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4" r:id="rId3"/>
    <p:sldId id="260" r:id="rId4"/>
    <p:sldId id="258" r:id="rId5"/>
    <p:sldId id="263" r:id="rId6"/>
    <p:sldId id="268" r:id="rId7"/>
    <p:sldId id="269" r:id="rId8"/>
    <p:sldId id="281" r:id="rId9"/>
    <p:sldId id="262" r:id="rId10"/>
    <p:sldId id="282" r:id="rId11"/>
    <p:sldId id="280" r:id="rId12"/>
    <p:sldId id="273" r:id="rId13"/>
    <p:sldId id="265" r:id="rId14"/>
    <p:sldId id="279" r:id="rId15"/>
  </p:sldIdLst>
  <p:sldSz cx="9144000" cy="6858000" type="screen4x3"/>
  <p:notesSz cx="6888163" cy="100218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2885-CFC4-45F6-8B62-DCC17B656F42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A39D-6529-413F-A4F9-5C742EA9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2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A2DB-A982-457E-A068-ED2E65925225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0D06-8171-4380-A1D1-5FC00A7A5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1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8102-0213-468B-98D1-6BACAAC52CA8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0E35-CD26-4A76-9D76-D90134389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6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75B9-B334-4D9B-86FA-A72391CE631F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95BE-9789-462E-A76C-D1912766B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8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B3CD-6A2D-4401-BE45-2B469C20D434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5B405-2401-4DDF-803D-16C62BD46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8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9700-CDB0-43D6-8937-776FE277E87E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4E3B-B2A5-44AA-9565-409342CED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9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96AE-CDC4-4090-8C62-2F80CFAAED21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2431-6C6D-4F31-99FE-95A022D18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0AFA-1F62-46B9-85D8-99142E8D21C1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B48C8-AB49-4017-B302-FC05C77C8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6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D3E3-434E-401A-8D1D-317B03E79464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A8B0-B04C-438E-9DA4-7DA0B4B85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7068-7019-4B41-BA8F-9508EAF582FA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CFA7-5721-4698-826B-D9BEEDAC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1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7CF0-C5AE-4096-B089-4C3444608EB7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0C84-1620-4265-A15C-210693BA2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7B6BF5-FFF6-426D-9CC3-F50A90635082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05883E-7C20-4159-991B-34C37BD39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18" descr="http://www.playcast.ru/uploads/2016/07/07/192219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34988"/>
            <a:ext cx="140493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1042988" y="188913"/>
            <a:ext cx="7313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учреждение детский сад № 4 «Ромашка» станицы Советской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Новокубанский район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513" y="1628775"/>
            <a:ext cx="6840537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Опыт работы: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«Вариативное использование различных видов театра в работе с детьми дошкольного возраста»</a:t>
            </a: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Подготовила: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Еремина Юлия Викторовна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59" y="-20468"/>
            <a:ext cx="9144000" cy="684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38100" y="188913"/>
            <a:ext cx="917257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Театр мягкой игрушки:</a:t>
            </a:r>
          </a:p>
        </p:txBody>
      </p:sp>
      <p:sp>
        <p:nvSpPr>
          <p:cNvPr id="11269" name="Прямоугольник 10"/>
          <p:cNvSpPr>
            <a:spLocks noChangeArrowheads="1"/>
          </p:cNvSpPr>
          <p:nvPr/>
        </p:nvSpPr>
        <p:spPr bwMode="auto">
          <a:xfrm>
            <a:off x="4067944" y="908720"/>
            <a:ext cx="460972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Такой театр практически не требует подготовки, можно просто взять игрушки и начинать спектакль. Для начала ребенок может быть зрителем, а потом участвовать в процессе. Игрушки можно брать любые, смотря какой будет сюжет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старшем дошкольном возрасте дети сами придумывают героев для театра или создают полюбившихся.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4"/>
          <a:stretch/>
        </p:blipFill>
        <p:spPr bwMode="auto">
          <a:xfrm>
            <a:off x="4044024" y="3983645"/>
            <a:ext cx="4633649" cy="234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2" y="955362"/>
            <a:ext cx="2880320" cy="19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5" y="3284984"/>
            <a:ext cx="3595586" cy="239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5" y="3573463"/>
            <a:ext cx="1700213" cy="2552700"/>
          </a:xfrm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7463"/>
            <a:ext cx="9326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Прямоугольник 11"/>
          <p:cNvSpPr>
            <a:spLocks noChangeArrowheads="1"/>
          </p:cNvSpPr>
          <p:nvPr/>
        </p:nvSpPr>
        <p:spPr bwMode="auto">
          <a:xfrm>
            <a:off x="3995936" y="3787915"/>
            <a:ext cx="514806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Детские театральные постановки являются неотъемлемой частью становления и развития творческого потенциала. 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детство – особый период в жизни человека, который нужно прожить содержательно и радостно, то театрализованный спектакль один из самых простых и действенных способов доставлять радость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представлений используются костюмы, маски, атрибуты.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38100" y="188913"/>
            <a:ext cx="917257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Театрализованные постановки</a:t>
            </a:r>
          </a:p>
        </p:txBody>
      </p:sp>
      <p:pic>
        <p:nvPicPr>
          <p:cNvPr id="1331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149725"/>
            <a:ext cx="338296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12079" r="3741" b="37917"/>
          <a:stretch>
            <a:fillRect/>
          </a:stretch>
        </p:blipFill>
        <p:spPr bwMode="auto">
          <a:xfrm>
            <a:off x="5166716" y="972485"/>
            <a:ext cx="376713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r="7411" b="15289"/>
          <a:stretch>
            <a:fillRect/>
          </a:stretch>
        </p:blipFill>
        <p:spPr bwMode="auto">
          <a:xfrm>
            <a:off x="179388" y="946290"/>
            <a:ext cx="482441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95"/>
          <a:stretch/>
        </p:blipFill>
        <p:spPr bwMode="auto">
          <a:xfrm>
            <a:off x="3872469" y="4554828"/>
            <a:ext cx="5091467" cy="1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/>
        </p:blipFill>
        <p:spPr bwMode="auto">
          <a:xfrm>
            <a:off x="179512" y="4509120"/>
            <a:ext cx="3481388" cy="17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96" y="1124744"/>
            <a:ext cx="3299685" cy="247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8100" y="188913"/>
            <a:ext cx="9172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Участие родителей в театрализованной деятельности 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275532" cy="312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740222"/>
            <a:ext cx="3114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пандемией вести работу с родителями в том же формате, что и раньше, стало очень сложно. Нет возможности организовывать театрализованные представления с участием родителей, мастер-классов по изготовлению театров. Но мы надеемся, что скоро все станет на свои места и наше сотрудничество наладится.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3" y="-34925"/>
            <a:ext cx="9190037" cy="689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0" y="404813"/>
            <a:ext cx="9144000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 Вывод: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438" y="1635125"/>
            <a:ext cx="6945312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считаю, что театр – это искусство прямого и сильного эмоционального воздействия, которое представляет ни с чем несравнимые возможности для развития творчества наших воспитанников, является художественным отражением окружающей действительности, помогает отобразить переживания людей в разные моменты жизни. Кроме того, театр сопровождает, влияет и формирует личность ребенка на протяжении всего его развития. Многие произведения вызывают эмоциональный отклик, воздействуют на эстетическую сторону души, становятся источником и средством воспитания подрастающего поколения.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воздушный ш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50" y="422275"/>
            <a:ext cx="1873250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1819" b="3110"/>
          <a:stretch>
            <a:fillRect/>
          </a:stretch>
        </p:blipFill>
        <p:spPr bwMode="auto">
          <a:xfrm>
            <a:off x="3470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313" y="2565400"/>
            <a:ext cx="60721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Bookman Old Style" pitchFamily="18" charset="0"/>
              </a:rPr>
              <a:t>СПАСИБО ЗА ВНИМАНИЕ!</a:t>
            </a:r>
            <a:endParaRPr lang="ru-RU" dirty="0">
              <a:solidFill>
                <a:srgbClr val="CC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29999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0" y="279400"/>
            <a:ext cx="91440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Актуальность: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5650" y="1027113"/>
            <a:ext cx="6911975" cy="54260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педагога заключается в том, чтобы, используя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предметно-развивающую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среду и ее средства, помочь ребенку обнаружить в себе и развивать то, что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присуще именно 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ему. Поэтому особое внимание в детском саду уделяется конструированию среды, в которой происходит обучение и саморазвитие творческой активности  дошкольника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Огромную роль в этом процессе становления ребенка играет театрализованная деятельность. </a:t>
            </a:r>
          </a:p>
          <a:p>
            <a:pPr marL="0" indent="4508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театрализованной деятельности у детей формируются творческие способности, умение проявить себя,  самостоятельно сделать выбор, формируется уважительное отношение друг к другу. Они преодолевают неуверенность в себе.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Очевидно, что театрализованная деятельность учит детей быть творческими личностями, способными к восприятию новизны, умению импровизировать.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театральной деятельности ребенок раскрепощается, передает свои творческие замыслы, получает удовлетворение от деятельности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Тема далеко не нова, но каждый раз мы находим в ней что-то новое.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" b="8940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5875" y="333375"/>
            <a:ext cx="9128125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Задачи: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925513" y="1125538"/>
            <a:ext cx="73088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Познакомить с видами театра. </a:t>
            </a:r>
          </a:p>
          <a:p>
            <a:pPr>
              <a:buFontTx/>
              <a:buAutoNum type="arabicPeriod"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Рассказать о способах изготовления театра. </a:t>
            </a:r>
          </a:p>
          <a:p>
            <a:pPr>
              <a:buFontTx/>
              <a:buAutoNum type="arabicPeriod"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 использовать разные виды театра в работе с детьми. </a:t>
            </a:r>
          </a:p>
          <a:p>
            <a:pPr>
              <a:buFontTx/>
              <a:buAutoNum type="arabicPeriod"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Создать интерес к театрально – игровой деятельности.</a:t>
            </a:r>
          </a:p>
        </p:txBody>
      </p:sp>
      <p:pic>
        <p:nvPicPr>
          <p:cNvPr id="7" name="Рисунок 6" descr="воздушный ш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437063"/>
            <a:ext cx="2497138" cy="200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0" y="333375"/>
            <a:ext cx="9363075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</a:rPr>
              <a:t>Театр</a:t>
            </a:r>
            <a:endParaRPr lang="ru-RU" sz="2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126" name="Picture 1" descr="ladybu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939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11188" y="1027113"/>
            <a:ext cx="8064500" cy="5426075"/>
            <a:chOff x="611188" y="1027113"/>
            <a:chExt cx="8064500" cy="5426075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611188" y="1027113"/>
              <a:ext cx="8064500" cy="5426075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- это один из самых доступных видов искусства для детей, связанный </a:t>
              </a:r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со всеми сферами развития ребенка:</a:t>
              </a:r>
              <a:endParaRPr lang="ru-RU" sz="8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720725" indent="-450850" algn="just" fontAlgn="auto">
                <a:lnSpc>
                  <a:spcPct val="12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0" dirty="0" smtClean="0">
                  <a:latin typeface="Times New Roman" pitchFamily="18" charset="0"/>
                  <a:cs typeface="Times New Roman" pitchFamily="18" charset="0"/>
                </a:rPr>
                <a:t>художественным образованием и воспитанием детей;</a:t>
              </a:r>
            </a:p>
            <a:p>
              <a:pPr marL="720725" indent="-450850" algn="just" fontAlgn="auto">
                <a:lnSpc>
                  <a:spcPct val="12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0" dirty="0" smtClean="0">
                  <a:latin typeface="Times New Roman" pitchFamily="18" charset="0"/>
                  <a:cs typeface="Times New Roman" pitchFamily="18" charset="0"/>
                </a:rPr>
                <a:t>формированием эстетического вкуса;</a:t>
              </a:r>
            </a:p>
            <a:p>
              <a:pPr marL="720725" indent="-450850" algn="just" fontAlgn="auto">
                <a:lnSpc>
                  <a:spcPct val="12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0" dirty="0" smtClean="0">
                  <a:latin typeface="Times New Roman" pitchFamily="18" charset="0"/>
                  <a:cs typeface="Times New Roman" pitchFamily="18" charset="0"/>
                </a:rPr>
                <a:t>нравственным воспитанием;</a:t>
              </a:r>
            </a:p>
            <a:p>
              <a:pPr marL="720725" indent="-450850" algn="just" fontAlgn="auto">
                <a:lnSpc>
                  <a:spcPct val="12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0" dirty="0" smtClean="0">
                  <a:latin typeface="Times New Roman" pitchFamily="18" charset="0"/>
                  <a:cs typeface="Times New Roman" pitchFamily="18" charset="0"/>
                </a:rPr>
                <a:t>развитием памяти, воображения, инициативности, речи;</a:t>
              </a:r>
            </a:p>
            <a:p>
              <a:pPr marL="720725" indent="-450850" algn="just" fontAlgn="auto">
                <a:lnSpc>
                  <a:spcPct val="12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0" dirty="0" smtClean="0">
                  <a:latin typeface="Times New Roman" pitchFamily="18" charset="0"/>
                  <a:cs typeface="Times New Roman" pitchFamily="18" charset="0"/>
                </a:rPr>
                <a:t>развитием коммуникативных качеств;</a:t>
              </a:r>
            </a:p>
            <a:p>
              <a:pPr marL="720725" indent="-450850" algn="just" fontAlgn="auto">
                <a:lnSpc>
                  <a:spcPct val="12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sz="8000" dirty="0" smtClean="0">
                  <a:latin typeface="Times New Roman" pitchFamily="18" charset="0"/>
                  <a:cs typeface="Times New Roman" pitchFamily="18" charset="0"/>
                </a:rPr>
                <a:t>созданием положительного эмоционального настроя.</a:t>
              </a:r>
            </a:p>
            <a:p>
              <a:pPr algn="just" fontAlgn="auto">
                <a:spcAft>
                  <a:spcPts val="0"/>
                </a:spcAft>
                <a:defRPr/>
              </a:pPr>
              <a:endParaRPr lang="ru-RU" sz="8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600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sz="5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8" name="Прямоугольник 12"/>
            <p:cNvSpPr>
              <a:spLocks noChangeArrowheads="1"/>
            </p:cNvSpPr>
            <p:nvPr/>
          </p:nvSpPr>
          <p:spPr bwMode="auto">
            <a:xfrm>
              <a:off x="1150938" y="3924300"/>
              <a:ext cx="7381875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355600"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Все мы в детстве любили играть в различные куклы и игры. Сейчас большое разнообразие в детских магазинах игрушек и игр. Но, мы стараемся сделать наши театры своими руками. Привлечь к созданию и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детей, и родителей. Рассмотрим несколько видов театра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, которые мы используем в нашем детском саду.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6966"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64168"/>
            <a:ext cx="2449056" cy="413513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0" y="188913"/>
            <a:ext cx="9144000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Пальчиковый театр:</a:t>
            </a:r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38100" y="5197522"/>
            <a:ext cx="74142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Персонажи для пальчикового театра могут быть сделаны из различных видов тканей: в основном используется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фетр.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самый практичный и устойчивый материал. Также используются пуговицы, шерстяные нитки, тесьма, кружево.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3263900"/>
            <a:ext cx="2722563" cy="204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36638"/>
            <a:ext cx="2678113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6675"/>
            <a:ext cx="3131030" cy="381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-19050" y="195263"/>
            <a:ext cx="916305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0033CC"/>
                </a:solidFill>
                <a:latin typeface="Comic Sans MS" pitchFamily="66" charset="0"/>
              </a:rPr>
              <a:t>Пальчиковый театр, связанный крючком</a:t>
            </a:r>
          </a:p>
        </p:txBody>
      </p:sp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755650" y="908050"/>
            <a:ext cx="6904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Предлагаю связать для ваших детишек пальчиковый театр крючком. Эта увлекательная игра стимулирует развитие мелкой моторики; знакомит ребенка с такими понятиями как форма, цвет, размер; помогает понимать пространственное восприятие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справа, слева, рядом, друг за другом)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развивает воображение, память, мышление и внимание, помогает развивать словарный запас и активизирует речевые функции; формирует творческие способности и артистические умения.</a:t>
            </a:r>
          </a:p>
        </p:txBody>
      </p:sp>
      <p:pic>
        <p:nvPicPr>
          <p:cNvPr id="71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36913"/>
            <a:ext cx="3579812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188913"/>
            <a:ext cx="9144000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Театр на ложках</a:t>
            </a:r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674688" y="980728"/>
            <a:ext cx="8137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Оригинальное использование деревянных ложек. Их можно расписать, наклеить изображения героев, пошить одежду. Мой набор ложек дополнен деревянным Теремком, который служит также подставкой для ложек. Дети с удовольствием играют в такой театр во всех возрастных группах.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40025"/>
            <a:ext cx="56388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31913" y="1104664"/>
            <a:ext cx="7272337" cy="20161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Самый старинный и простой  вид театра! Он не сложен в изготовлении. Распечатать, нарисовать на тонком картоне фигурки, вырезать их, на оборотные стороны наклеить кусочки фланели. А экран - это жесткое полотно обтянутое фланелью.</a:t>
            </a:r>
          </a:p>
          <a:p>
            <a:pPr marL="712788" indent="-511175" fontAlgn="auto">
              <a:spcAft>
                <a:spcPts val="0"/>
              </a:spcAft>
              <a:defRPr/>
            </a:pPr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96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0" y="260350"/>
            <a:ext cx="915035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Театр на </a:t>
            </a:r>
            <a:r>
              <a:rPr lang="ru-RU" sz="3600" b="1" dirty="0" err="1">
                <a:solidFill>
                  <a:srgbClr val="0033CC"/>
                </a:solidFill>
                <a:latin typeface="Comic Sans MS" pitchFamily="66" charset="0"/>
              </a:rPr>
              <a:t>фланелеграфе</a:t>
            </a:r>
            <a:endParaRPr lang="ru-RU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938" y="2420938"/>
            <a:ext cx="2789237" cy="418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воздушный ш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4421188"/>
            <a:ext cx="2232025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" y="0"/>
            <a:ext cx="9144000" cy="684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4640263" y="981075"/>
            <a:ext cx="4108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Сшитый из ткани, из обычных обрезков цветного материала , картона, пуговиц, и других подручных вещей получаются забавные персонажи кукольного театра.</a:t>
            </a:r>
          </a:p>
        </p:txBody>
      </p:sp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319088" y="4005263"/>
            <a:ext cx="37480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изготовления этого театра мы использовали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деревянные прищепки. Многим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сложно справиться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ними,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это хорошо развивает мелкую моторику, координацию.</a:t>
            </a: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-26988" y="3317875"/>
            <a:ext cx="5894388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0033CC"/>
                </a:solidFill>
                <a:latin typeface="Comic Sans MS" pitchFamily="66" charset="0"/>
              </a:rPr>
              <a:t>Театр из прищепок</a:t>
            </a:r>
          </a:p>
        </p:txBody>
      </p:sp>
      <p:pic>
        <p:nvPicPr>
          <p:cNvPr id="10247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2997200"/>
            <a:ext cx="334168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5"/>
          <p:cNvSpPr txBox="1">
            <a:spLocks noChangeArrowheads="1"/>
          </p:cNvSpPr>
          <p:nvPr/>
        </p:nvSpPr>
        <p:spPr bwMode="auto">
          <a:xfrm>
            <a:off x="3563938" y="188913"/>
            <a:ext cx="518477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err="1">
                <a:solidFill>
                  <a:srgbClr val="0033CC"/>
                </a:solidFill>
                <a:latin typeface="Comic Sans MS" pitchFamily="66" charset="0"/>
              </a:rPr>
              <a:t>Варежковый</a:t>
            </a:r>
            <a:r>
              <a:rPr lang="ru-RU" sz="3200" b="1" dirty="0">
                <a:solidFill>
                  <a:srgbClr val="0033CC"/>
                </a:solidFill>
                <a:latin typeface="Comic Sans MS" pitchFamily="66" charset="0"/>
              </a:rPr>
              <a:t> театр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832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 lopuh</cp:lastModifiedBy>
  <cp:revision>43</cp:revision>
  <dcterms:modified xsi:type="dcterms:W3CDTF">2021-03-15T23:50:06Z</dcterms:modified>
</cp:coreProperties>
</file>