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5" r:id="rId2"/>
    <p:sldId id="292" r:id="rId3"/>
    <p:sldId id="277" r:id="rId4"/>
    <p:sldId id="288" r:id="rId5"/>
    <p:sldId id="284" r:id="rId6"/>
    <p:sldId id="283" r:id="rId7"/>
    <p:sldId id="281" r:id="rId8"/>
    <p:sldId id="259" r:id="rId9"/>
    <p:sldId id="263" r:id="rId10"/>
    <p:sldId id="287" r:id="rId11"/>
    <p:sldId id="264" r:id="rId12"/>
    <p:sldId id="266" r:id="rId13"/>
    <p:sldId id="262" r:id="rId14"/>
    <p:sldId id="261" r:id="rId15"/>
    <p:sldId id="260" r:id="rId16"/>
    <p:sldId id="265" r:id="rId17"/>
    <p:sldId id="267" r:id="rId18"/>
    <p:sldId id="278" r:id="rId19"/>
    <p:sldId id="273" r:id="rId20"/>
    <p:sldId id="268" r:id="rId21"/>
    <p:sldId id="274" r:id="rId22"/>
    <p:sldId id="275" r:id="rId23"/>
    <p:sldId id="276" r:id="rId24"/>
    <p:sldId id="291" r:id="rId25"/>
    <p:sldId id="290" r:id="rId2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900"/>
    <a:srgbClr val="0D024E"/>
    <a:srgbClr val="004920"/>
    <a:srgbClr val="9966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080"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08.01.2022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08.01.2022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08.01.2022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08.01.2022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08.01.2022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08.01.2022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08.01.2022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08.01.2022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08.01.2022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08.01.2022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08.01.2022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08.01.2022</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zlatoriza.ru/uploads/items/big/01-12347.jpg" TargetMode="External"/><Relationship Id="rId7" Type="http://schemas.openxmlformats.org/officeDocument/2006/relationships/image" Target="../media/image9.png"/><Relationship Id="rId2" Type="http://schemas.openxmlformats.org/officeDocument/2006/relationships/image" Target="../media/image1.png"/><Relationship Id="rId1" Type="http://schemas.openxmlformats.org/officeDocument/2006/relationships/slideLayout" Target="../slideLayouts/slideLayout4.xml"/><Relationship Id="rId6" Type="http://schemas.openxmlformats.org/officeDocument/2006/relationships/hyperlink" Target="http://www.booka.ru/books/514476" TargetMode="External"/><Relationship Id="rId5" Type="http://schemas.openxmlformats.org/officeDocument/2006/relationships/image" Target="../media/image8.jpeg"/><Relationship Id="rId4" Type="http://schemas.openxmlformats.org/officeDocument/2006/relationships/image" Target="../media/image7.jpeg"/></Relationships>
</file>

<file path=ppt/slides/_rels/slide11.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image" Target="../media/image1.png"/><Relationship Id="rId1" Type="http://schemas.openxmlformats.org/officeDocument/2006/relationships/slideLayout" Target="../slideLayouts/slideLayout4.xml"/><Relationship Id="rId4" Type="http://schemas.openxmlformats.org/officeDocument/2006/relationships/image" Target="../media/image10.png"/></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11.png"/><Relationship Id="rId4" Type="http://schemas.openxmlformats.org/officeDocument/2006/relationships/slide" Target="slide8.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12.png"/></Relationships>
</file>

<file path=ppt/slides/_rels/slide17.x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14.jpeg"/></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8" Type="http://schemas.openxmlformats.org/officeDocument/2006/relationships/slide" Target="slide16.xml"/><Relationship Id="rId3" Type="http://schemas.openxmlformats.org/officeDocument/2006/relationships/slide" Target="slide11.xml"/><Relationship Id="rId7" Type="http://schemas.openxmlformats.org/officeDocument/2006/relationships/slide" Target="slide15.xml"/><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slide" Target="slide14.xml"/><Relationship Id="rId11" Type="http://schemas.openxmlformats.org/officeDocument/2006/relationships/image" Target="../media/image5.png"/><Relationship Id="rId5" Type="http://schemas.openxmlformats.org/officeDocument/2006/relationships/slide" Target="slide13.xml"/><Relationship Id="rId10" Type="http://schemas.openxmlformats.org/officeDocument/2006/relationships/slide" Target="slide17.xml"/><Relationship Id="rId4" Type="http://schemas.openxmlformats.org/officeDocument/2006/relationships/slide" Target="slide9.xml"/><Relationship Id="rId9" Type="http://schemas.openxmlformats.org/officeDocument/2006/relationships/slide" Target="slide12.xml"/></Relationships>
</file>

<file path=ppt/slides/_rels/slide9.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C:\Users\Валера\Desktop\1613518409_15-p-fon-dlya-prezentatsii-na-temu-folklor-18.png"/>
          <p:cNvPicPr>
            <a:picLocks noGrp="1" noChangeAspect="1" noChangeArrowheads="1"/>
          </p:cNvPicPr>
          <p:nvPr>
            <p:ph idx="4294967295"/>
          </p:nvPr>
        </p:nvPicPr>
        <p:blipFill>
          <a:blip r:embed="rId2" cstate="print"/>
          <a:srcRect/>
          <a:stretch>
            <a:fillRect/>
          </a:stretch>
        </p:blipFill>
        <p:spPr bwMode="auto">
          <a:xfrm>
            <a:off x="0" y="0"/>
            <a:ext cx="9183688" cy="6834188"/>
          </a:xfrm>
          <a:prstGeom prst="rect">
            <a:avLst/>
          </a:prstGeom>
          <a:noFill/>
        </p:spPr>
      </p:pic>
      <p:sp>
        <p:nvSpPr>
          <p:cNvPr id="17" name="Заголовок 16"/>
          <p:cNvSpPr>
            <a:spLocks noGrp="1"/>
          </p:cNvSpPr>
          <p:nvPr>
            <p:ph type="ctrTitle"/>
          </p:nvPr>
        </p:nvSpPr>
        <p:spPr>
          <a:xfrm>
            <a:off x="899592" y="1628800"/>
            <a:ext cx="7772400" cy="1470025"/>
          </a:xfrm>
        </p:spPr>
        <p:txBody>
          <a:bodyPr>
            <a:normAutofit fontScale="90000"/>
          </a:bodyPr>
          <a:lstStyle/>
          <a:p>
            <a:r>
              <a:rPr lang="ru-RU" sz="1600" dirty="0" smtClean="0">
                <a:solidFill>
                  <a:schemeClr val="tx2">
                    <a:lumMod val="75000"/>
                  </a:schemeClr>
                </a:solidFill>
                <a:latin typeface="Times New Roman" pitchFamily="18" charset="0"/>
                <a:cs typeface="Times New Roman" pitchFamily="18" charset="0"/>
              </a:rPr>
              <a:t>Муниципальное дошкольное образовательное бюджетное учреждение детский сад </a:t>
            </a:r>
            <a:br>
              <a:rPr lang="ru-RU" sz="1600" dirty="0" smtClean="0">
                <a:solidFill>
                  <a:schemeClr val="tx2">
                    <a:lumMod val="75000"/>
                  </a:schemeClr>
                </a:solidFill>
                <a:latin typeface="Times New Roman" pitchFamily="18" charset="0"/>
                <a:cs typeface="Times New Roman" pitchFamily="18" charset="0"/>
              </a:rPr>
            </a:br>
            <a:r>
              <a:rPr lang="ru-RU" sz="1600" dirty="0" smtClean="0">
                <a:solidFill>
                  <a:schemeClr val="tx2">
                    <a:lumMod val="75000"/>
                  </a:schemeClr>
                </a:solidFill>
                <a:latin typeface="Times New Roman" pitchFamily="18" charset="0"/>
                <a:cs typeface="Times New Roman" pitchFamily="18" charset="0"/>
              </a:rPr>
              <a:t>№ 4  «Ромашка» станицы Советской муниципального образования</a:t>
            </a:r>
            <a:br>
              <a:rPr lang="ru-RU" sz="1600" dirty="0" smtClean="0">
                <a:solidFill>
                  <a:schemeClr val="tx2">
                    <a:lumMod val="75000"/>
                  </a:schemeClr>
                </a:solidFill>
                <a:latin typeface="Times New Roman" pitchFamily="18" charset="0"/>
                <a:cs typeface="Times New Roman" pitchFamily="18" charset="0"/>
              </a:rPr>
            </a:br>
            <a:r>
              <a:rPr lang="ru-RU" sz="1600" dirty="0" err="1" smtClean="0">
                <a:solidFill>
                  <a:schemeClr val="tx2">
                    <a:lumMod val="75000"/>
                  </a:schemeClr>
                </a:solidFill>
                <a:latin typeface="Times New Roman" pitchFamily="18" charset="0"/>
                <a:cs typeface="Times New Roman" pitchFamily="18" charset="0"/>
              </a:rPr>
              <a:t>Новокубанский</a:t>
            </a:r>
            <a:r>
              <a:rPr lang="ru-RU" sz="1600" dirty="0" smtClean="0">
                <a:solidFill>
                  <a:schemeClr val="tx2">
                    <a:lumMod val="75000"/>
                  </a:schemeClr>
                </a:solidFill>
                <a:latin typeface="Times New Roman" pitchFamily="18" charset="0"/>
                <a:cs typeface="Times New Roman" pitchFamily="18" charset="0"/>
              </a:rPr>
              <a:t> район</a:t>
            </a:r>
            <a:r>
              <a:rPr lang="ru-RU" dirty="0" smtClean="0"/>
              <a:t/>
            </a:r>
            <a:br>
              <a:rPr lang="ru-RU" dirty="0" smtClean="0"/>
            </a:br>
            <a:r>
              <a:rPr lang="ru-RU" dirty="0" smtClean="0">
                <a:solidFill>
                  <a:srgbClr val="C00000"/>
                </a:solidFill>
                <a:latin typeface="Times New Roman" pitchFamily="18" charset="0"/>
                <a:cs typeface="Times New Roman" pitchFamily="18" charset="0"/>
              </a:rPr>
              <a:t>Семинар для воспитателей:</a:t>
            </a:r>
            <a:r>
              <a:rPr lang="ru-RU" dirty="0" smtClean="0"/>
              <a:t/>
            </a:r>
            <a:br>
              <a:rPr lang="ru-RU" dirty="0" smtClean="0"/>
            </a:br>
            <a:r>
              <a:rPr lang="ru-RU" b="1" dirty="0" smtClean="0">
                <a:solidFill>
                  <a:srgbClr val="009900"/>
                </a:solidFill>
              </a:rPr>
              <a:t>«Устное народное творчество в развитии речи детей дошкольного возраста»</a:t>
            </a:r>
            <a:endParaRPr lang="ru-RU" b="1" dirty="0">
              <a:solidFill>
                <a:srgbClr val="009900"/>
              </a:solidFill>
            </a:endParaRPr>
          </a:p>
        </p:txBody>
      </p:sp>
      <p:sp>
        <p:nvSpPr>
          <p:cNvPr id="18" name="Подзаголовок 17"/>
          <p:cNvSpPr>
            <a:spLocks noGrp="1"/>
          </p:cNvSpPr>
          <p:nvPr>
            <p:ph type="subTitle" idx="1"/>
          </p:nvPr>
        </p:nvSpPr>
        <p:spPr>
          <a:xfrm>
            <a:off x="1835696" y="3933056"/>
            <a:ext cx="6400800" cy="1752600"/>
          </a:xfrm>
        </p:spPr>
        <p:txBody>
          <a:bodyPr>
            <a:normAutofit fontScale="92500" lnSpcReduction="20000"/>
          </a:bodyPr>
          <a:lstStyle/>
          <a:p>
            <a:r>
              <a:rPr lang="ru-RU" dirty="0" smtClean="0">
                <a:solidFill>
                  <a:schemeClr val="tx2">
                    <a:lumMod val="75000"/>
                  </a:schemeClr>
                </a:solidFill>
              </a:rPr>
              <a:t>Подготовила: воспитатель второй группы раннего возраста</a:t>
            </a:r>
          </a:p>
          <a:p>
            <a:r>
              <a:rPr lang="ru-RU" dirty="0" smtClean="0">
                <a:solidFill>
                  <a:schemeClr val="tx2">
                    <a:lumMod val="75000"/>
                  </a:schemeClr>
                </a:solidFill>
              </a:rPr>
              <a:t>	    Солкина О.А</a:t>
            </a:r>
          </a:p>
          <a:p>
            <a:r>
              <a:rPr lang="ru-RU" dirty="0" smtClean="0">
                <a:solidFill>
                  <a:schemeClr val="tx2">
                    <a:lumMod val="75000"/>
                  </a:schemeClr>
                </a:solidFill>
              </a:rPr>
              <a:t>	</a:t>
            </a:r>
            <a:r>
              <a:rPr lang="ru-RU" smtClean="0">
                <a:solidFill>
                  <a:schemeClr val="tx2">
                    <a:lumMod val="75000"/>
                  </a:schemeClr>
                </a:solidFill>
              </a:rPr>
              <a:t>	09.12. </a:t>
            </a:r>
            <a:r>
              <a:rPr lang="ru-RU" dirty="0" smtClean="0">
                <a:solidFill>
                  <a:schemeClr val="tx2">
                    <a:lumMod val="75000"/>
                  </a:schemeClr>
                </a:solidFill>
              </a:rPr>
              <a:t>2021г.</a:t>
            </a:r>
            <a:endParaRPr lang="ru-RU" dirty="0">
              <a:solidFill>
                <a:schemeClr val="tx2">
                  <a:lumMod val="75000"/>
                </a:schemeClr>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Валера\Desktop\1613518409_15-p-fon-dlya-prezentatsii-na-temu-folklor-18.png"/>
          <p:cNvPicPr>
            <a:picLocks noChangeAspect="1" noChangeArrowheads="1"/>
          </p:cNvPicPr>
          <p:nvPr/>
        </p:nvPicPr>
        <p:blipFill>
          <a:blip r:embed="rId2" cstate="print"/>
          <a:srcRect/>
          <a:stretch>
            <a:fillRect/>
          </a:stretch>
        </p:blipFill>
        <p:spPr bwMode="auto">
          <a:xfrm>
            <a:off x="160" y="-1"/>
            <a:ext cx="9143840" cy="6859309"/>
          </a:xfrm>
          <a:prstGeom prst="rect">
            <a:avLst/>
          </a:prstGeom>
          <a:noFill/>
        </p:spPr>
      </p:pic>
      <p:sp>
        <p:nvSpPr>
          <p:cNvPr id="6" name="Содержимое 5"/>
          <p:cNvSpPr>
            <a:spLocks noGrp="1"/>
          </p:cNvSpPr>
          <p:nvPr>
            <p:ph sz="half" idx="1"/>
          </p:nvPr>
        </p:nvSpPr>
        <p:spPr>
          <a:xfrm>
            <a:off x="683568" y="692696"/>
            <a:ext cx="4038600" cy="5256584"/>
          </a:xfrm>
        </p:spPr>
        <p:txBody>
          <a:bodyPr>
            <a:normAutofit fontScale="70000" lnSpcReduction="20000"/>
          </a:bodyPr>
          <a:lstStyle/>
          <a:p>
            <a:pPr algn="jus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lang="ru-RU" altLang="ru-RU" dirty="0" smtClean="0">
                <a:solidFill>
                  <a:srgbClr val="1111F3"/>
                </a:solidFill>
                <a:latin typeface="Georgia" pitchFamily="18" charset="0"/>
                <a:cs typeface="Times New Roman" pitchFamily="18" charset="0"/>
              </a:rPr>
              <a:t>Народные  песенки,  </a:t>
            </a:r>
            <a:r>
              <a:rPr lang="ru-RU" altLang="ru-RU" dirty="0" err="1" smtClean="0">
                <a:solidFill>
                  <a:srgbClr val="1111F3"/>
                </a:solidFill>
                <a:latin typeface="Georgia" pitchFamily="18" charset="0"/>
                <a:cs typeface="Times New Roman" pitchFamily="18" charset="0"/>
              </a:rPr>
              <a:t>потешки</a:t>
            </a:r>
            <a:r>
              <a:rPr lang="ru-RU" altLang="ru-RU" dirty="0" smtClean="0">
                <a:solidFill>
                  <a:srgbClr val="1111F3"/>
                </a:solidFill>
                <a:latin typeface="Georgia" pitchFamily="18" charset="0"/>
                <a:cs typeface="Times New Roman" pitchFamily="18" charset="0"/>
              </a:rPr>
              <a:t>,  </a:t>
            </a:r>
            <a:r>
              <a:rPr lang="ru-RU" altLang="ru-RU" dirty="0" err="1" smtClean="0">
                <a:solidFill>
                  <a:srgbClr val="1111F3"/>
                </a:solidFill>
                <a:latin typeface="Georgia" pitchFamily="18" charset="0"/>
                <a:cs typeface="Times New Roman" pitchFamily="18" charset="0"/>
              </a:rPr>
              <a:t>пестушки</a:t>
            </a:r>
            <a:r>
              <a:rPr lang="ru-RU" altLang="ru-RU" dirty="0" smtClean="0">
                <a:solidFill>
                  <a:srgbClr val="1111F3"/>
                </a:solidFill>
                <a:latin typeface="Georgia" pitchFamily="18" charset="0"/>
                <a:cs typeface="Times New Roman" pitchFamily="18" charset="0"/>
              </a:rPr>
              <a:t>   также   представляют   собой прекрасный речевой материал,  который  можно  использовать, как в организованной образовательной деятельности, так и в совместно-партнерской деятельности   детей   раннего   возраста.  </a:t>
            </a:r>
            <a:endParaRPr lang="en-US" altLang="ru-RU" dirty="0" smtClean="0">
              <a:solidFill>
                <a:srgbClr val="1111F3"/>
              </a:solidFill>
              <a:latin typeface="Georgia" pitchFamily="18" charset="0"/>
              <a:cs typeface="Times New Roman" pitchFamily="18" charset="0"/>
            </a:endParaRPr>
          </a:p>
          <a:p>
            <a:pPr>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endParaRPr lang="en-US" altLang="ru-RU" dirty="0" smtClean="0">
              <a:solidFill>
                <a:srgbClr val="1111F3"/>
              </a:solidFill>
              <a:latin typeface="Georgia" pitchFamily="18" charset="0"/>
              <a:cs typeface="Times New Roman" pitchFamily="18" charset="0"/>
            </a:endParaRPr>
          </a:p>
          <a:p>
            <a:pPr>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lang="ru-RU" altLang="ru-RU" dirty="0" smtClean="0">
                <a:solidFill>
                  <a:srgbClr val="1111F3"/>
                </a:solidFill>
                <a:latin typeface="Georgia" pitchFamily="18" charset="0"/>
                <a:cs typeface="Times New Roman" pitchFamily="18" charset="0"/>
              </a:rPr>
              <a:t> С их помощью можно развивать: </a:t>
            </a:r>
            <a:endParaRPr lang="ru-RU" altLang="ru-RU" dirty="0" smtClean="0">
              <a:solidFill>
                <a:srgbClr val="1111F3"/>
              </a:solidFill>
              <a:latin typeface="Georgia" pitchFamily="18" charset="0"/>
            </a:endParaRPr>
          </a:p>
          <a:p>
            <a:pPr eaLnBrk="0" hangingPunct="0">
              <a:buFont typeface="Wingdings" pitchFamily="2" charset="2"/>
              <a:buChar char="Ø"/>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lang="ru-RU" altLang="ru-RU" dirty="0" smtClean="0">
                <a:solidFill>
                  <a:srgbClr val="1111F3"/>
                </a:solidFill>
                <a:latin typeface="Georgia" pitchFamily="18" charset="0"/>
                <a:cs typeface="Times New Roman" pitchFamily="18" charset="0"/>
              </a:rPr>
              <a:t>фонематический слух</a:t>
            </a:r>
            <a:endParaRPr lang="ru-RU" altLang="ru-RU" dirty="0" smtClean="0">
              <a:solidFill>
                <a:srgbClr val="1111F3"/>
              </a:solidFill>
              <a:latin typeface="Georgia" pitchFamily="18" charset="0"/>
            </a:endParaRPr>
          </a:p>
          <a:p>
            <a:pPr eaLnBrk="0" hangingPunct="0">
              <a:buFont typeface="Wingdings" pitchFamily="2" charset="2"/>
              <a:buChar char="Ø"/>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lang="ru-RU" altLang="ru-RU" dirty="0" smtClean="0">
                <a:solidFill>
                  <a:srgbClr val="1111F3"/>
                </a:solidFill>
                <a:latin typeface="Georgia" pitchFamily="18" charset="0"/>
                <a:cs typeface="Times New Roman" pitchFamily="18" charset="0"/>
              </a:rPr>
              <a:t>грамматический строй речи</a:t>
            </a:r>
            <a:endParaRPr lang="ru-RU" altLang="ru-RU" dirty="0" smtClean="0">
              <a:solidFill>
                <a:srgbClr val="1111F3"/>
              </a:solidFill>
              <a:latin typeface="Georgia" pitchFamily="18" charset="0"/>
            </a:endParaRPr>
          </a:p>
          <a:p>
            <a:pPr eaLnBrk="0" hangingPunct="0">
              <a:buFont typeface="Wingdings" pitchFamily="2" charset="2"/>
              <a:buChar char="Ø"/>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lang="ru-RU" altLang="ru-RU" dirty="0" smtClean="0">
                <a:solidFill>
                  <a:srgbClr val="1111F3"/>
                </a:solidFill>
                <a:latin typeface="Georgia" pitchFamily="18" charset="0"/>
                <a:cs typeface="Times New Roman" pitchFamily="18" charset="0"/>
              </a:rPr>
              <a:t>звуковую  культуру речи.</a:t>
            </a:r>
            <a:endParaRPr lang="ru-RU" altLang="ru-RU" dirty="0" smtClean="0">
              <a:solidFill>
                <a:srgbClr val="1111F3"/>
              </a:solidFill>
              <a:latin typeface="Georgia" pitchFamily="18" charset="0"/>
            </a:endParaRPr>
          </a:p>
          <a:p>
            <a:pPr eaLnBrk="0" hangingPunct="0">
              <a:buFont typeface="Wingdings" pitchFamily="2" charset="2"/>
              <a:buChar char="Ø"/>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lang="ru-RU" altLang="ru-RU" dirty="0" smtClean="0">
                <a:solidFill>
                  <a:srgbClr val="1111F3"/>
                </a:solidFill>
                <a:latin typeface="Georgia" pitchFamily="18" charset="0"/>
                <a:cs typeface="Times New Roman" pitchFamily="18" charset="0"/>
              </a:rPr>
              <a:t>обогащать словарь</a:t>
            </a:r>
            <a:endParaRPr lang="ru-RU" altLang="ru-RU" dirty="0" smtClean="0">
              <a:solidFill>
                <a:srgbClr val="1111F3"/>
              </a:solidFill>
              <a:latin typeface="Georgia" pitchFamily="18" charset="0"/>
            </a:endParaRPr>
          </a:p>
          <a:p>
            <a:endParaRPr lang="ru-RU" dirty="0"/>
          </a:p>
        </p:txBody>
      </p:sp>
      <p:pic>
        <p:nvPicPr>
          <p:cNvPr id="8" name="Рисунок 2" descr="Радуга-дуга. Рисунки Ю. Васнецова">
            <a:hlinkClick r:id="rId3"/>
          </p:cNvPr>
          <p:cNvPicPr>
            <a:picLocks noGrp="1" noChangeAspect="1" noChangeArrowheads="1"/>
          </p:cNvPicPr>
          <p:nvPr>
            <p:ph sz="half" idx="2"/>
          </p:nvPr>
        </p:nvPicPr>
        <p:blipFill>
          <a:blip r:embed="rId4" cstate="print"/>
          <a:srcRect/>
          <a:stretch>
            <a:fillRect/>
          </a:stretch>
        </p:blipFill>
        <p:spPr bwMode="auto">
          <a:xfrm>
            <a:off x="6588224" y="3645024"/>
            <a:ext cx="1944216" cy="2644134"/>
          </a:xfrm>
          <a:prstGeom prst="rect">
            <a:avLst/>
          </a:prstGeom>
          <a:noFill/>
          <a:ln w="57150">
            <a:solidFill>
              <a:srgbClr val="00B050"/>
            </a:solidFill>
            <a:prstDash val="lgDashDot"/>
            <a:miter lim="800000"/>
            <a:headEnd/>
            <a:tailEnd/>
          </a:ln>
        </p:spPr>
      </p:pic>
      <p:pic>
        <p:nvPicPr>
          <p:cNvPr id="9" name="Рисунок 4" descr="http://static.ozone.ru/multimedia/books_covers/c200/1000359202.jpg"/>
          <p:cNvPicPr>
            <a:picLocks noChangeAspect="1" noChangeArrowheads="1"/>
          </p:cNvPicPr>
          <p:nvPr/>
        </p:nvPicPr>
        <p:blipFill>
          <a:blip r:embed="rId5" cstate="print"/>
          <a:srcRect/>
          <a:stretch>
            <a:fillRect/>
          </a:stretch>
        </p:blipFill>
        <p:spPr bwMode="auto">
          <a:xfrm>
            <a:off x="5652120" y="1340768"/>
            <a:ext cx="1643062" cy="1928813"/>
          </a:xfrm>
          <a:prstGeom prst="rect">
            <a:avLst/>
          </a:prstGeom>
          <a:noFill/>
          <a:ln w="28575">
            <a:solidFill>
              <a:srgbClr val="00B050"/>
            </a:solidFill>
            <a:miter lim="800000"/>
            <a:headEnd/>
            <a:tailEnd/>
          </a:ln>
        </p:spPr>
      </p:pic>
      <p:pic>
        <p:nvPicPr>
          <p:cNvPr id="10" name="Рисунок 9" descr="http://www.booka.ru/images/books/5144/514476/medium.gif">
            <a:hlinkClick r:id="rId6"/>
          </p:cNvPr>
          <p:cNvPicPr>
            <a:picLocks noChangeAspect="1" noChangeArrowheads="1"/>
          </p:cNvPicPr>
          <p:nvPr/>
        </p:nvPicPr>
        <p:blipFill>
          <a:blip r:embed="rId7" cstate="print"/>
          <a:srcRect/>
          <a:stretch>
            <a:fillRect/>
          </a:stretch>
        </p:blipFill>
        <p:spPr bwMode="auto">
          <a:xfrm>
            <a:off x="4427984" y="4725144"/>
            <a:ext cx="1143000" cy="1643062"/>
          </a:xfrm>
          <a:prstGeom prst="rect">
            <a:avLst/>
          </a:prstGeom>
          <a:noFill/>
          <a:ln w="28575">
            <a:solidFill>
              <a:srgbClr val="00B050"/>
            </a:solid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2" descr="C:\Users\Валера\Desktop\1613518409_15-p-fon-dlya-prezentatsii-na-temu-folklor-18.png"/>
          <p:cNvPicPr>
            <a:picLocks noChangeAspect="1" noChangeArrowheads="1"/>
          </p:cNvPicPr>
          <p:nvPr/>
        </p:nvPicPr>
        <p:blipFill>
          <a:blip r:embed="rId2" cstate="print"/>
          <a:srcRect/>
          <a:stretch>
            <a:fillRect/>
          </a:stretch>
        </p:blipFill>
        <p:spPr bwMode="auto">
          <a:xfrm>
            <a:off x="160" y="-1"/>
            <a:ext cx="9143840" cy="6859309"/>
          </a:xfrm>
          <a:prstGeom prst="rect">
            <a:avLst/>
          </a:prstGeom>
          <a:noFill/>
        </p:spPr>
      </p:pic>
      <p:sp>
        <p:nvSpPr>
          <p:cNvPr id="7" name="Заголовок 6"/>
          <p:cNvSpPr>
            <a:spLocks noGrp="1"/>
          </p:cNvSpPr>
          <p:nvPr>
            <p:ph type="title"/>
          </p:nvPr>
        </p:nvSpPr>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ru-RU"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Колыбельная песня - </a:t>
            </a:r>
            <a:endParaRPr lang="ru-RU"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endParaRPr>
          </a:p>
        </p:txBody>
      </p:sp>
      <p:sp>
        <p:nvSpPr>
          <p:cNvPr id="10" name="Содержимое 9"/>
          <p:cNvSpPr>
            <a:spLocks noGrp="1"/>
          </p:cNvSpPr>
          <p:nvPr>
            <p:ph sz="half" idx="1"/>
          </p:nvPr>
        </p:nvSpPr>
        <p:spPr>
          <a:xfrm>
            <a:off x="1259632" y="2420888"/>
            <a:ext cx="4038600" cy="3705275"/>
          </a:xfrm>
        </p:spPr>
        <p:txBody>
          <a:bodyPr>
            <a:normAutofit/>
          </a:bodyPr>
          <a:lstStyle/>
          <a:p>
            <a:pPr algn="ctr" fontAlgn="base">
              <a:buNone/>
            </a:pPr>
            <a:r>
              <a:rPr lang="ru-RU" i="1" dirty="0" smtClean="0">
                <a:latin typeface="Times New Roman" pitchFamily="18" charset="0"/>
                <a:cs typeface="Times New Roman" pitchFamily="18" charset="0"/>
              </a:rPr>
              <a:t>А </a:t>
            </a:r>
            <a:r>
              <a:rPr lang="ru-RU" i="1" dirty="0" err="1" smtClean="0">
                <a:latin typeface="Times New Roman" pitchFamily="18" charset="0"/>
                <a:cs typeface="Times New Roman" pitchFamily="18" charset="0"/>
              </a:rPr>
              <a:t>баиньки-баиньки</a:t>
            </a:r>
            <a:r>
              <a:rPr lang="ru-RU" i="1" dirty="0" smtClean="0">
                <a:latin typeface="Times New Roman" pitchFamily="18" charset="0"/>
                <a:cs typeface="Times New Roman" pitchFamily="18" charset="0"/>
              </a:rPr>
              <a:t>,</a:t>
            </a:r>
          </a:p>
          <a:p>
            <a:pPr algn="ctr" fontAlgn="base">
              <a:buNone/>
            </a:pPr>
            <a:r>
              <a:rPr lang="ru-RU" i="1" dirty="0" smtClean="0">
                <a:latin typeface="Times New Roman" pitchFamily="18" charset="0"/>
                <a:cs typeface="Times New Roman" pitchFamily="18" charset="0"/>
              </a:rPr>
              <a:t>Купим сыну валенки,</a:t>
            </a:r>
          </a:p>
          <a:p>
            <a:pPr algn="ctr" fontAlgn="base">
              <a:buNone/>
            </a:pPr>
            <a:r>
              <a:rPr lang="ru-RU" i="1" dirty="0" smtClean="0">
                <a:latin typeface="Times New Roman" pitchFamily="18" charset="0"/>
                <a:cs typeface="Times New Roman" pitchFamily="18" charset="0"/>
              </a:rPr>
              <a:t>Наденем на ноженьки,</a:t>
            </a:r>
          </a:p>
          <a:p>
            <a:pPr algn="ctr" fontAlgn="base">
              <a:buNone/>
            </a:pPr>
            <a:r>
              <a:rPr lang="ru-RU" i="1" dirty="0" smtClean="0">
                <a:latin typeface="Times New Roman" pitchFamily="18" charset="0"/>
                <a:cs typeface="Times New Roman" pitchFamily="18" charset="0"/>
              </a:rPr>
              <a:t>Пустим по дороженьке,</a:t>
            </a:r>
          </a:p>
          <a:p>
            <a:pPr algn="ctr" fontAlgn="base">
              <a:buNone/>
            </a:pPr>
            <a:r>
              <a:rPr lang="ru-RU" i="1" dirty="0" smtClean="0">
                <a:latin typeface="Times New Roman" pitchFamily="18" charset="0"/>
                <a:cs typeface="Times New Roman" pitchFamily="18" charset="0"/>
              </a:rPr>
              <a:t>Будет наш сынок ходить,</a:t>
            </a:r>
          </a:p>
          <a:p>
            <a:pPr algn="ctr" fontAlgn="base">
              <a:buNone/>
            </a:pPr>
            <a:r>
              <a:rPr lang="ru-RU" i="1" dirty="0" smtClean="0">
                <a:latin typeface="Times New Roman" pitchFamily="18" charset="0"/>
                <a:cs typeface="Times New Roman" pitchFamily="18" charset="0"/>
              </a:rPr>
              <a:t>Новы валенки носить.</a:t>
            </a:r>
          </a:p>
          <a:p>
            <a:pPr>
              <a:buNone/>
            </a:pPr>
            <a:endParaRPr lang="ru-RU" i="1" dirty="0"/>
          </a:p>
        </p:txBody>
      </p:sp>
      <p:sp>
        <p:nvSpPr>
          <p:cNvPr id="8" name="Rectangle 4"/>
          <p:cNvSpPr>
            <a:spLocks noChangeArrowheads="1"/>
          </p:cNvSpPr>
          <p:nvPr/>
        </p:nvSpPr>
        <p:spPr bwMode="auto">
          <a:xfrm>
            <a:off x="467544" y="980728"/>
            <a:ext cx="8280919" cy="1202510"/>
          </a:xfrm>
          <a:prstGeom prst="rect">
            <a:avLst/>
          </a:prstGeom>
          <a:noFill/>
          <a:ln w="9525">
            <a:noFill/>
            <a:round/>
            <a:headEnd/>
            <a:tailEnd/>
          </a:ln>
        </p:spPr>
        <p:txBody>
          <a:bodyPr wrap="square" lIns="90000" tIns="46800" rIns="90000" bIns="46800">
            <a:spAutoFit/>
          </a:bodyPr>
          <a:lstStyle/>
          <a:p>
            <a: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ru-RU" sz="3600" dirty="0"/>
              <a:t/>
            </a:r>
            <a:br>
              <a:rPr lang="ru-RU" sz="3600" dirty="0"/>
            </a:br>
            <a:r>
              <a:rPr lang="ru-RU" sz="3600" b="1" i="1" dirty="0"/>
              <a:t> </a:t>
            </a:r>
            <a:r>
              <a:rPr lang="ru-RU" sz="3600" b="1" i="1" dirty="0">
                <a:latin typeface="Times New Roman" pitchFamily="18" charset="0"/>
                <a:cs typeface="Times New Roman" pitchFamily="18" charset="0"/>
              </a:rPr>
              <a:t>песня, которой убаюкивают </a:t>
            </a:r>
            <a:r>
              <a:rPr lang="ru-RU" sz="3600" b="1" i="1" dirty="0" smtClean="0">
                <a:latin typeface="Times New Roman" pitchFamily="18" charset="0"/>
                <a:cs typeface="Times New Roman" pitchFamily="18" charset="0"/>
              </a:rPr>
              <a:t>ребенка</a:t>
            </a:r>
            <a:endParaRPr lang="ru-RU" sz="3600" b="1" i="1" dirty="0">
              <a:latin typeface="Times New Roman" pitchFamily="18" charset="0"/>
              <a:cs typeface="Times New Roman" pitchFamily="18" charset="0"/>
            </a:endParaRPr>
          </a:p>
        </p:txBody>
      </p:sp>
      <p:pic>
        <p:nvPicPr>
          <p:cNvPr id="3075" name="Picture 3" descr="E:\МОИ РИСУНКИ\Мама\школьные принадлежности без фона\смешарики\7f61077ce072.png">
            <a:hlinkClick r:id="rId3" action="ppaction://hlinksldjump"/>
          </p:cNvPr>
          <p:cNvPicPr>
            <a:picLocks noChangeAspect="1" noChangeArrowheads="1"/>
          </p:cNvPicPr>
          <p:nvPr/>
        </p:nvPicPr>
        <p:blipFill>
          <a:blip r:embed="rId4" cstate="print"/>
          <a:srcRect/>
          <a:stretch>
            <a:fillRect/>
          </a:stretch>
        </p:blipFill>
        <p:spPr bwMode="auto">
          <a:xfrm>
            <a:off x="5204222" y="3034890"/>
            <a:ext cx="3939778" cy="382311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10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0">
                                            <p:txEl>
                                              <p:pRg st="0" end="0"/>
                                            </p:txEl>
                                          </p:spTgt>
                                        </p:tgtEl>
                                        <p:attrNameLst>
                                          <p:attrName>style.visibility</p:attrName>
                                        </p:attrNameLst>
                                      </p:cBhvr>
                                      <p:to>
                                        <p:strVal val="visible"/>
                                      </p:to>
                                    </p:set>
                                    <p:animEffect transition="in" filter="wipe(left)">
                                      <p:cBhvr>
                                        <p:cTn id="12" dur="1000"/>
                                        <p:tgtEl>
                                          <p:spTgt spid="10">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0">
                                            <p:txEl>
                                              <p:pRg st="1" end="1"/>
                                            </p:txEl>
                                          </p:spTgt>
                                        </p:tgtEl>
                                        <p:attrNameLst>
                                          <p:attrName>style.visibility</p:attrName>
                                        </p:attrNameLst>
                                      </p:cBhvr>
                                      <p:to>
                                        <p:strVal val="visible"/>
                                      </p:to>
                                    </p:set>
                                    <p:animEffect transition="in" filter="wipe(left)">
                                      <p:cBhvr>
                                        <p:cTn id="17" dur="1000"/>
                                        <p:tgtEl>
                                          <p:spTgt spid="10">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0">
                                            <p:txEl>
                                              <p:pRg st="2" end="2"/>
                                            </p:txEl>
                                          </p:spTgt>
                                        </p:tgtEl>
                                        <p:attrNameLst>
                                          <p:attrName>style.visibility</p:attrName>
                                        </p:attrNameLst>
                                      </p:cBhvr>
                                      <p:to>
                                        <p:strVal val="visible"/>
                                      </p:to>
                                    </p:set>
                                    <p:animEffect transition="in" filter="wipe(left)">
                                      <p:cBhvr>
                                        <p:cTn id="22" dur="1000"/>
                                        <p:tgtEl>
                                          <p:spTgt spid="10">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0">
                                            <p:txEl>
                                              <p:pRg st="3" end="3"/>
                                            </p:txEl>
                                          </p:spTgt>
                                        </p:tgtEl>
                                        <p:attrNameLst>
                                          <p:attrName>style.visibility</p:attrName>
                                        </p:attrNameLst>
                                      </p:cBhvr>
                                      <p:to>
                                        <p:strVal val="visible"/>
                                      </p:to>
                                    </p:set>
                                    <p:animEffect transition="in" filter="wipe(left)">
                                      <p:cBhvr>
                                        <p:cTn id="27" dur="1000"/>
                                        <p:tgtEl>
                                          <p:spTgt spid="10">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10">
                                            <p:txEl>
                                              <p:pRg st="4" end="4"/>
                                            </p:txEl>
                                          </p:spTgt>
                                        </p:tgtEl>
                                        <p:attrNameLst>
                                          <p:attrName>style.visibility</p:attrName>
                                        </p:attrNameLst>
                                      </p:cBhvr>
                                      <p:to>
                                        <p:strVal val="visible"/>
                                      </p:to>
                                    </p:set>
                                    <p:animEffect transition="in" filter="wipe(left)">
                                      <p:cBhvr>
                                        <p:cTn id="32" dur="1000"/>
                                        <p:tgtEl>
                                          <p:spTgt spid="10">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10">
                                            <p:txEl>
                                              <p:pRg st="5" end="5"/>
                                            </p:txEl>
                                          </p:spTgt>
                                        </p:tgtEl>
                                        <p:attrNameLst>
                                          <p:attrName>style.visibility</p:attrName>
                                        </p:attrNameLst>
                                      </p:cBhvr>
                                      <p:to>
                                        <p:strVal val="visible"/>
                                      </p:to>
                                    </p:set>
                                    <p:animEffect transition="in" filter="wipe(left)">
                                      <p:cBhvr>
                                        <p:cTn id="37" dur="1000"/>
                                        <p:tgtEl>
                                          <p:spTgt spid="10">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P spid="8"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2" descr="C:\Users\Валера\Desktop\1613518409_15-p-fon-dlya-prezentatsii-na-temu-folklor-18.png"/>
          <p:cNvPicPr>
            <a:picLocks noChangeAspect="1" noChangeArrowheads="1"/>
          </p:cNvPicPr>
          <p:nvPr/>
        </p:nvPicPr>
        <p:blipFill>
          <a:blip r:embed="rId2" cstate="print"/>
          <a:srcRect/>
          <a:stretch>
            <a:fillRect/>
          </a:stretch>
        </p:blipFill>
        <p:spPr bwMode="auto">
          <a:xfrm>
            <a:off x="160" y="-1309"/>
            <a:ext cx="9143840" cy="6859309"/>
          </a:xfrm>
          <a:prstGeom prst="rect">
            <a:avLst/>
          </a:prstGeom>
          <a:noFill/>
        </p:spPr>
      </p:pic>
      <p:sp>
        <p:nvSpPr>
          <p:cNvPr id="7" name="Заголовок 6"/>
          <p:cNvSpPr txBox="1">
            <a:spLocks/>
          </p:cNvSpPr>
          <p:nvPr/>
        </p:nvSpPr>
        <p:spPr>
          <a:xfrm>
            <a:off x="457200" y="274638"/>
            <a:ext cx="8229600" cy="1143000"/>
          </a:xfrm>
          <a:prstGeom prst="rect">
            <a:avLst/>
          </a:prstGeom>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ru-RU" sz="4400" b="1" i="0" u="none" strike="noStrike" kern="1200" cap="none" spc="50" normalizeH="0" baseline="0" noProof="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uLnTx/>
              <a:uFillTx/>
              <a:latin typeface="Times New Roman" pitchFamily="18" charset="0"/>
              <a:ea typeface="+mj-ea"/>
              <a:cs typeface="Times New Roman" pitchFamily="18" charset="0"/>
            </a:endParaRP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ru-RU" sz="4400" b="1" i="0" u="none" strike="noStrike" kern="1200" cap="none" spc="50" normalizeH="0" baseline="0" noProof="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uLnTx/>
                <a:uFillTx/>
                <a:latin typeface="Times New Roman" pitchFamily="18" charset="0"/>
                <a:ea typeface="+mj-ea"/>
                <a:cs typeface="Times New Roman" pitchFamily="18" charset="0"/>
              </a:rPr>
              <a:t>Скороговорка</a:t>
            </a:r>
            <a:r>
              <a:rPr lang="ru-RU" sz="4400" b="1" spc="50" noProof="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ea typeface="+mj-ea"/>
                <a:cs typeface="Times New Roman" pitchFamily="18" charset="0"/>
              </a:rPr>
              <a:t> -</a:t>
            </a:r>
            <a:endParaRPr kumimoji="0" lang="ru-RU" sz="4400" b="1" i="0" u="none" strike="noStrike" kern="1200" cap="none" spc="50" normalizeH="0" baseline="0" noProof="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uLnTx/>
              <a:uFillTx/>
              <a:latin typeface="Times New Roman" pitchFamily="18" charset="0"/>
              <a:ea typeface="+mj-ea"/>
              <a:cs typeface="Times New Roman" pitchFamily="18" charset="0"/>
            </a:endParaRPr>
          </a:p>
        </p:txBody>
      </p:sp>
      <p:sp>
        <p:nvSpPr>
          <p:cNvPr id="8" name="Rectangle 5"/>
          <p:cNvSpPr>
            <a:spLocks noChangeArrowheads="1"/>
          </p:cNvSpPr>
          <p:nvPr/>
        </p:nvSpPr>
        <p:spPr bwMode="auto">
          <a:xfrm rot="10800000" flipV="1">
            <a:off x="-1" y="894562"/>
            <a:ext cx="9144000" cy="1756508"/>
          </a:xfrm>
          <a:prstGeom prst="rect">
            <a:avLst/>
          </a:prstGeom>
          <a:noFill/>
          <a:ln w="9525">
            <a:noFill/>
            <a:round/>
            <a:headEnd/>
            <a:tailEnd/>
          </a:ln>
        </p:spPr>
        <p:txBody>
          <a:bodyPr wrap="square" lIns="90000" tIns="46800" rIns="90000" bIns="46800">
            <a:spAutoFit/>
          </a:bodyPr>
          <a:lstStyle/>
          <a:p>
            <a:pPr algn="ct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ru-RU" sz="3600" b="1" i="1" dirty="0" smtClean="0">
              <a:latin typeface="Times New Roman" pitchFamily="18" charset="0"/>
              <a:cs typeface="Times New Roman" pitchFamily="18" charset="0"/>
            </a:endParaRPr>
          </a:p>
          <a:p>
            <a:pPr algn="ct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ru-RU" sz="3600" b="1" i="1" dirty="0" smtClean="0">
                <a:latin typeface="Times New Roman" pitchFamily="18" charset="0"/>
                <a:cs typeface="Times New Roman" pitchFamily="18" charset="0"/>
              </a:rPr>
              <a:t>стихотворение</a:t>
            </a:r>
            <a:r>
              <a:rPr lang="ru-RU" sz="3600" b="1" i="1" dirty="0">
                <a:latin typeface="Times New Roman" pitchFamily="18" charset="0"/>
                <a:cs typeface="Times New Roman" pitchFamily="18" charset="0"/>
              </a:rPr>
              <a:t>, в котором специально собраны </a:t>
            </a:r>
            <a:r>
              <a:rPr lang="ru-RU" sz="3600" b="1" i="1" dirty="0" smtClean="0">
                <a:latin typeface="Times New Roman" pitchFamily="18" charset="0"/>
                <a:cs typeface="Times New Roman" pitchFamily="18" charset="0"/>
              </a:rPr>
              <a:t>труднопроизносимые слова</a:t>
            </a:r>
            <a:endParaRPr lang="ru-RU" sz="3600" b="1" i="1" dirty="0">
              <a:latin typeface="Times New Roman" pitchFamily="18" charset="0"/>
              <a:cs typeface="Times New Roman" pitchFamily="18" charset="0"/>
            </a:endParaRPr>
          </a:p>
        </p:txBody>
      </p:sp>
      <p:sp>
        <p:nvSpPr>
          <p:cNvPr id="9" name="Rectangle 3"/>
          <p:cNvSpPr txBox="1">
            <a:spLocks noChangeArrowheads="1"/>
          </p:cNvSpPr>
          <p:nvPr/>
        </p:nvSpPr>
        <p:spPr>
          <a:xfrm>
            <a:off x="1475656" y="2636912"/>
            <a:ext cx="8064896" cy="3716338"/>
          </a:xfrm>
          <a:prstGeom prst="rect">
            <a:avLst/>
          </a:prstGeom>
        </p:spPr>
        <p:txBody>
          <a:bodyPr/>
          <a:lstStyle/>
          <a:p>
            <a:pPr marL="342900" marR="0" lvl="0" indent="-341313" algn="l" defTabSz="914400" rtl="0" eaLnBrk="1" fontAlgn="auto" latinLnBrk="0" hangingPunct="1">
              <a:lnSpc>
                <a:spcPct val="80000"/>
              </a:lnSpc>
              <a:spcBef>
                <a:spcPts val="500"/>
              </a:spcBef>
              <a:spcAft>
                <a:spcPts val="0"/>
              </a:spcAft>
              <a:buClrTx/>
              <a:buSzTx/>
              <a:buFontTx/>
              <a:buNone/>
              <a:tabLst>
                <a:tab pos="912813" algn="l"/>
                <a:tab pos="1827213" algn="l"/>
                <a:tab pos="2741613" algn="l"/>
                <a:tab pos="3656013" algn="l"/>
                <a:tab pos="4570413" algn="l"/>
                <a:tab pos="5484813" algn="l"/>
                <a:tab pos="6399213" algn="l"/>
                <a:tab pos="7313613" algn="l"/>
                <a:tab pos="8228013" algn="l"/>
                <a:tab pos="9142413" algn="l"/>
                <a:tab pos="10056813" algn="l"/>
              </a:tabLst>
              <a:defRPr/>
            </a:pPr>
            <a:r>
              <a:rPr kumimoji="0" lang="ru-RU" sz="2000" i="1" u="none" strike="noStrike" kern="1200" cap="none" spc="0" normalizeH="0" baseline="0" noProof="0" dirty="0" smtClean="0">
                <a:ln>
                  <a:noFill/>
                </a:ln>
                <a:effectLst/>
                <a:uLnTx/>
                <a:uFillTx/>
                <a:latin typeface="Times New Roman" pitchFamily="18" charset="0"/>
                <a:cs typeface="Times New Roman" pitchFamily="18" charset="0"/>
              </a:rPr>
              <a:t>    Шли сорок мышей,</a:t>
            </a:r>
          </a:p>
          <a:p>
            <a:pPr marL="342900" marR="0" lvl="0" indent="-341313" algn="l" defTabSz="914400" rtl="0" eaLnBrk="1" fontAlgn="auto" latinLnBrk="0" hangingPunct="1">
              <a:lnSpc>
                <a:spcPct val="80000"/>
              </a:lnSpc>
              <a:spcBef>
                <a:spcPts val="500"/>
              </a:spcBef>
              <a:spcAft>
                <a:spcPts val="0"/>
              </a:spcAft>
              <a:buClrTx/>
              <a:buSzTx/>
              <a:buFontTx/>
              <a:buNone/>
              <a:tabLst>
                <a:tab pos="912813" algn="l"/>
                <a:tab pos="1827213" algn="l"/>
                <a:tab pos="2741613" algn="l"/>
                <a:tab pos="3656013" algn="l"/>
                <a:tab pos="4570413" algn="l"/>
                <a:tab pos="5484813" algn="l"/>
                <a:tab pos="6399213" algn="l"/>
                <a:tab pos="7313613" algn="l"/>
                <a:tab pos="8228013" algn="l"/>
                <a:tab pos="9142413" algn="l"/>
                <a:tab pos="10056813" algn="l"/>
              </a:tabLst>
              <a:defRPr/>
            </a:pPr>
            <a:r>
              <a:rPr kumimoji="0" lang="ru-RU" sz="2000" i="1" u="none" strike="noStrike" kern="1200" cap="none" spc="0" normalizeH="0" baseline="0" noProof="0" dirty="0" smtClean="0">
                <a:ln>
                  <a:noFill/>
                </a:ln>
                <a:effectLst/>
                <a:uLnTx/>
                <a:uFillTx/>
                <a:latin typeface="Times New Roman" pitchFamily="18" charset="0"/>
                <a:cs typeface="Times New Roman" pitchFamily="18" charset="0"/>
              </a:rPr>
              <a:t>Несли сорок грошей;</a:t>
            </a:r>
          </a:p>
          <a:p>
            <a:pPr marL="342900" marR="0" lvl="0" indent="-341313" algn="l" defTabSz="914400" rtl="0" eaLnBrk="1" fontAlgn="auto" latinLnBrk="0" hangingPunct="1">
              <a:lnSpc>
                <a:spcPct val="80000"/>
              </a:lnSpc>
              <a:spcBef>
                <a:spcPts val="500"/>
              </a:spcBef>
              <a:spcAft>
                <a:spcPts val="0"/>
              </a:spcAft>
              <a:buClrTx/>
              <a:buSzTx/>
              <a:buFontTx/>
              <a:buNone/>
              <a:tabLst>
                <a:tab pos="912813" algn="l"/>
                <a:tab pos="1827213" algn="l"/>
                <a:tab pos="2741613" algn="l"/>
                <a:tab pos="3656013" algn="l"/>
                <a:tab pos="4570413" algn="l"/>
                <a:tab pos="5484813" algn="l"/>
                <a:tab pos="6399213" algn="l"/>
                <a:tab pos="7313613" algn="l"/>
                <a:tab pos="8228013" algn="l"/>
                <a:tab pos="9142413" algn="l"/>
                <a:tab pos="10056813" algn="l"/>
              </a:tabLst>
              <a:defRPr/>
            </a:pPr>
            <a:r>
              <a:rPr kumimoji="0" lang="ru-RU" sz="2000" i="1" u="none" strike="noStrike" kern="1200" cap="none" spc="0" normalizeH="0" baseline="0" noProof="0" dirty="0" smtClean="0">
                <a:ln>
                  <a:noFill/>
                </a:ln>
                <a:effectLst/>
                <a:uLnTx/>
                <a:uFillTx/>
                <a:latin typeface="Times New Roman" pitchFamily="18" charset="0"/>
                <a:cs typeface="Times New Roman" pitchFamily="18" charset="0"/>
              </a:rPr>
              <a:t>Две мыши поплоше</a:t>
            </a:r>
          </a:p>
          <a:p>
            <a:pPr marL="342900" marR="0" lvl="0" indent="-341313" algn="l" defTabSz="914400" rtl="0" eaLnBrk="1" fontAlgn="auto" latinLnBrk="0" hangingPunct="1">
              <a:lnSpc>
                <a:spcPct val="80000"/>
              </a:lnSpc>
              <a:spcBef>
                <a:spcPts val="500"/>
              </a:spcBef>
              <a:spcAft>
                <a:spcPts val="0"/>
              </a:spcAft>
              <a:buClrTx/>
              <a:buSzTx/>
              <a:buFontTx/>
              <a:buNone/>
              <a:tabLst>
                <a:tab pos="912813" algn="l"/>
                <a:tab pos="1827213" algn="l"/>
                <a:tab pos="2741613" algn="l"/>
                <a:tab pos="3656013" algn="l"/>
                <a:tab pos="4570413" algn="l"/>
                <a:tab pos="5484813" algn="l"/>
                <a:tab pos="6399213" algn="l"/>
                <a:tab pos="7313613" algn="l"/>
                <a:tab pos="8228013" algn="l"/>
                <a:tab pos="9142413" algn="l"/>
                <a:tab pos="10056813" algn="l"/>
              </a:tabLst>
              <a:defRPr/>
            </a:pPr>
            <a:r>
              <a:rPr kumimoji="0" lang="ru-RU" sz="2000" i="1" u="none" strike="noStrike" kern="1200" cap="none" spc="0" normalizeH="0" baseline="0" noProof="0" dirty="0" smtClean="0">
                <a:ln>
                  <a:noFill/>
                </a:ln>
                <a:effectLst/>
                <a:uLnTx/>
                <a:uFillTx/>
                <a:latin typeface="Times New Roman" pitchFamily="18" charset="0"/>
                <a:cs typeface="Times New Roman" pitchFamily="18" charset="0"/>
              </a:rPr>
              <a:t>Несли по два гроша</a:t>
            </a:r>
          </a:p>
          <a:p>
            <a:pPr marL="342900" marR="0" lvl="0" indent="-341313" algn="l" defTabSz="914400" rtl="0" eaLnBrk="1" fontAlgn="auto" latinLnBrk="0" hangingPunct="1">
              <a:lnSpc>
                <a:spcPct val="80000"/>
              </a:lnSpc>
              <a:spcBef>
                <a:spcPts val="500"/>
              </a:spcBef>
              <a:spcAft>
                <a:spcPts val="0"/>
              </a:spcAft>
              <a:buClrTx/>
              <a:buSzTx/>
              <a:buFontTx/>
              <a:buNone/>
              <a:tabLst>
                <a:tab pos="912813" algn="l"/>
                <a:tab pos="1827213" algn="l"/>
                <a:tab pos="2741613" algn="l"/>
                <a:tab pos="3656013" algn="l"/>
                <a:tab pos="4570413" algn="l"/>
                <a:tab pos="5484813" algn="l"/>
                <a:tab pos="6399213" algn="l"/>
                <a:tab pos="7313613" algn="l"/>
                <a:tab pos="8228013" algn="l"/>
                <a:tab pos="9142413" algn="l"/>
                <a:tab pos="10056813" algn="l"/>
              </a:tabLst>
              <a:defRPr/>
            </a:pPr>
            <a:r>
              <a:rPr kumimoji="0" lang="ru-RU" sz="2000" i="1" u="none" strike="noStrike" kern="1200" cap="none" spc="0" normalizeH="0" baseline="0" noProof="0" dirty="0" smtClean="0">
                <a:ln>
                  <a:noFill/>
                </a:ln>
                <a:effectLst/>
                <a:uLnTx/>
                <a:uFillTx/>
                <a:latin typeface="Times New Roman" pitchFamily="18" charset="0"/>
                <a:cs typeface="Times New Roman" pitchFamily="18" charset="0"/>
              </a:rPr>
              <a:t>                                              Ехал грека через реку,</a:t>
            </a:r>
          </a:p>
          <a:p>
            <a:pPr marL="342900" marR="0" lvl="0" indent="-341313" algn="l" defTabSz="914400" rtl="0" eaLnBrk="1" fontAlgn="auto" latinLnBrk="0" hangingPunct="1">
              <a:lnSpc>
                <a:spcPct val="80000"/>
              </a:lnSpc>
              <a:spcBef>
                <a:spcPts val="500"/>
              </a:spcBef>
              <a:spcAft>
                <a:spcPts val="0"/>
              </a:spcAft>
              <a:buClrTx/>
              <a:buSzTx/>
              <a:buFontTx/>
              <a:buNone/>
              <a:tabLst>
                <a:tab pos="912813" algn="l"/>
                <a:tab pos="1827213" algn="l"/>
                <a:tab pos="2741613" algn="l"/>
                <a:tab pos="3656013" algn="l"/>
                <a:tab pos="4570413" algn="l"/>
                <a:tab pos="5484813" algn="l"/>
                <a:tab pos="6399213" algn="l"/>
                <a:tab pos="7313613" algn="l"/>
                <a:tab pos="8228013" algn="l"/>
                <a:tab pos="9142413" algn="l"/>
                <a:tab pos="10056813" algn="l"/>
              </a:tabLst>
              <a:defRPr/>
            </a:pPr>
            <a:r>
              <a:rPr kumimoji="0" lang="ru-RU" sz="2000" i="1" u="none" strike="noStrike" kern="1200" cap="none" spc="0" normalizeH="0" baseline="0" noProof="0" dirty="0" smtClean="0">
                <a:ln>
                  <a:noFill/>
                </a:ln>
                <a:effectLst/>
                <a:uLnTx/>
                <a:uFillTx/>
                <a:latin typeface="Times New Roman" pitchFamily="18" charset="0"/>
                <a:cs typeface="Times New Roman" pitchFamily="18" charset="0"/>
              </a:rPr>
              <a:t>                                              Видит грека – в реке рак.</a:t>
            </a:r>
          </a:p>
          <a:p>
            <a:pPr marL="342900" marR="0" lvl="0" indent="-341313" algn="l" defTabSz="914400" rtl="0" eaLnBrk="1" fontAlgn="auto" latinLnBrk="0" hangingPunct="1">
              <a:lnSpc>
                <a:spcPct val="80000"/>
              </a:lnSpc>
              <a:spcBef>
                <a:spcPts val="500"/>
              </a:spcBef>
              <a:spcAft>
                <a:spcPts val="0"/>
              </a:spcAft>
              <a:buClrTx/>
              <a:buSzTx/>
              <a:buFontTx/>
              <a:buNone/>
              <a:tabLst>
                <a:tab pos="912813" algn="l"/>
                <a:tab pos="1827213" algn="l"/>
                <a:tab pos="2741613" algn="l"/>
                <a:tab pos="3656013" algn="l"/>
                <a:tab pos="4570413" algn="l"/>
                <a:tab pos="5484813" algn="l"/>
                <a:tab pos="6399213" algn="l"/>
                <a:tab pos="7313613" algn="l"/>
                <a:tab pos="8228013" algn="l"/>
                <a:tab pos="9142413" algn="l"/>
                <a:tab pos="10056813" algn="l"/>
              </a:tabLst>
              <a:defRPr/>
            </a:pPr>
            <a:r>
              <a:rPr kumimoji="0" lang="ru-RU" sz="2000" i="1" u="none" strike="noStrike" kern="1200" cap="none" spc="0" normalizeH="0" baseline="0" noProof="0" dirty="0" smtClean="0">
                <a:ln>
                  <a:noFill/>
                </a:ln>
                <a:effectLst/>
                <a:uLnTx/>
                <a:uFillTx/>
                <a:latin typeface="Times New Roman" pitchFamily="18" charset="0"/>
                <a:cs typeface="Times New Roman" pitchFamily="18" charset="0"/>
              </a:rPr>
              <a:t>                                              Сунул грека руку в реку,</a:t>
            </a:r>
          </a:p>
          <a:p>
            <a:pPr marL="342900" marR="0" lvl="0" indent="-341313" algn="l" defTabSz="914400" rtl="0" eaLnBrk="1" fontAlgn="auto" latinLnBrk="0" hangingPunct="1">
              <a:lnSpc>
                <a:spcPct val="80000"/>
              </a:lnSpc>
              <a:spcBef>
                <a:spcPts val="500"/>
              </a:spcBef>
              <a:spcAft>
                <a:spcPts val="0"/>
              </a:spcAft>
              <a:buClrTx/>
              <a:buSzTx/>
              <a:buFontTx/>
              <a:buNone/>
              <a:tabLst>
                <a:tab pos="912813" algn="l"/>
                <a:tab pos="1827213" algn="l"/>
                <a:tab pos="2741613" algn="l"/>
                <a:tab pos="3656013" algn="l"/>
                <a:tab pos="4570413" algn="l"/>
                <a:tab pos="5484813" algn="l"/>
                <a:tab pos="6399213" algn="l"/>
                <a:tab pos="7313613" algn="l"/>
                <a:tab pos="8228013" algn="l"/>
                <a:tab pos="9142413" algn="l"/>
                <a:tab pos="10056813" algn="l"/>
              </a:tabLst>
              <a:defRPr/>
            </a:pPr>
            <a:r>
              <a:rPr kumimoji="0" lang="ru-RU" sz="2000" i="1" u="none" strike="noStrike" kern="1200" cap="none" spc="0" normalizeH="0" baseline="0" noProof="0" dirty="0" smtClean="0">
                <a:ln>
                  <a:noFill/>
                </a:ln>
                <a:effectLst/>
                <a:uLnTx/>
                <a:uFillTx/>
                <a:latin typeface="Times New Roman" pitchFamily="18" charset="0"/>
                <a:cs typeface="Times New Roman" pitchFamily="18" charset="0"/>
              </a:rPr>
              <a:t>                                              Рак за рук грека цап.</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10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wipe(left)">
                                      <p:cBhvr>
                                        <p:cTn id="12"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2" descr="C:\Users\Валера\Desktop\1613518409_15-p-fon-dlya-prezentatsii-na-temu-folklor-18.png"/>
          <p:cNvPicPr>
            <a:picLocks noChangeAspect="1" noChangeArrowheads="1"/>
          </p:cNvPicPr>
          <p:nvPr/>
        </p:nvPicPr>
        <p:blipFill>
          <a:blip r:embed="rId2" cstate="print"/>
          <a:srcRect/>
          <a:stretch>
            <a:fillRect/>
          </a:stretch>
        </p:blipFill>
        <p:spPr bwMode="auto">
          <a:xfrm>
            <a:off x="160" y="-1"/>
            <a:ext cx="9143840" cy="6859309"/>
          </a:xfrm>
          <a:prstGeom prst="rect">
            <a:avLst/>
          </a:prstGeom>
          <a:noFill/>
        </p:spPr>
      </p:pic>
      <p:sp>
        <p:nvSpPr>
          <p:cNvPr id="7" name="Заголовок 6"/>
          <p:cNvSpPr txBox="1">
            <a:spLocks/>
          </p:cNvSpPr>
          <p:nvPr/>
        </p:nvSpPr>
        <p:spPr>
          <a:xfrm>
            <a:off x="457200" y="274638"/>
            <a:ext cx="8229600" cy="1143000"/>
          </a:xfrm>
          <a:prstGeom prst="rect">
            <a:avLst/>
          </a:prstGeom>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ru-RU" sz="4400" b="1" i="0" u="none" strike="noStrike" kern="1200" cap="none" spc="50" normalizeH="0" baseline="0" noProof="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uLnTx/>
                <a:uFillTx/>
                <a:latin typeface="Times New Roman" pitchFamily="18" charset="0"/>
                <a:ea typeface="+mj-ea"/>
                <a:cs typeface="Times New Roman" pitchFamily="18" charset="0"/>
              </a:rPr>
              <a:t>Прибаутка</a:t>
            </a:r>
            <a:r>
              <a:rPr lang="ru-RU" sz="4400" b="1" spc="50" noProof="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ea typeface="+mj-ea"/>
                <a:cs typeface="Times New Roman" pitchFamily="18" charset="0"/>
              </a:rPr>
              <a:t> -</a:t>
            </a:r>
            <a:endParaRPr kumimoji="0" lang="ru-RU" sz="4400" b="1" i="0" u="none" strike="noStrike" kern="1200" cap="none" spc="50" normalizeH="0" baseline="0" noProof="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uLnTx/>
              <a:uFillTx/>
              <a:latin typeface="Times New Roman" pitchFamily="18" charset="0"/>
              <a:ea typeface="+mj-ea"/>
              <a:cs typeface="Times New Roman" pitchFamily="18" charset="0"/>
            </a:endParaRPr>
          </a:p>
        </p:txBody>
      </p:sp>
      <p:sp>
        <p:nvSpPr>
          <p:cNvPr id="8" name="Прямоугольник 7"/>
          <p:cNvSpPr/>
          <p:nvPr/>
        </p:nvSpPr>
        <p:spPr>
          <a:xfrm>
            <a:off x="179512" y="1124744"/>
            <a:ext cx="8712968" cy="2308324"/>
          </a:xfrm>
          <a:prstGeom prst="rect">
            <a:avLst/>
          </a:prstGeom>
        </p:spPr>
        <p:txBody>
          <a:bodyPr wrap="square">
            <a:spAutoFit/>
          </a:bodyPr>
          <a:lstStyle/>
          <a:p>
            <a:pPr algn="ct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ru-RU" sz="3600" b="1" i="1" dirty="0" smtClean="0">
                <a:latin typeface="Times New Roman" pitchFamily="18" charset="0"/>
                <a:cs typeface="Times New Roman" pitchFamily="18" charset="0"/>
              </a:rPr>
              <a:t>стихотворение, похожее на короткую сказку, которое рассказывает няня или мама своему ребенку</a:t>
            </a:r>
            <a:r>
              <a:rPr lang="ru-RU" sz="3600" b="1" i="1" dirty="0" smtClean="0"/>
              <a:t/>
            </a:r>
            <a:br>
              <a:rPr lang="ru-RU" sz="3600" b="1" i="1" dirty="0" smtClean="0"/>
            </a:br>
            <a:endParaRPr lang="ru-RU" sz="3600" b="1" i="1" dirty="0"/>
          </a:p>
        </p:txBody>
      </p:sp>
      <p:sp>
        <p:nvSpPr>
          <p:cNvPr id="10" name="Содержимое 9"/>
          <p:cNvSpPr>
            <a:spLocks noGrp="1"/>
          </p:cNvSpPr>
          <p:nvPr>
            <p:ph idx="1"/>
          </p:nvPr>
        </p:nvSpPr>
        <p:spPr>
          <a:xfrm>
            <a:off x="2195736" y="2924944"/>
            <a:ext cx="3888432" cy="3528392"/>
          </a:xfrm>
        </p:spPr>
        <p:txBody>
          <a:bodyPr>
            <a:normAutofit fontScale="77500" lnSpcReduction="20000"/>
          </a:bodyPr>
          <a:lstStyle/>
          <a:p>
            <a:pPr algn="ctr">
              <a:buNone/>
            </a:pPr>
            <a:r>
              <a:rPr lang="ru-RU" dirty="0" smtClean="0">
                <a:latin typeface="Times New Roman" pitchFamily="18" charset="0"/>
                <a:cs typeface="Times New Roman" pitchFamily="18" charset="0"/>
              </a:rPr>
              <a:t>	</a:t>
            </a:r>
            <a:r>
              <a:rPr lang="ru-RU" i="1" dirty="0" smtClean="0">
                <a:latin typeface="Times New Roman" pitchFamily="18" charset="0"/>
                <a:cs typeface="Times New Roman" pitchFamily="18" charset="0"/>
              </a:rPr>
              <a:t>Шёл кот-скороход </a:t>
            </a:r>
            <a:br>
              <a:rPr lang="ru-RU" i="1" dirty="0" smtClean="0">
                <a:latin typeface="Times New Roman" pitchFamily="18" charset="0"/>
                <a:cs typeface="Times New Roman" pitchFamily="18" charset="0"/>
              </a:rPr>
            </a:br>
            <a:r>
              <a:rPr lang="ru-RU" i="1" dirty="0" smtClean="0">
                <a:latin typeface="Times New Roman" pitchFamily="18" charset="0"/>
                <a:cs typeface="Times New Roman" pitchFamily="18" charset="0"/>
              </a:rPr>
              <a:t>По лесной дорожке. </a:t>
            </a:r>
            <a:br>
              <a:rPr lang="ru-RU" i="1" dirty="0" smtClean="0">
                <a:latin typeface="Times New Roman" pitchFamily="18" charset="0"/>
                <a:cs typeface="Times New Roman" pitchFamily="18" charset="0"/>
              </a:rPr>
            </a:br>
            <a:r>
              <a:rPr lang="ru-RU" i="1" dirty="0" smtClean="0">
                <a:latin typeface="Times New Roman" pitchFamily="18" charset="0"/>
                <a:cs typeface="Times New Roman" pitchFamily="18" charset="0"/>
              </a:rPr>
              <a:t>С ним коза-дереза, </a:t>
            </a:r>
            <a:br>
              <a:rPr lang="ru-RU" i="1" dirty="0" smtClean="0">
                <a:latin typeface="Times New Roman" pitchFamily="18" charset="0"/>
                <a:cs typeface="Times New Roman" pitchFamily="18" charset="0"/>
              </a:rPr>
            </a:br>
            <a:r>
              <a:rPr lang="ru-RU" i="1" dirty="0" smtClean="0">
                <a:latin typeface="Times New Roman" pitchFamily="18" charset="0"/>
                <a:cs typeface="Times New Roman" pitchFamily="18" charset="0"/>
              </a:rPr>
              <a:t>Беленькие рожки; </a:t>
            </a:r>
            <a:br>
              <a:rPr lang="ru-RU" i="1" dirty="0" smtClean="0">
                <a:latin typeface="Times New Roman" pitchFamily="18" charset="0"/>
                <a:cs typeface="Times New Roman" pitchFamily="18" charset="0"/>
              </a:rPr>
            </a:br>
            <a:r>
              <a:rPr lang="ru-RU" i="1" dirty="0" smtClean="0">
                <a:latin typeface="Times New Roman" pitchFamily="18" charset="0"/>
                <a:cs typeface="Times New Roman" pitchFamily="18" charset="0"/>
              </a:rPr>
              <a:t>Беленькие рожки, </a:t>
            </a:r>
            <a:br>
              <a:rPr lang="ru-RU" i="1" dirty="0" smtClean="0">
                <a:latin typeface="Times New Roman" pitchFamily="18" charset="0"/>
                <a:cs typeface="Times New Roman" pitchFamily="18" charset="0"/>
              </a:rPr>
            </a:br>
            <a:r>
              <a:rPr lang="ru-RU" i="1" dirty="0" smtClean="0">
                <a:latin typeface="Times New Roman" pitchFamily="18" charset="0"/>
                <a:cs typeface="Times New Roman" pitchFamily="18" charset="0"/>
              </a:rPr>
              <a:t>Светлые сапожки. </a:t>
            </a:r>
            <a:br>
              <a:rPr lang="ru-RU" i="1" dirty="0" smtClean="0">
                <a:latin typeface="Times New Roman" pitchFamily="18" charset="0"/>
                <a:cs typeface="Times New Roman" pitchFamily="18" charset="0"/>
              </a:rPr>
            </a:br>
            <a:r>
              <a:rPr lang="ru-RU" i="1" dirty="0" smtClean="0">
                <a:latin typeface="Times New Roman" pitchFamily="18" charset="0"/>
                <a:cs typeface="Times New Roman" pitchFamily="18" charset="0"/>
              </a:rPr>
              <a:t>Топ-топ по грибы. </a:t>
            </a:r>
            <a:br>
              <a:rPr lang="ru-RU" i="1" dirty="0" smtClean="0">
                <a:latin typeface="Times New Roman" pitchFamily="18" charset="0"/>
                <a:cs typeface="Times New Roman" pitchFamily="18" charset="0"/>
              </a:rPr>
            </a:br>
            <a:r>
              <a:rPr lang="ru-RU" i="1" dirty="0" smtClean="0">
                <a:latin typeface="Times New Roman" pitchFamily="18" charset="0"/>
                <a:cs typeface="Times New Roman" pitchFamily="18" charset="0"/>
              </a:rPr>
              <a:t>По ягоды топ-топ! </a:t>
            </a:r>
            <a:br>
              <a:rPr lang="ru-RU" i="1" dirty="0" smtClean="0">
                <a:latin typeface="Times New Roman" pitchFamily="18" charset="0"/>
                <a:cs typeface="Times New Roman" pitchFamily="18" charset="0"/>
              </a:rPr>
            </a:br>
            <a:r>
              <a:rPr lang="ru-RU" i="1" dirty="0" smtClean="0">
                <a:latin typeface="Times New Roman" pitchFamily="18" charset="0"/>
                <a:cs typeface="Times New Roman" pitchFamily="18" charset="0"/>
              </a:rPr>
              <a:t>И шумят, шумят дубы </a:t>
            </a:r>
            <a:br>
              <a:rPr lang="ru-RU" i="1" dirty="0" smtClean="0">
                <a:latin typeface="Times New Roman" pitchFamily="18" charset="0"/>
                <a:cs typeface="Times New Roman" pitchFamily="18" charset="0"/>
              </a:rPr>
            </a:br>
            <a:r>
              <a:rPr lang="ru-RU" i="1" dirty="0" smtClean="0">
                <a:latin typeface="Times New Roman" pitchFamily="18" charset="0"/>
                <a:cs typeface="Times New Roman" pitchFamily="18" charset="0"/>
              </a:rPr>
              <a:t>Возле старых троп.</a:t>
            </a:r>
            <a:endParaRPr lang="ru-RU" i="1"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10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0">
                                            <p:txEl>
                                              <p:pRg st="0" end="0"/>
                                            </p:txEl>
                                          </p:spTgt>
                                        </p:tgtEl>
                                        <p:attrNameLst>
                                          <p:attrName>style.visibility</p:attrName>
                                        </p:attrNameLst>
                                      </p:cBhvr>
                                      <p:to>
                                        <p:strVal val="visible"/>
                                      </p:to>
                                    </p:set>
                                    <p:animEffect transition="in" filter="wipe(left)">
                                      <p:cBhvr>
                                        <p:cTn id="12" dur="1000"/>
                                        <p:tgtEl>
                                          <p:spTgt spid="1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0"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2" descr="C:\Users\Валера\Desktop\1613518409_15-p-fon-dlya-prezentatsii-na-temu-folklor-18.png"/>
          <p:cNvPicPr>
            <a:picLocks noChangeAspect="1" noChangeArrowheads="1"/>
          </p:cNvPicPr>
          <p:nvPr/>
        </p:nvPicPr>
        <p:blipFill>
          <a:blip r:embed="rId2" cstate="print"/>
          <a:srcRect/>
          <a:stretch>
            <a:fillRect/>
          </a:stretch>
        </p:blipFill>
        <p:spPr bwMode="auto">
          <a:xfrm>
            <a:off x="160" y="-1"/>
            <a:ext cx="9143840" cy="6859309"/>
          </a:xfrm>
          <a:prstGeom prst="rect">
            <a:avLst/>
          </a:prstGeom>
          <a:noFill/>
        </p:spPr>
      </p:pic>
      <p:grpSp>
        <p:nvGrpSpPr>
          <p:cNvPr id="2" name="Группа 28"/>
          <p:cNvGrpSpPr/>
          <p:nvPr/>
        </p:nvGrpSpPr>
        <p:grpSpPr>
          <a:xfrm>
            <a:off x="10815" y="5913437"/>
            <a:ext cx="9133185" cy="944563"/>
            <a:chOff x="10815" y="5913437"/>
            <a:chExt cx="9133185" cy="944563"/>
          </a:xfrm>
        </p:grpSpPr>
        <p:pic>
          <p:nvPicPr>
            <p:cNvPr id="1027" name="Picture 3" descr="E:\МОИ РИСУНКИ\Мама\школьные принадлежности без фона\трава\a8b549cca723а.jpg"/>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6022975" y="5913437"/>
              <a:ext cx="3121025" cy="944563"/>
            </a:xfrm>
            <a:prstGeom prst="rect">
              <a:avLst/>
            </a:prstGeom>
            <a:noFill/>
          </p:spPr>
        </p:pic>
        <p:grpSp>
          <p:nvGrpSpPr>
            <p:cNvPr id="3" name="Группа 27"/>
            <p:cNvGrpSpPr/>
            <p:nvPr/>
          </p:nvGrpSpPr>
          <p:grpSpPr>
            <a:xfrm>
              <a:off x="10815" y="5913437"/>
              <a:ext cx="6073353" cy="944563"/>
              <a:chOff x="10815" y="5913437"/>
              <a:chExt cx="6073353" cy="944563"/>
            </a:xfrm>
          </p:grpSpPr>
          <p:pic>
            <p:nvPicPr>
              <p:cNvPr id="27" name="Picture 3" descr="E:\МОИ РИСУНКИ\Мама\школьные принадлежности без фона\трава\a8b549cca723а.jpg"/>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10815" y="5913437"/>
                <a:ext cx="3121025" cy="944563"/>
              </a:xfrm>
              <a:prstGeom prst="rect">
                <a:avLst/>
              </a:prstGeom>
              <a:noFill/>
            </p:spPr>
          </p:pic>
          <p:pic>
            <p:nvPicPr>
              <p:cNvPr id="26" name="Picture 3" descr="E:\МОИ РИСУНКИ\Мама\школьные принадлежности без фона\трава\a8b549cca723а.jpg"/>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2963143" y="5913437"/>
                <a:ext cx="3121025" cy="944563"/>
              </a:xfrm>
              <a:prstGeom prst="rect">
                <a:avLst/>
              </a:prstGeom>
              <a:noFill/>
            </p:spPr>
          </p:pic>
        </p:grpSp>
      </p:grpSp>
      <p:sp>
        <p:nvSpPr>
          <p:cNvPr id="7" name="Заголовок 6"/>
          <p:cNvSpPr txBox="1">
            <a:spLocks/>
          </p:cNvSpPr>
          <p:nvPr/>
        </p:nvSpPr>
        <p:spPr>
          <a:xfrm>
            <a:off x="457200" y="274638"/>
            <a:ext cx="8229600" cy="1143000"/>
          </a:xfrm>
          <a:prstGeom prst="rect">
            <a:avLst/>
          </a:prstGeom>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ru-RU" sz="4400" b="1" i="0" u="none" strike="noStrike" kern="1200" cap="none" spc="50" normalizeH="0" baseline="0" noProof="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uLnTx/>
                <a:uFillTx/>
                <a:latin typeface="Times New Roman" pitchFamily="18" charset="0"/>
                <a:ea typeface="+mj-ea"/>
                <a:cs typeface="Times New Roman" pitchFamily="18" charset="0"/>
              </a:rPr>
              <a:t>Закличка</a:t>
            </a:r>
            <a:r>
              <a:rPr lang="ru-RU" sz="4400" b="1" spc="50" noProof="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ea typeface="+mj-ea"/>
                <a:cs typeface="Times New Roman" pitchFamily="18" charset="0"/>
              </a:rPr>
              <a:t> -</a:t>
            </a:r>
            <a:endParaRPr kumimoji="0" lang="ru-RU" sz="4400" b="1" i="0" u="none" strike="noStrike" kern="1200" cap="none" spc="50" normalizeH="0" baseline="0" noProof="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uLnTx/>
              <a:uFillTx/>
              <a:latin typeface="Times New Roman" pitchFamily="18" charset="0"/>
              <a:ea typeface="+mj-ea"/>
              <a:cs typeface="Times New Roman" pitchFamily="18" charset="0"/>
            </a:endParaRPr>
          </a:p>
        </p:txBody>
      </p:sp>
      <p:sp>
        <p:nvSpPr>
          <p:cNvPr id="8" name="Прямоугольник 7"/>
          <p:cNvSpPr/>
          <p:nvPr/>
        </p:nvSpPr>
        <p:spPr>
          <a:xfrm>
            <a:off x="179512" y="1052736"/>
            <a:ext cx="8712968" cy="1754326"/>
          </a:xfrm>
          <a:prstGeom prst="rect">
            <a:avLst/>
          </a:prstGeom>
        </p:spPr>
        <p:txBody>
          <a:bodyPr wrap="square">
            <a:spAutoFit/>
          </a:bodyPr>
          <a:lstStyle/>
          <a:p>
            <a:pPr algn="ct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ru-RU" sz="3600" b="1" i="1" dirty="0" smtClean="0">
                <a:latin typeface="Times New Roman" pitchFamily="18" charset="0"/>
                <a:cs typeface="Times New Roman" pitchFamily="18" charset="0"/>
              </a:rPr>
              <a:t>короткое стихотворение, </a:t>
            </a:r>
          </a:p>
          <a:p>
            <a:pPr algn="ct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ru-RU" sz="3600" b="1" i="1" dirty="0" smtClean="0">
                <a:latin typeface="Times New Roman" pitchFamily="18" charset="0"/>
                <a:cs typeface="Times New Roman" pitchFamily="18" charset="0"/>
              </a:rPr>
              <a:t>которое выкликали, участвуя в обрядах календарного цикла</a:t>
            </a:r>
            <a:endParaRPr lang="ru-RU" sz="3600" b="1" i="1" dirty="0">
              <a:latin typeface="Times New Roman" pitchFamily="18" charset="0"/>
              <a:cs typeface="Times New Roman" pitchFamily="18" charset="0"/>
            </a:endParaRPr>
          </a:p>
        </p:txBody>
      </p:sp>
      <p:sp>
        <p:nvSpPr>
          <p:cNvPr id="9" name="Содержимое 9"/>
          <p:cNvSpPr txBox="1">
            <a:spLocks/>
          </p:cNvSpPr>
          <p:nvPr/>
        </p:nvSpPr>
        <p:spPr>
          <a:xfrm>
            <a:off x="4139952" y="2996952"/>
            <a:ext cx="3538736" cy="2913187"/>
          </a:xfrm>
          <a:prstGeom prst="rect">
            <a:avLst/>
          </a:prstGeom>
        </p:spPr>
        <p:txBody>
          <a:bodyPr>
            <a:normAutofit/>
          </a:bodyPr>
          <a:lstStyle/>
          <a:p>
            <a:pPr marL="342900" marR="0" lvl="0" indent="-342900" algn="ctr" defTabSz="914400" rtl="0" eaLnBrk="1" fontAlgn="auto" latinLnBrk="0" hangingPunct="1">
              <a:lnSpc>
                <a:spcPct val="100000"/>
              </a:lnSpc>
              <a:spcBef>
                <a:spcPct val="20000"/>
              </a:spcBef>
              <a:spcAft>
                <a:spcPts val="0"/>
              </a:spcAft>
              <a:buClrTx/>
              <a:buSzTx/>
              <a:buFont typeface="Arial" pitchFamily="34" charset="0"/>
              <a:buNone/>
              <a:tabLst/>
              <a:defRPr/>
            </a:pPr>
            <a:r>
              <a:rPr lang="ru-RU" sz="2800" i="1" dirty="0" smtClean="0">
                <a:latin typeface="Times New Roman" pitchFamily="18" charset="0"/>
                <a:cs typeface="Times New Roman" pitchFamily="18" charset="0"/>
              </a:rPr>
              <a:t>Д</a:t>
            </a:r>
            <a:r>
              <a:rPr kumimoji="0" lang="ru-RU" sz="2800" b="0" i="1" u="none" strike="noStrike" kern="1200" cap="none" spc="0" normalizeH="0" baseline="0" noProof="0" dirty="0" err="1" smtClean="0">
                <a:ln>
                  <a:noFill/>
                </a:ln>
                <a:solidFill>
                  <a:schemeClr val="tx1"/>
                </a:solidFill>
                <a:effectLst/>
                <a:uLnTx/>
                <a:uFillTx/>
                <a:latin typeface="Times New Roman" pitchFamily="18" charset="0"/>
                <a:cs typeface="Times New Roman" pitchFamily="18" charset="0"/>
              </a:rPr>
              <a:t>ождик</a:t>
            </a:r>
            <a:r>
              <a:rPr kumimoji="0" lang="ru-RU" sz="2800" b="0" i="1"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 дождик, пуще, </a:t>
            </a:r>
          </a:p>
          <a:p>
            <a:pPr marL="342900" marR="0" lvl="0" indent="-342900" algn="ctr" defTabSz="914400" rtl="0" eaLnBrk="1" fontAlgn="auto" latinLnBrk="0" hangingPunct="1">
              <a:lnSpc>
                <a:spcPct val="100000"/>
              </a:lnSpc>
              <a:spcBef>
                <a:spcPct val="20000"/>
              </a:spcBef>
              <a:spcAft>
                <a:spcPts val="0"/>
              </a:spcAft>
              <a:buClrTx/>
              <a:buSzTx/>
              <a:buFont typeface="Arial" pitchFamily="34" charset="0"/>
              <a:buNone/>
              <a:tabLst/>
              <a:defRPr/>
            </a:pPr>
            <a:r>
              <a:rPr lang="ru-RU" sz="2800" i="1" dirty="0" smtClean="0">
                <a:latin typeface="Times New Roman" pitchFamily="18" charset="0"/>
                <a:cs typeface="Times New Roman" pitchFamily="18" charset="0"/>
              </a:rPr>
              <a:t>Дадим тебе гущи.</a:t>
            </a:r>
          </a:p>
          <a:p>
            <a:pPr marL="342900" marR="0" lvl="0" indent="-34290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ru-RU" sz="2800" b="0" i="1"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Дадим тебе ложку, </a:t>
            </a:r>
          </a:p>
          <a:p>
            <a:pPr marL="342900" marR="0" lvl="0" indent="-342900" algn="ctr" defTabSz="914400" rtl="0" eaLnBrk="1" fontAlgn="auto" latinLnBrk="0" hangingPunct="1">
              <a:lnSpc>
                <a:spcPct val="100000"/>
              </a:lnSpc>
              <a:spcBef>
                <a:spcPct val="20000"/>
              </a:spcBef>
              <a:spcAft>
                <a:spcPts val="0"/>
              </a:spcAft>
              <a:buClrTx/>
              <a:buSzTx/>
              <a:buFont typeface="Arial" pitchFamily="34" charset="0"/>
              <a:buNone/>
              <a:tabLst/>
              <a:defRPr/>
            </a:pPr>
            <a:r>
              <a:rPr lang="ru-RU" sz="2800" i="1" dirty="0" smtClean="0">
                <a:latin typeface="Times New Roman" pitchFamily="18" charset="0"/>
                <a:cs typeface="Times New Roman" pitchFamily="18" charset="0"/>
              </a:rPr>
              <a:t>Хлебай понемножку.</a:t>
            </a:r>
            <a:endParaRPr kumimoji="0" lang="ru-RU" sz="2800" b="0" i="1" u="none" strike="noStrike" kern="1200" cap="none" spc="0" normalizeH="0" baseline="0" noProof="0" dirty="0">
              <a:ln>
                <a:noFill/>
              </a:ln>
              <a:solidFill>
                <a:schemeClr val="tx1"/>
              </a:solidFill>
              <a:effectLst/>
              <a:uLnTx/>
              <a:uFillTx/>
              <a:latin typeface="Times New Roman" pitchFamily="18" charset="0"/>
              <a:cs typeface="Times New Roman" pitchFamily="18" charset="0"/>
            </a:endParaRPr>
          </a:p>
        </p:txBody>
      </p:sp>
      <p:pic>
        <p:nvPicPr>
          <p:cNvPr id="6146" name="Picture 2" descr="E:\МОИ РИСУНКИ\Мама\школьные принадлежности без фона\смешарики\703ed7cf8149.png">
            <a:hlinkClick r:id="rId4" action="ppaction://hlinksldjump"/>
          </p:cNvPr>
          <p:cNvPicPr>
            <a:picLocks noChangeAspect="1" noChangeArrowheads="1"/>
          </p:cNvPicPr>
          <p:nvPr/>
        </p:nvPicPr>
        <p:blipFill>
          <a:blip r:embed="rId5" cstate="print"/>
          <a:srcRect/>
          <a:stretch>
            <a:fillRect/>
          </a:stretch>
        </p:blipFill>
        <p:spPr bwMode="auto">
          <a:xfrm>
            <a:off x="395536" y="2842362"/>
            <a:ext cx="3456384" cy="4176993"/>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10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wipe(left)">
                                      <p:cBhvr>
                                        <p:cTn id="12"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2" descr="C:\Users\Валера\Desktop\1613518409_15-p-fon-dlya-prezentatsii-na-temu-folklor-18.png"/>
          <p:cNvPicPr>
            <a:picLocks noChangeAspect="1" noChangeArrowheads="1"/>
          </p:cNvPicPr>
          <p:nvPr/>
        </p:nvPicPr>
        <p:blipFill>
          <a:blip r:embed="rId2" cstate="print"/>
          <a:srcRect/>
          <a:stretch>
            <a:fillRect/>
          </a:stretch>
        </p:blipFill>
        <p:spPr bwMode="auto">
          <a:xfrm>
            <a:off x="160" y="-1"/>
            <a:ext cx="9143840" cy="6859309"/>
          </a:xfrm>
          <a:prstGeom prst="rect">
            <a:avLst/>
          </a:prstGeom>
          <a:noFill/>
        </p:spPr>
      </p:pic>
      <p:sp>
        <p:nvSpPr>
          <p:cNvPr id="7" name="Заголовок 6"/>
          <p:cNvSpPr txBox="1">
            <a:spLocks/>
          </p:cNvSpPr>
          <p:nvPr/>
        </p:nvSpPr>
        <p:spPr>
          <a:xfrm>
            <a:off x="457200" y="274638"/>
            <a:ext cx="8229600" cy="1143000"/>
          </a:xfrm>
          <a:prstGeom prst="rect">
            <a:avLst/>
          </a:prstGeom>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ru-RU" sz="4400" b="1" i="0" u="none" strike="noStrike" kern="1200" cap="none" spc="50" normalizeH="0" baseline="0" noProof="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uLnTx/>
                <a:uFillTx/>
                <a:latin typeface="Times New Roman" pitchFamily="18" charset="0"/>
                <a:ea typeface="+mj-ea"/>
                <a:cs typeface="Times New Roman" pitchFamily="18" charset="0"/>
              </a:rPr>
              <a:t>Приговорка</a:t>
            </a:r>
            <a:r>
              <a:rPr lang="ru-RU" sz="4400" b="1" spc="50" noProof="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ea typeface="+mj-ea"/>
                <a:cs typeface="Times New Roman" pitchFamily="18" charset="0"/>
              </a:rPr>
              <a:t> -</a:t>
            </a:r>
            <a:endParaRPr kumimoji="0" lang="ru-RU" sz="4400" b="1" i="0" u="none" strike="noStrike" kern="1200" cap="none" spc="50" normalizeH="0" baseline="0" noProof="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uLnTx/>
              <a:uFillTx/>
              <a:latin typeface="Times New Roman" pitchFamily="18" charset="0"/>
              <a:ea typeface="+mj-ea"/>
              <a:cs typeface="Times New Roman" pitchFamily="18" charset="0"/>
            </a:endParaRPr>
          </a:p>
        </p:txBody>
      </p:sp>
      <p:sp>
        <p:nvSpPr>
          <p:cNvPr id="8" name="Rectangle 4"/>
          <p:cNvSpPr>
            <a:spLocks noChangeArrowheads="1"/>
          </p:cNvSpPr>
          <p:nvPr/>
        </p:nvSpPr>
        <p:spPr bwMode="auto">
          <a:xfrm>
            <a:off x="1115616" y="1052737"/>
            <a:ext cx="6480720" cy="3049169"/>
          </a:xfrm>
          <a:prstGeom prst="rect">
            <a:avLst/>
          </a:prstGeom>
          <a:noFill/>
          <a:ln w="9525">
            <a:noFill/>
            <a:round/>
            <a:headEnd/>
            <a:tailEnd/>
          </a:ln>
        </p:spPr>
        <p:txBody>
          <a:bodyPr wrap="square" lIns="90000" tIns="46800" rIns="90000" bIns="46800">
            <a:spAutoFit/>
          </a:bodyPr>
          <a:lstStyle/>
          <a:p>
            <a:pPr algn="ct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ru-RU" sz="3200" b="1" i="1" dirty="0">
                <a:latin typeface="Times New Roman" pitchFamily="18" charset="0"/>
                <a:cs typeface="Times New Roman" pitchFamily="18" charset="0"/>
              </a:rPr>
              <a:t>коротенькое стихотворение, </a:t>
            </a:r>
          </a:p>
          <a:p>
            <a:pPr algn="ct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ru-RU" sz="3200" b="1" i="1" dirty="0">
                <a:latin typeface="Times New Roman" pitchFamily="18" charset="0"/>
                <a:cs typeface="Times New Roman" pitchFamily="18" charset="0"/>
              </a:rPr>
              <a:t>которое произносят в разных случаях, например, обращаясь к живым существам – улитке, божьей коровке, птицам, домашним </a:t>
            </a:r>
            <a:r>
              <a:rPr lang="ru-RU" sz="3200" b="1" i="1" dirty="0" smtClean="0">
                <a:latin typeface="Times New Roman" pitchFamily="18" charset="0"/>
                <a:cs typeface="Times New Roman" pitchFamily="18" charset="0"/>
              </a:rPr>
              <a:t>животным</a:t>
            </a:r>
            <a:endParaRPr lang="ru-RU" sz="3200" b="1" i="1" dirty="0">
              <a:latin typeface="Times New Roman" pitchFamily="18" charset="0"/>
              <a:cs typeface="Times New Roman" pitchFamily="18" charset="0"/>
            </a:endParaRPr>
          </a:p>
        </p:txBody>
      </p:sp>
      <p:sp>
        <p:nvSpPr>
          <p:cNvPr id="9" name="Rectangle 3"/>
          <p:cNvSpPr txBox="1">
            <a:spLocks noChangeArrowheads="1"/>
          </p:cNvSpPr>
          <p:nvPr/>
        </p:nvSpPr>
        <p:spPr>
          <a:xfrm>
            <a:off x="2843808" y="3789040"/>
            <a:ext cx="3384178" cy="2498477"/>
          </a:xfrm>
          <a:prstGeom prst="rect">
            <a:avLst/>
          </a:prstGeom>
        </p:spPr>
        <p:txBody>
          <a:bodyPr/>
          <a:lstStyle/>
          <a:p>
            <a:pPr marL="341313" marR="0" lvl="0" indent="-341313" algn="l" defTabSz="914400" rtl="0" eaLnBrk="1" fontAlgn="auto" latinLnBrk="0" hangingPunct="1">
              <a:lnSpc>
                <a:spcPct val="90000"/>
              </a:lnSpc>
              <a:spcBef>
                <a:spcPts val="500"/>
              </a:spcBef>
              <a:spcAft>
                <a:spcPts val="0"/>
              </a:spcAft>
              <a:buClrTx/>
              <a:buSzTx/>
              <a:buFontTx/>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kumimoji="0" lang="ru-RU" sz="2800" i="1" u="none" strike="noStrike" kern="1200" cap="none" spc="0" normalizeH="0" baseline="0" noProof="0" dirty="0" smtClean="0">
              <a:ln>
                <a:noFill/>
              </a:ln>
              <a:effectLst/>
              <a:uLnTx/>
              <a:uFillTx/>
              <a:latin typeface="+mn-lt"/>
              <a:ea typeface="+mn-ea"/>
              <a:cs typeface="+mn-cs"/>
            </a:endParaRPr>
          </a:p>
          <a:p>
            <a:pPr marL="341313" marR="0" lvl="0" indent="-341313" algn="ctr" defTabSz="914400" rtl="0" eaLnBrk="1" fontAlgn="auto" latinLnBrk="0" hangingPunct="1">
              <a:lnSpc>
                <a:spcPct val="90000"/>
              </a:lnSpc>
              <a:spcBef>
                <a:spcPts val="500"/>
              </a:spcBef>
              <a:spcAft>
                <a:spcPts val="0"/>
              </a:spcAft>
              <a:buClrTx/>
              <a:buSzTx/>
              <a:buFontTx/>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kumimoji="0" lang="ru-RU" sz="2800" i="1" u="none" strike="noStrike" kern="1200" cap="none" spc="0" normalizeH="0" baseline="0" noProof="0" dirty="0" smtClean="0">
                <a:ln>
                  <a:noFill/>
                </a:ln>
                <a:effectLst/>
                <a:uLnTx/>
                <a:uFillTx/>
                <a:latin typeface="Times New Roman" pitchFamily="18" charset="0"/>
                <a:cs typeface="Times New Roman" pitchFamily="18" charset="0"/>
              </a:rPr>
              <a:t>Мышка, мышка,</a:t>
            </a:r>
          </a:p>
          <a:p>
            <a:pPr marL="341313" marR="0" lvl="0" indent="-341313" algn="ctr" defTabSz="914400" rtl="0" eaLnBrk="1" fontAlgn="auto" latinLnBrk="0" hangingPunct="1">
              <a:lnSpc>
                <a:spcPct val="90000"/>
              </a:lnSpc>
              <a:spcBef>
                <a:spcPts val="500"/>
              </a:spcBef>
              <a:spcAft>
                <a:spcPts val="0"/>
              </a:spcAft>
              <a:buClrTx/>
              <a:buSzTx/>
              <a:buFontTx/>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kumimoji="0" lang="ru-RU" sz="2800" i="1" u="none" strike="noStrike" kern="1200" cap="none" spc="0" normalizeH="0" baseline="0" noProof="0" dirty="0" smtClean="0">
                <a:ln>
                  <a:noFill/>
                </a:ln>
                <a:effectLst/>
                <a:uLnTx/>
                <a:uFillTx/>
                <a:latin typeface="Times New Roman" pitchFamily="18" charset="0"/>
                <a:cs typeface="Times New Roman" pitchFamily="18" charset="0"/>
              </a:rPr>
              <a:t>На тебе зуб костяной,</a:t>
            </a:r>
          </a:p>
          <a:p>
            <a:pPr marL="341313" marR="0" lvl="0" indent="-341313" algn="ctr" defTabSz="914400" rtl="0" eaLnBrk="1" fontAlgn="auto" latinLnBrk="0" hangingPunct="1">
              <a:lnSpc>
                <a:spcPct val="90000"/>
              </a:lnSpc>
              <a:spcBef>
                <a:spcPts val="500"/>
              </a:spcBef>
              <a:spcAft>
                <a:spcPts val="0"/>
              </a:spcAft>
              <a:buClrTx/>
              <a:buSzTx/>
              <a:buFontTx/>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kumimoji="0" lang="ru-RU" sz="2800" i="1" u="none" strike="noStrike" kern="1200" cap="none" spc="0" normalizeH="0" baseline="0" noProof="0" dirty="0" smtClean="0">
                <a:ln>
                  <a:noFill/>
                </a:ln>
                <a:effectLst/>
                <a:uLnTx/>
                <a:uFillTx/>
                <a:latin typeface="Times New Roman" pitchFamily="18" charset="0"/>
                <a:cs typeface="Times New Roman" pitchFamily="18" charset="0"/>
              </a:rPr>
              <a:t>А мне стальной.</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10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wipe(left)">
                                      <p:cBhvr>
                                        <p:cTn id="12"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2" descr="C:\Users\Валера\Desktop\1613518409_15-p-fon-dlya-prezentatsii-na-temu-folklor-18.png"/>
          <p:cNvPicPr>
            <a:picLocks noChangeAspect="1" noChangeArrowheads="1"/>
          </p:cNvPicPr>
          <p:nvPr/>
        </p:nvPicPr>
        <p:blipFill>
          <a:blip r:embed="rId2" cstate="print"/>
          <a:srcRect/>
          <a:stretch>
            <a:fillRect/>
          </a:stretch>
        </p:blipFill>
        <p:spPr bwMode="auto">
          <a:xfrm>
            <a:off x="160" y="-1"/>
            <a:ext cx="9143840" cy="6859309"/>
          </a:xfrm>
          <a:prstGeom prst="rect">
            <a:avLst/>
          </a:prstGeom>
          <a:noFill/>
        </p:spPr>
      </p:pic>
      <p:sp>
        <p:nvSpPr>
          <p:cNvPr id="7" name="Заголовок 6"/>
          <p:cNvSpPr txBox="1">
            <a:spLocks/>
          </p:cNvSpPr>
          <p:nvPr/>
        </p:nvSpPr>
        <p:spPr>
          <a:xfrm>
            <a:off x="457200" y="274638"/>
            <a:ext cx="8229600" cy="1143000"/>
          </a:xfrm>
          <a:prstGeom prst="rect">
            <a:avLst/>
          </a:prstGeom>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ru-RU" sz="4400" b="1" i="0" u="none" strike="noStrike" kern="1200" cap="none" spc="50" normalizeH="0" baseline="0" noProof="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uLnTx/>
                <a:uFillTx/>
                <a:latin typeface="Times New Roman" pitchFamily="18" charset="0"/>
                <a:ea typeface="+mj-ea"/>
                <a:cs typeface="Times New Roman" pitchFamily="18" charset="0"/>
              </a:rPr>
              <a:t>Считалка</a:t>
            </a:r>
            <a:r>
              <a:rPr lang="ru-RU" sz="4400" b="1" spc="50" noProof="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ea typeface="+mj-ea"/>
                <a:cs typeface="Times New Roman" pitchFamily="18" charset="0"/>
              </a:rPr>
              <a:t> -</a:t>
            </a:r>
            <a:endParaRPr kumimoji="0" lang="ru-RU" sz="4400" b="1" i="0" u="none" strike="noStrike" kern="1200" cap="none" spc="50" normalizeH="0" baseline="0" noProof="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uLnTx/>
              <a:uFillTx/>
              <a:latin typeface="Times New Roman" pitchFamily="18" charset="0"/>
              <a:ea typeface="+mj-ea"/>
              <a:cs typeface="Times New Roman" pitchFamily="18" charset="0"/>
            </a:endParaRPr>
          </a:p>
        </p:txBody>
      </p:sp>
      <p:sp>
        <p:nvSpPr>
          <p:cNvPr id="8" name="Rectangle 4"/>
          <p:cNvSpPr>
            <a:spLocks noChangeArrowheads="1"/>
          </p:cNvSpPr>
          <p:nvPr/>
        </p:nvSpPr>
        <p:spPr bwMode="auto">
          <a:xfrm>
            <a:off x="971600" y="908720"/>
            <a:ext cx="7812733" cy="1387176"/>
          </a:xfrm>
          <a:prstGeom prst="rect">
            <a:avLst/>
          </a:prstGeom>
          <a:noFill/>
          <a:ln w="9525">
            <a:noFill/>
            <a:round/>
            <a:headEnd/>
            <a:tailEnd/>
          </a:ln>
        </p:spPr>
        <p:txBody>
          <a:bodyPr wrap="square" lIns="90000" tIns="46800" rIns="90000" bIns="46800">
            <a:spAutoFit/>
          </a:bodyPr>
          <a:lstStyle/>
          <a:p>
            <a:pPr algn="ct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ru-RU" sz="2400" b="1" i="1" dirty="0">
                <a:latin typeface="Times New Roman" pitchFamily="18" charset="0"/>
                <a:cs typeface="Times New Roman" pitchFamily="18" charset="0"/>
              </a:rPr>
              <a:t>короткий стишок, </a:t>
            </a:r>
            <a:r>
              <a:rPr lang="ru-RU" sz="2400" b="1" i="1" dirty="0" smtClean="0">
                <a:latin typeface="Times New Roman" pitchFamily="18" charset="0"/>
                <a:cs typeface="Times New Roman" pitchFamily="18" charset="0"/>
              </a:rPr>
              <a:t>с </a:t>
            </a:r>
            <a:r>
              <a:rPr lang="ru-RU" sz="2400" b="1" i="1" dirty="0">
                <a:latin typeface="Times New Roman" pitchFamily="18" charset="0"/>
                <a:cs typeface="Times New Roman" pitchFamily="18" charset="0"/>
              </a:rPr>
              <a:t>помощью которого определяют, кто в игре </a:t>
            </a:r>
            <a:r>
              <a:rPr lang="ru-RU" sz="2400" b="1" i="1" dirty="0" smtClean="0">
                <a:latin typeface="Times New Roman" pitchFamily="18" charset="0"/>
                <a:cs typeface="Times New Roman" pitchFamily="18" charset="0"/>
              </a:rPr>
              <a:t>водит</a:t>
            </a:r>
            <a:r>
              <a:rPr lang="ru-RU" sz="3600" b="1" i="1" dirty="0">
                <a:latin typeface="Times New Roman" pitchFamily="18" charset="0"/>
                <a:cs typeface="Times New Roman" pitchFamily="18" charset="0"/>
              </a:rPr>
              <a:t/>
            </a:r>
            <a:br>
              <a:rPr lang="ru-RU" sz="3600" b="1" i="1" dirty="0">
                <a:latin typeface="Times New Roman" pitchFamily="18" charset="0"/>
                <a:cs typeface="Times New Roman" pitchFamily="18" charset="0"/>
              </a:rPr>
            </a:br>
            <a:endParaRPr lang="ru-RU" sz="3600" b="1" i="1" dirty="0">
              <a:latin typeface="Times New Roman" pitchFamily="18" charset="0"/>
              <a:cs typeface="Times New Roman" pitchFamily="18" charset="0"/>
            </a:endParaRPr>
          </a:p>
        </p:txBody>
      </p:sp>
      <p:pic>
        <p:nvPicPr>
          <p:cNvPr id="8196" name="Picture 4" descr="E:\МОИ РИСУНКИ\Мама\школьные принадлежности без фона\смешарики\cb3ea5b87598.png">
            <a:hlinkClick r:id="rId3" action="ppaction://hlinksldjump"/>
          </p:cNvPr>
          <p:cNvPicPr>
            <a:picLocks noChangeAspect="1" noChangeArrowheads="1"/>
          </p:cNvPicPr>
          <p:nvPr/>
        </p:nvPicPr>
        <p:blipFill>
          <a:blip r:embed="rId4" cstate="print"/>
          <a:srcRect/>
          <a:stretch>
            <a:fillRect/>
          </a:stretch>
        </p:blipFill>
        <p:spPr bwMode="auto">
          <a:xfrm>
            <a:off x="5552552" y="2996952"/>
            <a:ext cx="3591448" cy="4049068"/>
          </a:xfrm>
          <a:prstGeom prst="rect">
            <a:avLst/>
          </a:prstGeom>
          <a:noFill/>
        </p:spPr>
      </p:pic>
      <p:sp>
        <p:nvSpPr>
          <p:cNvPr id="12" name="Прямоугольник 11"/>
          <p:cNvSpPr/>
          <p:nvPr/>
        </p:nvSpPr>
        <p:spPr>
          <a:xfrm>
            <a:off x="1547664" y="2708920"/>
            <a:ext cx="5256584" cy="1586588"/>
          </a:xfrm>
          <a:prstGeom prst="rect">
            <a:avLst/>
          </a:prstGeom>
        </p:spPr>
        <p:txBody>
          <a:bodyPr wrap="square">
            <a:spAutoFit/>
          </a:bodyPr>
          <a:lstStyle/>
          <a:p>
            <a:pPr marL="341313" indent="-341313">
              <a:lnSpc>
                <a:spcPct val="80000"/>
              </a:lnSpc>
              <a:spcBef>
                <a:spcPts val="300"/>
              </a:spcBef>
              <a:buClrTx/>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ru-RU" sz="2800" i="1" dirty="0" smtClean="0">
                <a:latin typeface="Times New Roman" pitchFamily="18" charset="0"/>
                <a:cs typeface="Times New Roman" pitchFamily="18" charset="0"/>
              </a:rPr>
              <a:t>Раз, два, три, четыре, пять –</a:t>
            </a:r>
          </a:p>
          <a:p>
            <a:pPr marL="341313" indent="-341313">
              <a:lnSpc>
                <a:spcPct val="80000"/>
              </a:lnSpc>
              <a:spcBef>
                <a:spcPts val="300"/>
              </a:spcBef>
              <a:buClrTx/>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ru-RU" sz="2800" i="1" dirty="0" smtClean="0">
                <a:latin typeface="Times New Roman" pitchFamily="18" charset="0"/>
                <a:cs typeface="Times New Roman" pitchFamily="18" charset="0"/>
              </a:rPr>
              <a:t>Собралась ведьма умирать;</a:t>
            </a:r>
          </a:p>
          <a:p>
            <a:pPr marL="341313" indent="-341313">
              <a:lnSpc>
                <a:spcPct val="80000"/>
              </a:lnSpc>
              <a:spcBef>
                <a:spcPts val="300"/>
              </a:spcBef>
              <a:buClrTx/>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ru-RU" sz="2800" i="1" dirty="0" smtClean="0">
                <a:latin typeface="Times New Roman" pitchFamily="18" charset="0"/>
                <a:cs typeface="Times New Roman" pitchFamily="18" charset="0"/>
              </a:rPr>
              <a:t>Черти-то звонят,</a:t>
            </a:r>
          </a:p>
          <a:p>
            <a:pPr marL="341313" indent="-341313">
              <a:lnSpc>
                <a:spcPct val="80000"/>
              </a:lnSpc>
              <a:spcBef>
                <a:spcPts val="300"/>
              </a:spcBef>
              <a:buClrTx/>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ru-RU" sz="2800" i="1" dirty="0" err="1" smtClean="0">
                <a:latin typeface="Times New Roman" pitchFamily="18" charset="0"/>
                <a:cs typeface="Times New Roman" pitchFamily="18" charset="0"/>
              </a:rPr>
              <a:t>Ведьмушку</a:t>
            </a:r>
            <a:r>
              <a:rPr lang="ru-RU" sz="2800" i="1" dirty="0" smtClean="0">
                <a:latin typeface="Times New Roman" pitchFamily="18" charset="0"/>
                <a:cs typeface="Times New Roman" pitchFamily="18" charset="0"/>
              </a:rPr>
              <a:t> хоронят.</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10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wipe(left)">
                                      <p:cBhvr>
                                        <p:cTn id="12" dur="1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2" descr="C:\Users\Валера\Desktop\1613518409_15-p-fon-dlya-prezentatsii-na-temu-folklor-18.png"/>
          <p:cNvPicPr>
            <a:picLocks noChangeAspect="1" noChangeArrowheads="1"/>
          </p:cNvPicPr>
          <p:nvPr/>
        </p:nvPicPr>
        <p:blipFill>
          <a:blip r:embed="rId2" cstate="print"/>
          <a:srcRect/>
          <a:stretch>
            <a:fillRect/>
          </a:stretch>
        </p:blipFill>
        <p:spPr bwMode="auto">
          <a:xfrm>
            <a:off x="160" y="-1"/>
            <a:ext cx="9143840" cy="6859309"/>
          </a:xfrm>
          <a:prstGeom prst="rect">
            <a:avLst/>
          </a:prstGeom>
          <a:noFill/>
        </p:spPr>
      </p:pic>
      <p:sp>
        <p:nvSpPr>
          <p:cNvPr id="7" name="Заголовок 6"/>
          <p:cNvSpPr txBox="1">
            <a:spLocks/>
          </p:cNvSpPr>
          <p:nvPr/>
        </p:nvSpPr>
        <p:spPr>
          <a:xfrm>
            <a:off x="457200" y="274638"/>
            <a:ext cx="8229600" cy="1143000"/>
          </a:xfrm>
          <a:prstGeom prst="rect">
            <a:avLst/>
          </a:prstGeom>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ru-RU" sz="4400" b="1" i="0" u="none" strike="noStrike" kern="1200" cap="none" spc="50" normalizeH="0" baseline="0" noProof="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uLnTx/>
                <a:uFillTx/>
                <a:latin typeface="Times New Roman" pitchFamily="18" charset="0"/>
                <a:ea typeface="+mj-ea"/>
                <a:cs typeface="Times New Roman" pitchFamily="18" charset="0"/>
              </a:rPr>
              <a:t>Загадка</a:t>
            </a:r>
            <a:r>
              <a:rPr lang="ru-RU" sz="4400" b="1" spc="50" noProof="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ea typeface="+mj-ea"/>
                <a:cs typeface="Times New Roman" pitchFamily="18" charset="0"/>
              </a:rPr>
              <a:t> -</a:t>
            </a:r>
            <a:endParaRPr kumimoji="0" lang="ru-RU" sz="4400" b="1" i="0" u="none" strike="noStrike" kern="1200" cap="none" spc="50" normalizeH="0" baseline="0" noProof="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uLnTx/>
              <a:uFillTx/>
              <a:latin typeface="Times New Roman" pitchFamily="18" charset="0"/>
              <a:ea typeface="+mj-ea"/>
              <a:cs typeface="Times New Roman" pitchFamily="18" charset="0"/>
            </a:endParaRPr>
          </a:p>
        </p:txBody>
      </p:sp>
      <p:sp>
        <p:nvSpPr>
          <p:cNvPr id="8" name="Rectangle 5"/>
          <p:cNvSpPr>
            <a:spLocks noChangeArrowheads="1"/>
          </p:cNvSpPr>
          <p:nvPr/>
        </p:nvSpPr>
        <p:spPr bwMode="auto">
          <a:xfrm>
            <a:off x="755576" y="1124744"/>
            <a:ext cx="8640960" cy="1202510"/>
          </a:xfrm>
          <a:prstGeom prst="rect">
            <a:avLst/>
          </a:prstGeom>
          <a:noFill/>
          <a:ln w="9525">
            <a:noFill/>
            <a:round/>
            <a:headEnd/>
            <a:tailEnd/>
          </a:ln>
        </p:spPr>
        <p:txBody>
          <a:bodyPr wrap="square" lIns="90000" tIns="46800" rIns="90000" bIns="46800">
            <a:spAutoFit/>
          </a:bodyPr>
          <a:lstStyle/>
          <a:p>
            <a:pPr algn="ct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ru-RU" sz="3600" b="1" i="1" dirty="0">
                <a:latin typeface="Times New Roman" pitchFamily="18" charset="0"/>
                <a:cs typeface="Times New Roman" pitchFamily="18" charset="0"/>
              </a:rPr>
              <a:t>выражение, которое нуждается в </a:t>
            </a:r>
            <a:r>
              <a:rPr lang="ru-RU" sz="3600" b="1" i="1" dirty="0" smtClean="0">
                <a:latin typeface="Times New Roman" pitchFamily="18" charset="0"/>
                <a:cs typeface="Times New Roman" pitchFamily="18" charset="0"/>
              </a:rPr>
              <a:t>разгадке</a:t>
            </a:r>
            <a:endParaRPr lang="ru-RU" sz="3600" b="1" i="1" dirty="0">
              <a:latin typeface="Times New Roman" pitchFamily="18" charset="0"/>
              <a:cs typeface="Times New Roman" pitchFamily="18" charset="0"/>
            </a:endParaRPr>
          </a:p>
        </p:txBody>
      </p:sp>
      <p:sp>
        <p:nvSpPr>
          <p:cNvPr id="9" name="Rectangle 1"/>
          <p:cNvSpPr>
            <a:spLocks noChangeArrowheads="1"/>
          </p:cNvSpPr>
          <p:nvPr/>
        </p:nvSpPr>
        <p:spPr bwMode="auto">
          <a:xfrm>
            <a:off x="2339752" y="4221088"/>
            <a:ext cx="4608512" cy="710067"/>
          </a:xfrm>
          <a:prstGeom prst="rect">
            <a:avLst/>
          </a:prstGeom>
          <a:noFill/>
          <a:ln w="9525">
            <a:noFill/>
            <a:round/>
            <a:headEnd/>
            <a:tailEnd/>
          </a:ln>
        </p:spPr>
        <p:txBody>
          <a:bodyPr wrap="square" lIns="90000" tIns="46800" rIns="90000" bIns="46800" anchor="ctr">
            <a:spAutoFit/>
          </a:bodyPr>
          <a:lstStyle/>
          <a:p>
            <a:pPr marL="515937" indent="-514350" algn="ctr">
              <a:buClr>
                <a:srgbClr val="CC0000"/>
              </a:buClr>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ru-RU" sz="2000" dirty="0" smtClean="0">
                <a:latin typeface="Times New Roman" pitchFamily="18" charset="0"/>
                <a:cs typeface="Times New Roman" pitchFamily="18" charset="0"/>
              </a:rPr>
              <a:t>1. </a:t>
            </a:r>
            <a:r>
              <a:rPr lang="ru-RU" sz="2000" i="1" dirty="0" smtClean="0">
                <a:latin typeface="Times New Roman" pitchFamily="18" charset="0"/>
                <a:cs typeface="Times New Roman" pitchFamily="18" charset="0"/>
              </a:rPr>
              <a:t>Стоит </a:t>
            </a:r>
            <a:r>
              <a:rPr lang="ru-RU" sz="2000" i="1" dirty="0">
                <a:latin typeface="Times New Roman" pitchFamily="18" charset="0"/>
                <a:cs typeface="Times New Roman" pitchFamily="18" charset="0"/>
              </a:rPr>
              <a:t>копна посреди двора, спереди вилы, а сзади метла</a:t>
            </a:r>
            <a:r>
              <a:rPr lang="ru-RU" sz="2000" i="1" dirty="0" smtClean="0">
                <a:latin typeface="Times New Roman" pitchFamily="18" charset="0"/>
                <a:cs typeface="Times New Roman" pitchFamily="18" charset="0"/>
              </a:rPr>
              <a:t>.</a:t>
            </a:r>
          </a:p>
        </p:txBody>
      </p:sp>
      <p:pic>
        <p:nvPicPr>
          <p:cNvPr id="13" name="Picture 6"/>
          <p:cNvPicPr>
            <a:picLocks noChangeAspect="1" noChangeArrowheads="1"/>
          </p:cNvPicPr>
          <p:nvPr/>
        </p:nvPicPr>
        <p:blipFill>
          <a:blip r:embed="rId3" cstate="print"/>
          <a:srcRect/>
          <a:stretch>
            <a:fillRect/>
          </a:stretch>
        </p:blipFill>
        <p:spPr bwMode="auto">
          <a:xfrm>
            <a:off x="6588224" y="4941168"/>
            <a:ext cx="1057523" cy="1658754"/>
          </a:xfrm>
          <a:prstGeom prst="rect">
            <a:avLst/>
          </a:prstGeom>
          <a:noFill/>
          <a:ln w="9525">
            <a:noFill/>
            <a:round/>
            <a:headEnd/>
            <a:tailEnd/>
          </a:ln>
        </p:spPr>
      </p:pic>
      <p:pic>
        <p:nvPicPr>
          <p:cNvPr id="14" name="Picture 2" descr="http://062012.imgbb.ru/0/7/2/0728187b7dd1273b466c13b2cc446467.jpg"/>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flipH="1">
            <a:off x="6804248" y="3356992"/>
            <a:ext cx="1872208" cy="1872208"/>
          </a:xfrm>
          <a:prstGeom prst="rect">
            <a:avLst/>
          </a:prstGeom>
          <a:noFill/>
        </p:spPr>
      </p:pic>
      <p:sp>
        <p:nvSpPr>
          <p:cNvPr id="15" name="Rectangle 1"/>
          <p:cNvSpPr>
            <a:spLocks noChangeArrowheads="1"/>
          </p:cNvSpPr>
          <p:nvPr/>
        </p:nvSpPr>
        <p:spPr bwMode="auto">
          <a:xfrm>
            <a:off x="1043608" y="5207714"/>
            <a:ext cx="4608512" cy="1140954"/>
          </a:xfrm>
          <a:prstGeom prst="rect">
            <a:avLst/>
          </a:prstGeom>
          <a:noFill/>
          <a:ln w="9525">
            <a:noFill/>
            <a:round/>
            <a:headEnd/>
            <a:tailEnd/>
          </a:ln>
        </p:spPr>
        <p:txBody>
          <a:bodyPr wrap="square" lIns="90000" tIns="46800" rIns="90000" bIns="46800" anchor="ctr">
            <a:spAutoFit/>
          </a:bodyPr>
          <a:lstStyle/>
          <a:p>
            <a:pPr marL="342900" indent="-341313" algn="ctr">
              <a:buClrTx/>
              <a:buFontTx/>
              <a:buNone/>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ru-RU" sz="2000" i="1" dirty="0" smtClean="0">
                <a:latin typeface="Times New Roman" pitchFamily="18" charset="0"/>
                <a:cs typeface="Times New Roman" pitchFamily="18" charset="0"/>
              </a:rPr>
              <a:t>2</a:t>
            </a:r>
            <a:r>
              <a:rPr lang="ru-RU" sz="2000" i="1" dirty="0">
                <a:latin typeface="Times New Roman" pitchFamily="18" charset="0"/>
                <a:cs typeface="Times New Roman" pitchFamily="18" charset="0"/>
              </a:rPr>
              <a:t>. Русская барыня в платке расписном имеет много детишек. </a:t>
            </a:r>
          </a:p>
          <a:p>
            <a:pPr marL="342900" indent="-341313" algn="ctr" eaLnBrk="0" hangingPunct="0">
              <a:buClrTx/>
              <a:buFontTx/>
              <a:buNone/>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endParaRPr lang="ru-RU" sz="2800" i="1" dirty="0"/>
          </a:p>
        </p:txBody>
      </p:sp>
      <p:sp>
        <p:nvSpPr>
          <p:cNvPr id="17" name="Прямоугольник 16"/>
          <p:cNvSpPr/>
          <p:nvPr/>
        </p:nvSpPr>
        <p:spPr>
          <a:xfrm>
            <a:off x="1331640" y="2276872"/>
            <a:ext cx="6768752" cy="1477328"/>
          </a:xfrm>
          <a:prstGeom prst="rect">
            <a:avLst/>
          </a:prstGeom>
        </p:spPr>
        <p:txBody>
          <a:bodyPr wrap="square">
            <a:spAutoFit/>
          </a:bodyPr>
          <a:lstStyle/>
          <a:p>
            <a:r>
              <a:rPr lang="ru-RU" dirty="0" smtClean="0">
                <a:latin typeface="Times New Roman" pitchFamily="18" charset="0"/>
                <a:cs typeface="Times New Roman" pitchFamily="18" charset="0"/>
              </a:rPr>
              <a:t>Загадки можно использовать на занятиях, во время наблюдений на прогулках. Они требуют от ребенка большой наблюдательности, умственного напряжения для того, чтоб решить поставленную перед ним задачу. Это развивает мышление, пытливость, наблюдательность.</a:t>
            </a:r>
            <a:endParaRPr lang="ru-RU"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10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wipe(left)">
                                      <p:cBhvr>
                                        <p:cTn id="12" dur="10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wipe(left)">
                                      <p:cBhvr>
                                        <p:cTn id="17" dur="1000"/>
                                        <p:tgtEl>
                                          <p:spTgt spid="14"/>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5"/>
                                        </p:tgtEl>
                                        <p:attrNameLst>
                                          <p:attrName>style.visibility</p:attrName>
                                        </p:attrNameLst>
                                      </p:cBhvr>
                                      <p:to>
                                        <p:strVal val="visible"/>
                                      </p:to>
                                    </p:set>
                                    <p:animEffect transition="in" filter="wipe(left)">
                                      <p:cBhvr>
                                        <p:cTn id="22" dur="1000"/>
                                        <p:tgtEl>
                                          <p:spTgt spid="15"/>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wipe(left)">
                                      <p:cBhvr>
                                        <p:cTn id="27" dur="1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5"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2" descr="C:\Users\Валера\Desktop\1613518409_15-p-fon-dlya-prezentatsii-na-temu-folklor-18.png"/>
          <p:cNvPicPr>
            <a:picLocks noChangeAspect="1" noChangeArrowheads="1"/>
          </p:cNvPicPr>
          <p:nvPr/>
        </p:nvPicPr>
        <p:blipFill>
          <a:blip r:embed="rId2" cstate="print"/>
          <a:srcRect/>
          <a:stretch>
            <a:fillRect/>
          </a:stretch>
        </p:blipFill>
        <p:spPr bwMode="auto">
          <a:xfrm>
            <a:off x="160" y="-1"/>
            <a:ext cx="9143840" cy="6859309"/>
          </a:xfrm>
          <a:prstGeom prst="rect">
            <a:avLst/>
          </a:prstGeom>
          <a:noFill/>
        </p:spPr>
      </p:pic>
      <p:sp>
        <p:nvSpPr>
          <p:cNvPr id="10" name="Заголовок 9"/>
          <p:cNvSpPr>
            <a:spLocks noGrp="1"/>
          </p:cNvSpPr>
          <p:nvPr>
            <p:ph type="title"/>
          </p:nvPr>
        </p:nvSpPr>
        <p:spPr/>
        <p:txBody>
          <a:bodyPr/>
          <a:lstStyle/>
          <a:p>
            <a:r>
              <a:rPr lang="ru-RU" dirty="0" smtClean="0">
                <a:solidFill>
                  <a:srgbClr val="C00000"/>
                </a:solidFill>
                <a:latin typeface="Times New Roman" pitchFamily="18" charset="0"/>
                <a:cs typeface="Times New Roman" pitchFamily="18" charset="0"/>
              </a:rPr>
              <a:t>Пословицы и поговорки</a:t>
            </a:r>
            <a:endParaRPr lang="ru-RU" dirty="0">
              <a:solidFill>
                <a:srgbClr val="C00000"/>
              </a:solidFill>
            </a:endParaRPr>
          </a:p>
        </p:txBody>
      </p:sp>
      <p:sp>
        <p:nvSpPr>
          <p:cNvPr id="11" name="Содержимое 10"/>
          <p:cNvSpPr>
            <a:spLocks noGrp="1"/>
          </p:cNvSpPr>
          <p:nvPr>
            <p:ph idx="1"/>
          </p:nvPr>
        </p:nvSpPr>
        <p:spPr>
          <a:xfrm>
            <a:off x="539552" y="1268760"/>
            <a:ext cx="8229600" cy="4525963"/>
          </a:xfrm>
        </p:spPr>
        <p:txBody>
          <a:bodyPr/>
          <a:lstStyle/>
          <a:p>
            <a:pPr algn="ctr"/>
            <a:r>
              <a:rPr lang="ru-RU" dirty="0" smtClean="0">
                <a:solidFill>
                  <a:srgbClr val="0D024E"/>
                </a:solidFill>
                <a:latin typeface="Times New Roman" pitchFamily="18" charset="0"/>
                <a:cs typeface="Times New Roman" pitchFamily="18" charset="0"/>
              </a:rPr>
              <a:t>называют жемчужиной народного творчества. Они оказывают воздействие не только на разум, но и на чувства человека. Поучения, заключенные в них легко воспринимаются и запоминаются. Обращенные к детям пословицы могут открыть им правила поведения, моральные нормы. Например: «Поспешишь – людей насмешишь».</a:t>
            </a:r>
            <a:endParaRPr lang="ru-RU" dirty="0">
              <a:solidFill>
                <a:srgbClr val="0D024E"/>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Picture 2" descr="C:\Users\Валера\Desktop\1613518409_15-p-fon-dlya-prezentatsii-na-temu-folklor-18.png"/>
          <p:cNvPicPr>
            <a:picLocks noChangeAspect="1" noChangeArrowheads="1"/>
          </p:cNvPicPr>
          <p:nvPr/>
        </p:nvPicPr>
        <p:blipFill>
          <a:blip r:embed="rId2" cstate="print"/>
          <a:srcRect/>
          <a:stretch>
            <a:fillRect/>
          </a:stretch>
        </p:blipFill>
        <p:spPr bwMode="auto">
          <a:xfrm>
            <a:off x="160" y="-1"/>
            <a:ext cx="9143840" cy="6859309"/>
          </a:xfrm>
          <a:prstGeom prst="rect">
            <a:avLst/>
          </a:prstGeom>
          <a:noFill/>
        </p:spPr>
      </p:pic>
      <p:sp>
        <p:nvSpPr>
          <p:cNvPr id="7" name="Заголовок 6"/>
          <p:cNvSpPr txBox="1">
            <a:spLocks/>
          </p:cNvSpPr>
          <p:nvPr/>
        </p:nvSpPr>
        <p:spPr>
          <a:xfrm>
            <a:off x="457200" y="274638"/>
            <a:ext cx="8229600" cy="1143000"/>
          </a:xfrm>
          <a:prstGeom prst="rect">
            <a:avLst/>
          </a:prstGeom>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ru-RU" sz="4400" b="1" i="0" u="none" strike="noStrike" kern="1200" cap="none" spc="50" normalizeH="0" baseline="0" noProof="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uLnTx/>
                <a:uFillTx/>
                <a:latin typeface="Times New Roman" pitchFamily="18" charset="0"/>
                <a:ea typeface="+mj-ea"/>
                <a:cs typeface="Times New Roman" pitchFamily="18" charset="0"/>
              </a:rPr>
              <a:t>Поиграем!</a:t>
            </a:r>
            <a:endParaRPr kumimoji="0" lang="ru-RU" sz="4400" b="1" i="0" u="none" strike="noStrike" kern="1200" cap="none" spc="50" normalizeH="0" baseline="0" noProof="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uLnTx/>
              <a:uFillTx/>
              <a:latin typeface="Times New Roman" pitchFamily="18" charset="0"/>
              <a:ea typeface="+mj-ea"/>
              <a:cs typeface="Times New Roman" pitchFamily="18" charset="0"/>
            </a:endParaRPr>
          </a:p>
        </p:txBody>
      </p:sp>
      <p:sp>
        <p:nvSpPr>
          <p:cNvPr id="11" name="Rectangle 3"/>
          <p:cNvSpPr txBox="1">
            <a:spLocks noChangeArrowheads="1"/>
          </p:cNvSpPr>
          <p:nvPr/>
        </p:nvSpPr>
        <p:spPr>
          <a:xfrm>
            <a:off x="395609" y="1196752"/>
            <a:ext cx="8424863" cy="4525963"/>
          </a:xfrm>
          <a:prstGeom prst="rect">
            <a:avLst/>
          </a:prstGeom>
        </p:spPr>
        <p:txBody>
          <a:bodyPr/>
          <a:lstStyle/>
          <a:p>
            <a:pPr marL="609600" marR="0" lvl="0" indent="-608013" defTabSz="914400" rtl="0" eaLnBrk="1" fontAlgn="auto" latinLnBrk="0" hangingPunct="1">
              <a:lnSpc>
                <a:spcPct val="100000"/>
              </a:lnSpc>
              <a:spcBef>
                <a:spcPct val="20000"/>
              </a:spcBef>
              <a:spcAft>
                <a:spcPts val="0"/>
              </a:spcAft>
              <a:buClrTx/>
              <a:buSzTx/>
              <a:buFontTx/>
              <a:buNone/>
              <a:tabLst>
                <a:tab pos="1179513" algn="l"/>
                <a:tab pos="2093913" algn="l"/>
                <a:tab pos="3008313" algn="l"/>
                <a:tab pos="3922713" algn="l"/>
                <a:tab pos="4837113" algn="l"/>
                <a:tab pos="5751513" algn="l"/>
                <a:tab pos="6665913" algn="l"/>
                <a:tab pos="7580313" algn="l"/>
                <a:tab pos="8494713" algn="l"/>
                <a:tab pos="9409113" algn="l"/>
                <a:tab pos="10323513" algn="l"/>
              </a:tabLst>
              <a:defRPr/>
            </a:pPr>
            <a:r>
              <a:rPr kumimoji="0" lang="ru-RU" sz="3200" b="1" i="0" u="none" strike="noStrike" kern="1200" cap="none" spc="0" normalizeH="0" baseline="0" noProof="0" dirty="0" smtClean="0">
                <a:ln>
                  <a:noFill/>
                </a:ln>
                <a:solidFill>
                  <a:srgbClr val="CC3300"/>
                </a:solidFill>
                <a:effectLst/>
                <a:uLnTx/>
                <a:uFillTx/>
                <a:latin typeface="Times New Roman" pitchFamily="18" charset="0"/>
                <a:cs typeface="Times New Roman" pitchFamily="18" charset="0"/>
              </a:rPr>
              <a:t>1. Определите малый жанр фольклора:</a:t>
            </a:r>
          </a:p>
          <a:p>
            <a:pPr marL="1524000" lvl="2" indent="-608013">
              <a:spcBef>
                <a:spcPct val="20000"/>
              </a:spcBef>
              <a:tabLst>
                <a:tab pos="1179513" algn="l"/>
                <a:tab pos="2093913" algn="l"/>
                <a:tab pos="3008313" algn="l"/>
                <a:tab pos="3922713" algn="l"/>
                <a:tab pos="4837113" algn="l"/>
                <a:tab pos="5751513" algn="l"/>
                <a:tab pos="6665913" algn="l"/>
                <a:tab pos="7580313" algn="l"/>
                <a:tab pos="8494713" algn="l"/>
                <a:tab pos="9409113" algn="l"/>
                <a:tab pos="10323513" algn="l"/>
              </a:tabLst>
              <a:defRPr/>
            </a:pPr>
            <a:endParaRPr kumimoji="0" lang="ru-RU" sz="3200" b="0" i="1" u="none" strike="noStrike" kern="1200" cap="none" spc="0" normalizeH="0" baseline="0" noProof="0" dirty="0" smtClean="0">
              <a:ln>
                <a:noFill/>
              </a:ln>
              <a:effectLst/>
              <a:uLnTx/>
              <a:uFillTx/>
              <a:latin typeface="Times New Roman" pitchFamily="18" charset="0"/>
              <a:cs typeface="Times New Roman" pitchFamily="18" charset="0"/>
            </a:endParaRPr>
          </a:p>
          <a:p>
            <a:pPr marL="1524000" lvl="2" indent="-608013">
              <a:spcBef>
                <a:spcPct val="20000"/>
              </a:spcBef>
              <a:tabLst>
                <a:tab pos="1179513" algn="l"/>
                <a:tab pos="2093913" algn="l"/>
                <a:tab pos="3008313" algn="l"/>
                <a:tab pos="3922713" algn="l"/>
                <a:tab pos="4837113" algn="l"/>
                <a:tab pos="5751513" algn="l"/>
                <a:tab pos="6665913" algn="l"/>
                <a:tab pos="7580313" algn="l"/>
                <a:tab pos="8494713" algn="l"/>
                <a:tab pos="9409113" algn="l"/>
                <a:tab pos="10323513" algn="l"/>
              </a:tabLst>
              <a:defRPr/>
            </a:pPr>
            <a:r>
              <a:rPr kumimoji="0" lang="ru-RU" sz="3200" b="0" i="1" u="none" strike="noStrike" kern="1200" cap="none" spc="0" normalizeH="0" baseline="0" noProof="0" dirty="0" smtClean="0">
                <a:ln>
                  <a:noFill/>
                </a:ln>
                <a:effectLst/>
                <a:uLnTx/>
                <a:uFillTx/>
                <a:latin typeface="Times New Roman" pitchFamily="18" charset="0"/>
                <a:cs typeface="Times New Roman" pitchFamily="18" charset="0"/>
              </a:rPr>
              <a:t>Уж ты, </a:t>
            </a:r>
            <a:r>
              <a:rPr kumimoji="0" lang="ru-RU" sz="3200" b="0" i="1" u="none" strike="noStrike" kern="1200" cap="none" spc="0" normalizeH="0" baseline="0" noProof="0" dirty="0" err="1" smtClean="0">
                <a:ln>
                  <a:noFill/>
                </a:ln>
                <a:effectLst/>
                <a:uLnTx/>
                <a:uFillTx/>
                <a:latin typeface="Times New Roman" pitchFamily="18" charset="0"/>
                <a:cs typeface="Times New Roman" pitchFamily="18" charset="0"/>
              </a:rPr>
              <a:t>котичка-коток</a:t>
            </a:r>
            <a:r>
              <a:rPr kumimoji="0" lang="ru-RU" sz="3200" b="0" i="1" u="none" strike="noStrike" kern="1200" cap="none" spc="0" normalizeH="0" baseline="0" noProof="0" dirty="0" smtClean="0">
                <a:ln>
                  <a:noFill/>
                </a:ln>
                <a:effectLst/>
                <a:uLnTx/>
                <a:uFillTx/>
                <a:latin typeface="Times New Roman" pitchFamily="18" charset="0"/>
                <a:cs typeface="Times New Roman" pitchFamily="18" charset="0"/>
              </a:rPr>
              <a:t>,</a:t>
            </a:r>
          </a:p>
          <a:p>
            <a:pPr marL="1524000" lvl="2" indent="-608013">
              <a:spcBef>
                <a:spcPct val="20000"/>
              </a:spcBef>
              <a:tabLst>
                <a:tab pos="1179513" algn="l"/>
                <a:tab pos="2093913" algn="l"/>
                <a:tab pos="3008313" algn="l"/>
                <a:tab pos="3922713" algn="l"/>
                <a:tab pos="4837113" algn="l"/>
                <a:tab pos="5751513" algn="l"/>
                <a:tab pos="6665913" algn="l"/>
                <a:tab pos="7580313" algn="l"/>
                <a:tab pos="8494713" algn="l"/>
                <a:tab pos="9409113" algn="l"/>
                <a:tab pos="10323513" algn="l"/>
              </a:tabLst>
              <a:defRPr/>
            </a:pPr>
            <a:r>
              <a:rPr kumimoji="0" lang="ru-RU" sz="3200" b="0" i="1" u="none" strike="noStrike" kern="1200" cap="none" spc="0" normalizeH="0" baseline="0" noProof="0" dirty="0" smtClean="0">
                <a:ln>
                  <a:noFill/>
                </a:ln>
                <a:effectLst/>
                <a:uLnTx/>
                <a:uFillTx/>
                <a:latin typeface="Times New Roman" pitchFamily="18" charset="0"/>
                <a:cs typeface="Times New Roman" pitchFamily="18" charset="0"/>
              </a:rPr>
              <a:t>Котик – серенький лобок,</a:t>
            </a:r>
          </a:p>
          <a:p>
            <a:pPr marL="1524000" lvl="2" indent="-608013">
              <a:spcBef>
                <a:spcPct val="20000"/>
              </a:spcBef>
              <a:tabLst>
                <a:tab pos="1179513" algn="l"/>
                <a:tab pos="2093913" algn="l"/>
                <a:tab pos="3008313" algn="l"/>
                <a:tab pos="3922713" algn="l"/>
                <a:tab pos="4837113" algn="l"/>
                <a:tab pos="5751513" algn="l"/>
                <a:tab pos="6665913" algn="l"/>
                <a:tab pos="7580313" algn="l"/>
                <a:tab pos="8494713" algn="l"/>
                <a:tab pos="9409113" algn="l"/>
                <a:tab pos="10323513" algn="l"/>
              </a:tabLst>
              <a:defRPr/>
            </a:pPr>
            <a:r>
              <a:rPr kumimoji="0" lang="ru-RU" sz="3200" b="0" i="1" u="none" strike="noStrike" kern="1200" cap="none" spc="0" normalizeH="0" baseline="0" noProof="0" dirty="0" smtClean="0">
                <a:ln>
                  <a:noFill/>
                </a:ln>
                <a:effectLst/>
                <a:uLnTx/>
                <a:uFillTx/>
                <a:latin typeface="Times New Roman" pitchFamily="18" charset="0"/>
                <a:cs typeface="Times New Roman" pitchFamily="18" charset="0"/>
              </a:rPr>
              <a:t>Приди, котик, ночевать,</a:t>
            </a:r>
          </a:p>
          <a:p>
            <a:pPr marL="1524000" lvl="2" indent="-608013">
              <a:spcBef>
                <a:spcPct val="20000"/>
              </a:spcBef>
              <a:tabLst>
                <a:tab pos="1179513" algn="l"/>
                <a:tab pos="2093913" algn="l"/>
                <a:tab pos="3008313" algn="l"/>
                <a:tab pos="3922713" algn="l"/>
                <a:tab pos="4837113" algn="l"/>
                <a:tab pos="5751513" algn="l"/>
                <a:tab pos="6665913" algn="l"/>
                <a:tab pos="7580313" algn="l"/>
                <a:tab pos="8494713" algn="l"/>
                <a:tab pos="9409113" algn="l"/>
                <a:tab pos="10323513" algn="l"/>
              </a:tabLst>
              <a:defRPr/>
            </a:pPr>
            <a:r>
              <a:rPr kumimoji="0" lang="ru-RU" sz="3200" b="0" i="1" u="none" strike="noStrike" kern="1200" cap="none" spc="0" normalizeH="0" baseline="0" noProof="0" dirty="0" smtClean="0">
                <a:ln>
                  <a:noFill/>
                </a:ln>
                <a:effectLst/>
                <a:uLnTx/>
                <a:uFillTx/>
                <a:latin typeface="Times New Roman" pitchFamily="18" charset="0"/>
                <a:cs typeface="Times New Roman" pitchFamily="18" charset="0"/>
              </a:rPr>
              <a:t>Мою деточку качать.</a:t>
            </a:r>
          </a:p>
          <a:p>
            <a:pPr marL="609600" marR="0" lvl="0" indent="-608013" algn="l" defTabSz="914400" rtl="0" eaLnBrk="1" fontAlgn="auto" latinLnBrk="0" hangingPunct="1">
              <a:lnSpc>
                <a:spcPct val="100000"/>
              </a:lnSpc>
              <a:spcBef>
                <a:spcPct val="20000"/>
              </a:spcBef>
              <a:spcAft>
                <a:spcPts val="0"/>
              </a:spcAft>
              <a:buClrTx/>
              <a:buSzTx/>
              <a:buFontTx/>
              <a:buNone/>
              <a:tabLst>
                <a:tab pos="1179513" algn="l"/>
                <a:tab pos="2093913" algn="l"/>
                <a:tab pos="3008313" algn="l"/>
                <a:tab pos="3922713" algn="l"/>
                <a:tab pos="4837113" algn="l"/>
                <a:tab pos="5751513" algn="l"/>
                <a:tab pos="6665913" algn="l"/>
                <a:tab pos="7580313" algn="l"/>
                <a:tab pos="8494713" algn="l"/>
                <a:tab pos="9409113" algn="l"/>
                <a:tab pos="10323513" algn="l"/>
              </a:tabLst>
              <a:defRPr/>
            </a:pPr>
            <a:endParaRPr kumimoji="0" lang="ru-RU" sz="3200" b="0" i="1" u="none" strike="noStrike" kern="1200" cap="none" spc="0" normalizeH="0" baseline="0" noProof="0" dirty="0" smtClean="0">
              <a:ln>
                <a:noFill/>
              </a:ln>
              <a:solidFill>
                <a:srgbClr val="CC6600"/>
              </a:solidFill>
              <a:effectLst/>
              <a:uLnTx/>
              <a:uFillTx/>
              <a:latin typeface="+mn-lt"/>
              <a:ea typeface="+mn-ea"/>
              <a:cs typeface="+mn-cs"/>
            </a:endParaRPr>
          </a:p>
        </p:txBody>
      </p:sp>
      <p:sp>
        <p:nvSpPr>
          <p:cNvPr id="12" name="Скругленный прямоугольник 11"/>
          <p:cNvSpPr/>
          <p:nvPr/>
        </p:nvSpPr>
        <p:spPr>
          <a:xfrm>
            <a:off x="6084168" y="2132856"/>
            <a:ext cx="2376264" cy="576064"/>
          </a:xfrm>
          <a:prstGeom prst="roundRect">
            <a:avLst/>
          </a:prstGeom>
          <a:solidFill>
            <a:srgbClr val="009900"/>
          </a:solidFill>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latin typeface="Times New Roman" pitchFamily="18" charset="0"/>
                <a:cs typeface="Times New Roman" pitchFamily="18" charset="0"/>
              </a:rPr>
              <a:t>ПРИБАУТКА</a:t>
            </a:r>
            <a:endParaRPr lang="ru-RU" b="1" dirty="0">
              <a:latin typeface="Times New Roman" pitchFamily="18" charset="0"/>
              <a:cs typeface="Times New Roman" pitchFamily="18" charset="0"/>
            </a:endParaRPr>
          </a:p>
        </p:txBody>
      </p:sp>
      <p:sp>
        <p:nvSpPr>
          <p:cNvPr id="13" name="Скругленный прямоугольник 12"/>
          <p:cNvSpPr/>
          <p:nvPr/>
        </p:nvSpPr>
        <p:spPr>
          <a:xfrm>
            <a:off x="6084168" y="2924944"/>
            <a:ext cx="2376264" cy="576064"/>
          </a:xfrm>
          <a:prstGeom prst="roundRect">
            <a:avLst/>
          </a:prstGeom>
          <a:solidFill>
            <a:srgbClr val="009900"/>
          </a:solidFill>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latin typeface="Times New Roman" pitchFamily="18" charset="0"/>
                <a:cs typeface="Times New Roman" pitchFamily="18" charset="0"/>
              </a:rPr>
              <a:t>КОЛЫБЕЛЬНАЯ ПЕСНЯ</a:t>
            </a:r>
            <a:endParaRPr lang="ru-RU" b="1" dirty="0">
              <a:latin typeface="Times New Roman" pitchFamily="18" charset="0"/>
              <a:cs typeface="Times New Roman" pitchFamily="18" charset="0"/>
            </a:endParaRPr>
          </a:p>
        </p:txBody>
      </p:sp>
      <p:sp>
        <p:nvSpPr>
          <p:cNvPr id="14" name="Скругленный прямоугольник 13"/>
          <p:cNvSpPr/>
          <p:nvPr/>
        </p:nvSpPr>
        <p:spPr>
          <a:xfrm>
            <a:off x="6084168" y="3573016"/>
            <a:ext cx="2376264" cy="576064"/>
          </a:xfrm>
          <a:prstGeom prst="roundRect">
            <a:avLst/>
          </a:prstGeom>
          <a:solidFill>
            <a:srgbClr val="009900"/>
          </a:solidFill>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latin typeface="Times New Roman" pitchFamily="18" charset="0"/>
                <a:cs typeface="Times New Roman" pitchFamily="18" charset="0"/>
              </a:rPr>
              <a:t>ПОТЕШКА</a:t>
            </a:r>
            <a:endParaRPr lang="ru-RU" b="1" dirty="0">
              <a:latin typeface="Times New Roman" pitchFamily="18" charset="0"/>
              <a:cs typeface="Times New Roman" pitchFamily="18" charset="0"/>
            </a:endParaRPr>
          </a:p>
        </p:txBody>
      </p:sp>
      <p:sp>
        <p:nvSpPr>
          <p:cNvPr id="15" name="Скругленный прямоугольник 14"/>
          <p:cNvSpPr/>
          <p:nvPr/>
        </p:nvSpPr>
        <p:spPr>
          <a:xfrm>
            <a:off x="6084168" y="4293096"/>
            <a:ext cx="2376264" cy="576064"/>
          </a:xfrm>
          <a:prstGeom prst="roundRect">
            <a:avLst/>
          </a:prstGeom>
          <a:solidFill>
            <a:srgbClr val="009900"/>
          </a:solidFill>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latin typeface="Times New Roman" pitchFamily="18" charset="0"/>
                <a:cs typeface="Times New Roman" pitchFamily="18" charset="0"/>
              </a:rPr>
              <a:t>СКОРОГОВОРКА</a:t>
            </a:r>
            <a:endParaRPr lang="ru-RU" b="1" dirty="0">
              <a:latin typeface="Times New Roman" pitchFamily="18" charset="0"/>
              <a:cs typeface="Times New Roman" pitchFamily="18" charset="0"/>
            </a:endParaRPr>
          </a:p>
        </p:txBody>
      </p:sp>
      <p:sp>
        <p:nvSpPr>
          <p:cNvPr id="16" name="Плюс 15"/>
          <p:cNvSpPr/>
          <p:nvPr/>
        </p:nvSpPr>
        <p:spPr>
          <a:xfrm>
            <a:off x="8639944" y="2780928"/>
            <a:ext cx="504056" cy="504056"/>
          </a:xfrm>
          <a:prstGeom prst="mathPlus">
            <a:avLst/>
          </a:prstGeom>
          <a:solidFill>
            <a:srgbClr val="FF0000"/>
          </a:solidFill>
          <a:ln>
            <a:solidFill>
              <a:srgbClr val="FF0000"/>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p:cTn id="7" dur="1000" fill="hold"/>
                                        <p:tgtEl>
                                          <p:spTgt spid="16"/>
                                        </p:tgtEl>
                                        <p:attrNameLst>
                                          <p:attrName>ppt_w</p:attrName>
                                        </p:attrNameLst>
                                      </p:cBhvr>
                                      <p:tavLst>
                                        <p:tav tm="0">
                                          <p:val>
                                            <p:strVal val="#ppt_w*0.70"/>
                                          </p:val>
                                        </p:tav>
                                        <p:tav tm="100000">
                                          <p:val>
                                            <p:strVal val="#ppt_w"/>
                                          </p:val>
                                        </p:tav>
                                      </p:tavLst>
                                    </p:anim>
                                    <p:anim calcmode="lin" valueType="num">
                                      <p:cBhvr>
                                        <p:cTn id="8" dur="1000" fill="hold"/>
                                        <p:tgtEl>
                                          <p:spTgt spid="16"/>
                                        </p:tgtEl>
                                        <p:attrNameLst>
                                          <p:attrName>ppt_h</p:attrName>
                                        </p:attrNameLst>
                                      </p:cBhvr>
                                      <p:tavLst>
                                        <p:tav tm="0">
                                          <p:val>
                                            <p:strVal val="#ppt_h"/>
                                          </p:val>
                                        </p:tav>
                                        <p:tav tm="100000">
                                          <p:val>
                                            <p:strVal val="#ppt_h"/>
                                          </p:val>
                                        </p:tav>
                                      </p:tavLst>
                                    </p:anim>
                                    <p:animEffect transition="in" filter="fade">
                                      <p:cBhvr>
                                        <p:cTn id="9" dur="10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C:\Users\Валера\Desktop\1613518409_15-p-fon-dlya-prezentatsii-na-temu-folklor-18.png"/>
          <p:cNvPicPr>
            <a:picLocks noGrp="1" noChangeAspect="1" noChangeArrowheads="1"/>
          </p:cNvPicPr>
          <p:nvPr>
            <p:ph idx="1"/>
          </p:nvPr>
        </p:nvPicPr>
        <p:blipFill>
          <a:blip r:embed="rId2" cstate="print"/>
          <a:srcRect/>
          <a:stretch>
            <a:fillRect/>
          </a:stretch>
        </p:blipFill>
        <p:spPr bwMode="auto">
          <a:xfrm>
            <a:off x="-39357" y="0"/>
            <a:ext cx="9183357" cy="6833512"/>
          </a:xfrm>
          <a:prstGeom prst="rect">
            <a:avLst/>
          </a:prstGeom>
          <a:noFill/>
        </p:spPr>
      </p:pic>
      <p:sp>
        <p:nvSpPr>
          <p:cNvPr id="11" name="Заголовок 10"/>
          <p:cNvSpPr>
            <a:spLocks noGrp="1"/>
          </p:cNvSpPr>
          <p:nvPr>
            <p:ph type="title"/>
          </p:nvPr>
        </p:nvSpPr>
        <p:spPr/>
        <p:txBody>
          <a:bodyPr/>
          <a:lstStyle/>
          <a:p>
            <a:r>
              <a:rPr lang="ru-RU" b="1" i="1" dirty="0" smtClean="0">
                <a:solidFill>
                  <a:schemeClr val="tx2">
                    <a:lumMod val="75000"/>
                  </a:schemeClr>
                </a:solidFill>
              </a:rPr>
              <a:t>Цель семинара:</a:t>
            </a:r>
            <a:endParaRPr lang="ru-RU" b="1" i="1" dirty="0">
              <a:solidFill>
                <a:schemeClr val="tx2">
                  <a:lumMod val="75000"/>
                </a:schemeClr>
              </a:solidFill>
            </a:endParaRPr>
          </a:p>
        </p:txBody>
      </p:sp>
      <p:sp>
        <p:nvSpPr>
          <p:cNvPr id="16" name="Прямоугольник 15"/>
          <p:cNvSpPr/>
          <p:nvPr/>
        </p:nvSpPr>
        <p:spPr>
          <a:xfrm>
            <a:off x="899592" y="1196752"/>
            <a:ext cx="7272808" cy="3970318"/>
          </a:xfrm>
          <a:prstGeom prst="rect">
            <a:avLst/>
          </a:prstGeom>
        </p:spPr>
        <p:txBody>
          <a:bodyPr wrap="square">
            <a:spAutoFit/>
          </a:bodyPr>
          <a:lstStyle/>
          <a:p>
            <a:pPr algn="ctr">
              <a:lnSpc>
                <a:spcPct val="150000"/>
              </a:lnSpc>
            </a:pPr>
            <a:endParaRPr lang="ru-RU" sz="2800" dirty="0" smtClean="0">
              <a:latin typeface="Times New Roman" pitchFamily="18" charset="0"/>
              <a:cs typeface="Times New Roman" pitchFamily="18" charset="0"/>
            </a:endParaRPr>
          </a:p>
          <a:p>
            <a:pPr algn="ctr">
              <a:lnSpc>
                <a:spcPct val="150000"/>
              </a:lnSpc>
            </a:pPr>
            <a:r>
              <a:rPr lang="ru-RU" sz="2800" dirty="0" smtClean="0">
                <a:latin typeface="Times New Roman" pitchFamily="18" charset="0"/>
                <a:cs typeface="Times New Roman" pitchFamily="18" charset="0"/>
              </a:rPr>
              <a:t>Уточнить и систематизировать знания педагогов об устном народном творчестве;</a:t>
            </a:r>
          </a:p>
          <a:p>
            <a:pPr algn="ctr">
              <a:lnSpc>
                <a:spcPct val="150000"/>
              </a:lnSpc>
            </a:pPr>
            <a:r>
              <a:rPr lang="ru-RU" sz="2800" dirty="0" smtClean="0">
                <a:latin typeface="Times New Roman" pitchFamily="18" charset="0"/>
                <a:cs typeface="Times New Roman" pitchFamily="18" charset="0"/>
              </a:rPr>
              <a:t> вспомнить </a:t>
            </a:r>
            <a:r>
              <a:rPr lang="ru-RU" sz="2800" dirty="0" err="1" smtClean="0">
                <a:latin typeface="Times New Roman" pitchFamily="18" charset="0"/>
                <a:cs typeface="Times New Roman" pitchFamily="18" charset="0"/>
              </a:rPr>
              <a:t>различныме</a:t>
            </a:r>
            <a:r>
              <a:rPr lang="ru-RU" sz="2800" dirty="0" smtClean="0">
                <a:latin typeface="Times New Roman" pitchFamily="18" charset="0"/>
                <a:cs typeface="Times New Roman" pitchFamily="18" charset="0"/>
              </a:rPr>
              <a:t> жанры русского фольклора, его классификацию, специфику применения в детском саду.</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2" descr="C:\Users\Валера\Desktop\1613518409_15-p-fon-dlya-prezentatsii-na-temu-folklor-18.png"/>
          <p:cNvPicPr>
            <a:picLocks noChangeAspect="1" noChangeArrowheads="1"/>
          </p:cNvPicPr>
          <p:nvPr/>
        </p:nvPicPr>
        <p:blipFill>
          <a:blip r:embed="rId2" cstate="print"/>
          <a:srcRect/>
          <a:stretch>
            <a:fillRect/>
          </a:stretch>
        </p:blipFill>
        <p:spPr bwMode="auto">
          <a:xfrm>
            <a:off x="0" y="-1309"/>
            <a:ext cx="9143840" cy="6859309"/>
          </a:xfrm>
          <a:prstGeom prst="rect">
            <a:avLst/>
          </a:prstGeom>
          <a:noFill/>
        </p:spPr>
      </p:pic>
      <p:sp>
        <p:nvSpPr>
          <p:cNvPr id="7" name="Заголовок 6"/>
          <p:cNvSpPr txBox="1">
            <a:spLocks/>
          </p:cNvSpPr>
          <p:nvPr/>
        </p:nvSpPr>
        <p:spPr>
          <a:xfrm>
            <a:off x="457200" y="274638"/>
            <a:ext cx="8229600" cy="1143000"/>
          </a:xfrm>
          <a:prstGeom prst="rect">
            <a:avLst/>
          </a:prstGeom>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ru-RU" sz="4400" b="1" i="0" u="none" strike="noStrike" kern="1200" cap="none" spc="50" normalizeH="0" baseline="0" noProof="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uLnTx/>
                <a:uFillTx/>
                <a:latin typeface="Times New Roman" pitchFamily="18" charset="0"/>
                <a:ea typeface="+mj-ea"/>
                <a:cs typeface="Times New Roman" pitchFamily="18" charset="0"/>
              </a:rPr>
              <a:t>Поиграем!</a:t>
            </a:r>
            <a:endParaRPr kumimoji="0" lang="ru-RU" sz="4400" b="1" i="0" u="none" strike="noStrike" kern="1200" cap="none" spc="50" normalizeH="0" baseline="0" noProof="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uLnTx/>
              <a:uFillTx/>
              <a:latin typeface="Times New Roman" pitchFamily="18" charset="0"/>
              <a:ea typeface="+mj-ea"/>
              <a:cs typeface="Times New Roman" pitchFamily="18" charset="0"/>
            </a:endParaRPr>
          </a:p>
        </p:txBody>
      </p:sp>
      <p:sp>
        <p:nvSpPr>
          <p:cNvPr id="11" name="Rectangle 3"/>
          <p:cNvSpPr txBox="1">
            <a:spLocks noChangeArrowheads="1"/>
          </p:cNvSpPr>
          <p:nvPr/>
        </p:nvSpPr>
        <p:spPr>
          <a:xfrm>
            <a:off x="395609" y="1196752"/>
            <a:ext cx="8424863" cy="4525963"/>
          </a:xfrm>
          <a:prstGeom prst="rect">
            <a:avLst/>
          </a:prstGeom>
        </p:spPr>
        <p:txBody>
          <a:bodyPr/>
          <a:lstStyle/>
          <a:p>
            <a:pPr marL="609600" marR="0" lvl="0" indent="-608013" defTabSz="914400" rtl="0" eaLnBrk="1" fontAlgn="auto" latinLnBrk="0" hangingPunct="1">
              <a:lnSpc>
                <a:spcPct val="100000"/>
              </a:lnSpc>
              <a:spcBef>
                <a:spcPct val="20000"/>
              </a:spcBef>
              <a:spcAft>
                <a:spcPts val="0"/>
              </a:spcAft>
              <a:buClrTx/>
              <a:buSzTx/>
              <a:buFontTx/>
              <a:buNone/>
              <a:tabLst>
                <a:tab pos="1179513" algn="l"/>
                <a:tab pos="2093913" algn="l"/>
                <a:tab pos="3008313" algn="l"/>
                <a:tab pos="3922713" algn="l"/>
                <a:tab pos="4837113" algn="l"/>
                <a:tab pos="5751513" algn="l"/>
                <a:tab pos="6665913" algn="l"/>
                <a:tab pos="7580313" algn="l"/>
                <a:tab pos="8494713" algn="l"/>
                <a:tab pos="9409113" algn="l"/>
                <a:tab pos="10323513" algn="l"/>
              </a:tabLst>
              <a:defRPr/>
            </a:pPr>
            <a:r>
              <a:rPr lang="ru-RU" sz="3200" b="1" dirty="0" smtClean="0">
                <a:solidFill>
                  <a:srgbClr val="CC3300"/>
                </a:solidFill>
                <a:latin typeface="Times New Roman" pitchFamily="18" charset="0"/>
                <a:cs typeface="Times New Roman" pitchFamily="18" charset="0"/>
              </a:rPr>
              <a:t>2</a:t>
            </a:r>
            <a:r>
              <a:rPr kumimoji="0" lang="ru-RU" sz="3200" b="1" i="0" u="none" strike="noStrike" kern="1200" cap="none" spc="0" normalizeH="0" baseline="0" noProof="0" dirty="0" smtClean="0">
                <a:ln>
                  <a:noFill/>
                </a:ln>
                <a:solidFill>
                  <a:srgbClr val="CC3300"/>
                </a:solidFill>
                <a:effectLst/>
                <a:uLnTx/>
                <a:uFillTx/>
                <a:latin typeface="Times New Roman" pitchFamily="18" charset="0"/>
                <a:cs typeface="Times New Roman" pitchFamily="18" charset="0"/>
              </a:rPr>
              <a:t>. Определите малый жанр фольклора:</a:t>
            </a:r>
          </a:p>
          <a:p>
            <a:pPr marL="1714500" lvl="3" indent="-341313">
              <a:tabLst>
                <a:tab pos="912813" algn="l"/>
                <a:tab pos="1827213" algn="l"/>
                <a:tab pos="2741613" algn="l"/>
                <a:tab pos="3656013" algn="l"/>
                <a:tab pos="4570413" algn="l"/>
                <a:tab pos="5484813" algn="l"/>
                <a:tab pos="6399213" algn="l"/>
                <a:tab pos="7313613" algn="l"/>
                <a:tab pos="8228013" algn="l"/>
                <a:tab pos="9142413" algn="l"/>
                <a:tab pos="10056813" algn="l"/>
              </a:tabLst>
            </a:pPr>
            <a:r>
              <a:rPr lang="ru-RU" sz="3200" i="1" dirty="0" err="1" smtClean="0">
                <a:latin typeface="Times New Roman" pitchFamily="18" charset="0"/>
                <a:cs typeface="Times New Roman" pitchFamily="18" charset="0"/>
              </a:rPr>
              <a:t>Эны-бены</a:t>
            </a:r>
            <a:r>
              <a:rPr lang="ru-RU" sz="3200" i="1" dirty="0" smtClean="0">
                <a:latin typeface="Times New Roman" pitchFamily="18" charset="0"/>
                <a:cs typeface="Times New Roman" pitchFamily="18" charset="0"/>
              </a:rPr>
              <a:t>,</a:t>
            </a:r>
          </a:p>
          <a:p>
            <a:pPr marL="1714500" lvl="3" indent="-341313">
              <a:tabLst>
                <a:tab pos="912813" algn="l"/>
                <a:tab pos="1827213" algn="l"/>
                <a:tab pos="2741613" algn="l"/>
                <a:tab pos="3656013" algn="l"/>
                <a:tab pos="4570413" algn="l"/>
                <a:tab pos="5484813" algn="l"/>
                <a:tab pos="6399213" algn="l"/>
                <a:tab pos="7313613" algn="l"/>
                <a:tab pos="8228013" algn="l"/>
                <a:tab pos="9142413" algn="l"/>
                <a:tab pos="10056813" algn="l"/>
              </a:tabLst>
            </a:pPr>
            <a:r>
              <a:rPr lang="ru-RU" sz="3200" i="1" dirty="0" err="1" smtClean="0">
                <a:latin typeface="Times New Roman" pitchFamily="18" charset="0"/>
                <a:cs typeface="Times New Roman" pitchFamily="18" charset="0"/>
              </a:rPr>
              <a:t>Рики-факи</a:t>
            </a:r>
            <a:r>
              <a:rPr lang="ru-RU" sz="3200" i="1" dirty="0" smtClean="0">
                <a:latin typeface="Times New Roman" pitchFamily="18" charset="0"/>
                <a:cs typeface="Times New Roman" pitchFamily="18" charset="0"/>
              </a:rPr>
              <a:t>,</a:t>
            </a:r>
          </a:p>
          <a:p>
            <a:pPr marL="1714500" lvl="3" indent="-341313">
              <a:tabLst>
                <a:tab pos="912813" algn="l"/>
                <a:tab pos="1827213" algn="l"/>
                <a:tab pos="2741613" algn="l"/>
                <a:tab pos="3656013" algn="l"/>
                <a:tab pos="4570413" algn="l"/>
                <a:tab pos="5484813" algn="l"/>
                <a:tab pos="6399213" algn="l"/>
                <a:tab pos="7313613" algn="l"/>
                <a:tab pos="8228013" algn="l"/>
                <a:tab pos="9142413" algn="l"/>
                <a:tab pos="10056813" algn="l"/>
              </a:tabLst>
            </a:pPr>
            <a:r>
              <a:rPr lang="ru-RU" sz="3200" i="1" dirty="0" err="1" smtClean="0">
                <a:latin typeface="Times New Roman" pitchFamily="18" charset="0"/>
                <a:cs typeface="Times New Roman" pitchFamily="18" charset="0"/>
              </a:rPr>
              <a:t>Тобра-орба</a:t>
            </a:r>
            <a:r>
              <a:rPr lang="ru-RU" sz="3200" i="1" dirty="0" smtClean="0">
                <a:latin typeface="Times New Roman" pitchFamily="18" charset="0"/>
                <a:cs typeface="Times New Roman" pitchFamily="18" charset="0"/>
              </a:rPr>
              <a:t>,</a:t>
            </a:r>
          </a:p>
          <a:p>
            <a:pPr marL="1714500" lvl="3" indent="-341313">
              <a:tabLst>
                <a:tab pos="912813" algn="l"/>
                <a:tab pos="1827213" algn="l"/>
                <a:tab pos="2741613" algn="l"/>
                <a:tab pos="3656013" algn="l"/>
                <a:tab pos="4570413" algn="l"/>
                <a:tab pos="5484813" algn="l"/>
                <a:tab pos="6399213" algn="l"/>
                <a:tab pos="7313613" algn="l"/>
                <a:tab pos="8228013" algn="l"/>
                <a:tab pos="9142413" algn="l"/>
                <a:tab pos="10056813" algn="l"/>
              </a:tabLst>
            </a:pPr>
            <a:r>
              <a:rPr lang="ru-RU" sz="3200" i="1" dirty="0" smtClean="0">
                <a:latin typeface="Times New Roman" pitchFamily="18" charset="0"/>
                <a:cs typeface="Times New Roman" pitchFamily="18" charset="0"/>
              </a:rPr>
              <a:t>Он </a:t>
            </a:r>
            <a:r>
              <a:rPr lang="ru-RU" sz="3200" i="1" dirty="0" err="1" smtClean="0">
                <a:latin typeface="Times New Roman" pitchFamily="18" charset="0"/>
                <a:cs typeface="Times New Roman" pitchFamily="18" charset="0"/>
              </a:rPr>
              <a:t>дысмаки</a:t>
            </a:r>
            <a:r>
              <a:rPr lang="ru-RU" sz="3200" i="1" dirty="0" smtClean="0">
                <a:latin typeface="Times New Roman" pitchFamily="18" charset="0"/>
                <a:cs typeface="Times New Roman" pitchFamily="18" charset="0"/>
              </a:rPr>
              <a:t>,</a:t>
            </a:r>
          </a:p>
          <a:p>
            <a:pPr marL="1714500" lvl="3" indent="-341313">
              <a:tabLst>
                <a:tab pos="912813" algn="l"/>
                <a:tab pos="1827213" algn="l"/>
                <a:tab pos="2741613" algn="l"/>
                <a:tab pos="3656013" algn="l"/>
                <a:tab pos="4570413" algn="l"/>
                <a:tab pos="5484813" algn="l"/>
                <a:tab pos="6399213" algn="l"/>
                <a:tab pos="7313613" algn="l"/>
                <a:tab pos="8228013" algn="l"/>
                <a:tab pos="9142413" algn="l"/>
                <a:tab pos="10056813" algn="l"/>
              </a:tabLst>
            </a:pPr>
            <a:r>
              <a:rPr lang="ru-RU" sz="3200" i="1" dirty="0" err="1" smtClean="0">
                <a:latin typeface="Times New Roman" pitchFamily="18" charset="0"/>
                <a:cs typeface="Times New Roman" pitchFamily="18" charset="0"/>
              </a:rPr>
              <a:t>Деус-деус</a:t>
            </a:r>
            <a:r>
              <a:rPr lang="ru-RU" sz="3200" i="1" dirty="0" smtClean="0">
                <a:latin typeface="Times New Roman" pitchFamily="18" charset="0"/>
                <a:cs typeface="Times New Roman" pitchFamily="18" charset="0"/>
              </a:rPr>
              <a:t>,</a:t>
            </a:r>
          </a:p>
          <a:p>
            <a:pPr marL="1714500" lvl="3" indent="-341313">
              <a:tabLst>
                <a:tab pos="912813" algn="l"/>
                <a:tab pos="1827213" algn="l"/>
                <a:tab pos="2741613" algn="l"/>
                <a:tab pos="3656013" algn="l"/>
                <a:tab pos="4570413" algn="l"/>
                <a:tab pos="5484813" algn="l"/>
                <a:tab pos="6399213" algn="l"/>
                <a:tab pos="7313613" algn="l"/>
                <a:tab pos="8228013" algn="l"/>
                <a:tab pos="9142413" algn="l"/>
                <a:tab pos="10056813" algn="l"/>
              </a:tabLst>
            </a:pPr>
            <a:r>
              <a:rPr lang="ru-RU" sz="3200" i="1" dirty="0" err="1" smtClean="0">
                <a:latin typeface="Times New Roman" pitchFamily="18" charset="0"/>
                <a:cs typeface="Times New Roman" pitchFamily="18" charset="0"/>
              </a:rPr>
              <a:t>Касматзус</a:t>
            </a:r>
            <a:r>
              <a:rPr lang="ru-RU" sz="3200" i="1" dirty="0" smtClean="0">
                <a:latin typeface="Times New Roman" pitchFamily="18" charset="0"/>
                <a:cs typeface="Times New Roman" pitchFamily="18" charset="0"/>
              </a:rPr>
              <a:t>,</a:t>
            </a:r>
          </a:p>
          <a:p>
            <a:pPr marL="1714500" lvl="3" indent="-341313">
              <a:tabLst>
                <a:tab pos="912813" algn="l"/>
                <a:tab pos="1827213" algn="l"/>
                <a:tab pos="2741613" algn="l"/>
                <a:tab pos="3656013" algn="l"/>
                <a:tab pos="4570413" algn="l"/>
                <a:tab pos="5484813" algn="l"/>
                <a:tab pos="6399213" algn="l"/>
                <a:tab pos="7313613" algn="l"/>
                <a:tab pos="8228013" algn="l"/>
                <a:tab pos="9142413" algn="l"/>
                <a:tab pos="10056813" algn="l"/>
              </a:tabLst>
            </a:pPr>
            <a:r>
              <a:rPr lang="ru-RU" sz="3200" i="1" dirty="0" smtClean="0">
                <a:latin typeface="Times New Roman" pitchFamily="18" charset="0"/>
                <a:cs typeface="Times New Roman" pitchFamily="18" charset="0"/>
              </a:rPr>
              <a:t>Бакс.</a:t>
            </a:r>
          </a:p>
          <a:p>
            <a:pPr marL="609600" marR="0" lvl="0" indent="-608013" algn="l" defTabSz="914400" rtl="0" eaLnBrk="1" fontAlgn="auto" latinLnBrk="0" hangingPunct="1">
              <a:lnSpc>
                <a:spcPct val="100000"/>
              </a:lnSpc>
              <a:spcBef>
                <a:spcPct val="20000"/>
              </a:spcBef>
              <a:spcAft>
                <a:spcPts val="0"/>
              </a:spcAft>
              <a:buClrTx/>
              <a:buSzTx/>
              <a:buFontTx/>
              <a:buNone/>
              <a:tabLst>
                <a:tab pos="1179513" algn="l"/>
                <a:tab pos="2093913" algn="l"/>
                <a:tab pos="3008313" algn="l"/>
                <a:tab pos="3922713" algn="l"/>
                <a:tab pos="4837113" algn="l"/>
                <a:tab pos="5751513" algn="l"/>
                <a:tab pos="6665913" algn="l"/>
                <a:tab pos="7580313" algn="l"/>
                <a:tab pos="8494713" algn="l"/>
                <a:tab pos="9409113" algn="l"/>
                <a:tab pos="10323513" algn="l"/>
              </a:tabLst>
              <a:defRPr/>
            </a:pPr>
            <a:endParaRPr kumimoji="0" lang="ru-RU" sz="3200" b="0" i="1" u="none" strike="noStrike" kern="1200" cap="none" spc="0" normalizeH="0" baseline="0" noProof="0" dirty="0" smtClean="0">
              <a:ln>
                <a:noFill/>
              </a:ln>
              <a:solidFill>
                <a:srgbClr val="CC6600"/>
              </a:solidFill>
              <a:effectLst/>
              <a:uLnTx/>
              <a:uFillTx/>
              <a:latin typeface="+mn-lt"/>
              <a:ea typeface="+mn-ea"/>
              <a:cs typeface="+mn-cs"/>
            </a:endParaRPr>
          </a:p>
        </p:txBody>
      </p:sp>
      <p:sp>
        <p:nvSpPr>
          <p:cNvPr id="12" name="Скругленный прямоугольник 11"/>
          <p:cNvSpPr/>
          <p:nvPr/>
        </p:nvSpPr>
        <p:spPr>
          <a:xfrm>
            <a:off x="5436096" y="1916832"/>
            <a:ext cx="2376264" cy="576064"/>
          </a:xfrm>
          <a:prstGeom prst="roundRect">
            <a:avLst/>
          </a:prstGeom>
          <a:solidFill>
            <a:srgbClr val="009900"/>
          </a:solidFill>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latin typeface="Times New Roman" pitchFamily="18" charset="0"/>
                <a:cs typeface="Times New Roman" pitchFamily="18" charset="0"/>
              </a:rPr>
              <a:t>СЧИТАЛКА</a:t>
            </a:r>
            <a:endParaRPr lang="ru-RU" b="1" dirty="0">
              <a:latin typeface="Times New Roman" pitchFamily="18" charset="0"/>
              <a:cs typeface="Times New Roman" pitchFamily="18" charset="0"/>
            </a:endParaRPr>
          </a:p>
        </p:txBody>
      </p:sp>
      <p:sp>
        <p:nvSpPr>
          <p:cNvPr id="13" name="Скругленный прямоугольник 12"/>
          <p:cNvSpPr/>
          <p:nvPr/>
        </p:nvSpPr>
        <p:spPr>
          <a:xfrm>
            <a:off x="5436096" y="2780928"/>
            <a:ext cx="2376264" cy="576064"/>
          </a:xfrm>
          <a:prstGeom prst="roundRect">
            <a:avLst/>
          </a:prstGeom>
          <a:solidFill>
            <a:srgbClr val="009900"/>
          </a:solidFill>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latin typeface="Times New Roman" pitchFamily="18" charset="0"/>
                <a:cs typeface="Times New Roman" pitchFamily="18" charset="0"/>
              </a:rPr>
              <a:t>ЗАКЛИЧКА</a:t>
            </a:r>
            <a:endParaRPr lang="ru-RU" b="1" dirty="0">
              <a:latin typeface="Times New Roman" pitchFamily="18" charset="0"/>
              <a:cs typeface="Times New Roman" pitchFamily="18" charset="0"/>
            </a:endParaRPr>
          </a:p>
        </p:txBody>
      </p:sp>
      <p:sp>
        <p:nvSpPr>
          <p:cNvPr id="14" name="Скругленный прямоугольник 13"/>
          <p:cNvSpPr/>
          <p:nvPr/>
        </p:nvSpPr>
        <p:spPr>
          <a:xfrm>
            <a:off x="5508104" y="3573016"/>
            <a:ext cx="2376264" cy="576064"/>
          </a:xfrm>
          <a:prstGeom prst="roundRect">
            <a:avLst/>
          </a:prstGeom>
          <a:solidFill>
            <a:srgbClr val="009900"/>
          </a:solidFill>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latin typeface="Times New Roman" pitchFamily="18" charset="0"/>
                <a:cs typeface="Times New Roman" pitchFamily="18" charset="0"/>
              </a:rPr>
              <a:t>ПРИБАУТКА</a:t>
            </a:r>
            <a:endParaRPr lang="ru-RU" b="1" dirty="0">
              <a:latin typeface="Times New Roman" pitchFamily="18" charset="0"/>
              <a:cs typeface="Times New Roman" pitchFamily="18" charset="0"/>
            </a:endParaRPr>
          </a:p>
        </p:txBody>
      </p:sp>
      <p:sp>
        <p:nvSpPr>
          <p:cNvPr id="15" name="Скругленный прямоугольник 14"/>
          <p:cNvSpPr/>
          <p:nvPr/>
        </p:nvSpPr>
        <p:spPr>
          <a:xfrm>
            <a:off x="5580112" y="4293096"/>
            <a:ext cx="2376264" cy="576064"/>
          </a:xfrm>
          <a:prstGeom prst="roundRect">
            <a:avLst/>
          </a:prstGeom>
          <a:solidFill>
            <a:srgbClr val="009900"/>
          </a:solidFill>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latin typeface="Times New Roman" pitchFamily="18" charset="0"/>
                <a:cs typeface="Times New Roman" pitchFamily="18" charset="0"/>
              </a:rPr>
              <a:t>СКОРОГОВОРКА</a:t>
            </a:r>
            <a:endParaRPr lang="ru-RU" b="1" dirty="0">
              <a:latin typeface="Times New Roman" pitchFamily="18" charset="0"/>
              <a:cs typeface="Times New Roman" pitchFamily="18" charset="0"/>
            </a:endParaRPr>
          </a:p>
        </p:txBody>
      </p:sp>
      <p:sp>
        <p:nvSpPr>
          <p:cNvPr id="17" name="Плюс 16"/>
          <p:cNvSpPr/>
          <p:nvPr/>
        </p:nvSpPr>
        <p:spPr>
          <a:xfrm>
            <a:off x="8028384" y="1988840"/>
            <a:ext cx="504056" cy="504056"/>
          </a:xfrm>
          <a:prstGeom prst="mathPlus">
            <a:avLst/>
          </a:prstGeom>
          <a:solidFill>
            <a:srgbClr val="FF0000"/>
          </a:solidFill>
          <a:ln>
            <a:solidFill>
              <a:srgbClr val="FF0000"/>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 calcmode="lin" valueType="num">
                                      <p:cBhvr>
                                        <p:cTn id="7" dur="1000" fill="hold"/>
                                        <p:tgtEl>
                                          <p:spTgt spid="17"/>
                                        </p:tgtEl>
                                        <p:attrNameLst>
                                          <p:attrName>ppt_w</p:attrName>
                                        </p:attrNameLst>
                                      </p:cBhvr>
                                      <p:tavLst>
                                        <p:tav tm="0">
                                          <p:val>
                                            <p:strVal val="#ppt_w*0.70"/>
                                          </p:val>
                                        </p:tav>
                                        <p:tav tm="100000">
                                          <p:val>
                                            <p:strVal val="#ppt_w"/>
                                          </p:val>
                                        </p:tav>
                                      </p:tavLst>
                                    </p:anim>
                                    <p:anim calcmode="lin" valueType="num">
                                      <p:cBhvr>
                                        <p:cTn id="8" dur="1000" fill="hold"/>
                                        <p:tgtEl>
                                          <p:spTgt spid="17"/>
                                        </p:tgtEl>
                                        <p:attrNameLst>
                                          <p:attrName>ppt_h</p:attrName>
                                        </p:attrNameLst>
                                      </p:cBhvr>
                                      <p:tavLst>
                                        <p:tav tm="0">
                                          <p:val>
                                            <p:strVal val="#ppt_h"/>
                                          </p:val>
                                        </p:tav>
                                        <p:tav tm="100000">
                                          <p:val>
                                            <p:strVal val="#ppt_h"/>
                                          </p:val>
                                        </p:tav>
                                      </p:tavLst>
                                    </p:anim>
                                    <p:animEffect transition="in" filter="fade">
                                      <p:cBhvr>
                                        <p:cTn id="9" dur="10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Picture 2" descr="C:\Users\Валера\Desktop\1613518409_15-p-fon-dlya-prezentatsii-na-temu-folklor-18.png"/>
          <p:cNvPicPr>
            <a:picLocks noChangeAspect="1" noChangeArrowheads="1"/>
          </p:cNvPicPr>
          <p:nvPr/>
        </p:nvPicPr>
        <p:blipFill>
          <a:blip r:embed="rId2" cstate="print"/>
          <a:srcRect/>
          <a:stretch>
            <a:fillRect/>
          </a:stretch>
        </p:blipFill>
        <p:spPr bwMode="auto">
          <a:xfrm>
            <a:off x="160" y="-1"/>
            <a:ext cx="9143840" cy="6859309"/>
          </a:xfrm>
          <a:prstGeom prst="rect">
            <a:avLst/>
          </a:prstGeom>
          <a:noFill/>
        </p:spPr>
      </p:pic>
      <p:sp>
        <p:nvSpPr>
          <p:cNvPr id="7" name="Заголовок 6"/>
          <p:cNvSpPr txBox="1">
            <a:spLocks/>
          </p:cNvSpPr>
          <p:nvPr/>
        </p:nvSpPr>
        <p:spPr>
          <a:xfrm>
            <a:off x="457200" y="274638"/>
            <a:ext cx="8229600" cy="1143000"/>
          </a:xfrm>
          <a:prstGeom prst="rect">
            <a:avLst/>
          </a:prstGeom>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ru-RU" sz="4400" b="1" i="0" u="none" strike="noStrike" kern="1200" cap="none" spc="50" normalizeH="0" baseline="0" noProof="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uLnTx/>
                <a:uFillTx/>
                <a:latin typeface="Times New Roman" pitchFamily="18" charset="0"/>
                <a:ea typeface="+mj-ea"/>
                <a:cs typeface="Times New Roman" pitchFamily="18" charset="0"/>
              </a:rPr>
              <a:t>Поиграем!</a:t>
            </a:r>
            <a:endParaRPr kumimoji="0" lang="ru-RU" sz="4400" b="1" i="0" u="none" strike="noStrike" kern="1200" cap="none" spc="50" normalizeH="0" baseline="0" noProof="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uLnTx/>
              <a:uFillTx/>
              <a:latin typeface="Times New Roman" pitchFamily="18" charset="0"/>
              <a:ea typeface="+mj-ea"/>
              <a:cs typeface="Times New Roman" pitchFamily="18" charset="0"/>
            </a:endParaRPr>
          </a:p>
        </p:txBody>
      </p:sp>
      <p:sp>
        <p:nvSpPr>
          <p:cNvPr id="11" name="Rectangle 3"/>
          <p:cNvSpPr txBox="1">
            <a:spLocks noChangeArrowheads="1"/>
          </p:cNvSpPr>
          <p:nvPr/>
        </p:nvSpPr>
        <p:spPr>
          <a:xfrm>
            <a:off x="395609" y="1196752"/>
            <a:ext cx="8424863" cy="4525963"/>
          </a:xfrm>
          <a:prstGeom prst="rect">
            <a:avLst/>
          </a:prstGeom>
        </p:spPr>
        <p:txBody>
          <a:bodyPr/>
          <a:lstStyle/>
          <a:p>
            <a:pPr marL="609600" marR="0" lvl="0" indent="-608013" defTabSz="914400" rtl="0" eaLnBrk="1" fontAlgn="auto" latinLnBrk="0" hangingPunct="1">
              <a:lnSpc>
                <a:spcPct val="100000"/>
              </a:lnSpc>
              <a:spcBef>
                <a:spcPct val="20000"/>
              </a:spcBef>
              <a:spcAft>
                <a:spcPts val="0"/>
              </a:spcAft>
              <a:buClrTx/>
              <a:buSzTx/>
              <a:buFontTx/>
              <a:buNone/>
              <a:tabLst>
                <a:tab pos="1179513" algn="l"/>
                <a:tab pos="2093913" algn="l"/>
                <a:tab pos="3008313" algn="l"/>
                <a:tab pos="3922713" algn="l"/>
                <a:tab pos="4837113" algn="l"/>
                <a:tab pos="5751513" algn="l"/>
                <a:tab pos="6665913" algn="l"/>
                <a:tab pos="7580313" algn="l"/>
                <a:tab pos="8494713" algn="l"/>
                <a:tab pos="9409113" algn="l"/>
                <a:tab pos="10323513" algn="l"/>
              </a:tabLst>
              <a:defRPr/>
            </a:pPr>
            <a:r>
              <a:rPr lang="ru-RU" sz="3200" b="1" dirty="0" smtClean="0">
                <a:solidFill>
                  <a:srgbClr val="CC3300"/>
                </a:solidFill>
                <a:latin typeface="Times New Roman" pitchFamily="18" charset="0"/>
                <a:cs typeface="Times New Roman" pitchFamily="18" charset="0"/>
              </a:rPr>
              <a:t>3</a:t>
            </a:r>
            <a:r>
              <a:rPr kumimoji="0" lang="ru-RU" sz="3200" b="1" i="0" u="none" strike="noStrike" kern="1200" cap="none" spc="0" normalizeH="0" baseline="0" noProof="0" dirty="0" smtClean="0">
                <a:ln>
                  <a:noFill/>
                </a:ln>
                <a:solidFill>
                  <a:srgbClr val="CC3300"/>
                </a:solidFill>
                <a:effectLst/>
                <a:uLnTx/>
                <a:uFillTx/>
                <a:latin typeface="Times New Roman" pitchFamily="18" charset="0"/>
                <a:cs typeface="Times New Roman" pitchFamily="18" charset="0"/>
              </a:rPr>
              <a:t>. Определите малый жанр фольклора:</a:t>
            </a:r>
          </a:p>
          <a:p>
            <a:pPr marL="1257300" lvl="2" indent="-341313">
              <a:spcBef>
                <a:spcPts val="800"/>
              </a:spcBef>
              <a:tabLst>
                <a:tab pos="912813" algn="l"/>
                <a:tab pos="1827213" algn="l"/>
                <a:tab pos="2741613" algn="l"/>
                <a:tab pos="3656013" algn="l"/>
                <a:tab pos="4570413" algn="l"/>
                <a:tab pos="5484813" algn="l"/>
                <a:tab pos="6399213" algn="l"/>
                <a:tab pos="7313613" algn="l"/>
                <a:tab pos="8228013" algn="l"/>
                <a:tab pos="9142413" algn="l"/>
                <a:tab pos="10056813" algn="l"/>
              </a:tabLst>
            </a:pPr>
            <a:endParaRPr lang="ru-RU" sz="3200" i="1" dirty="0" smtClean="0">
              <a:latin typeface="Times New Roman" pitchFamily="18" charset="0"/>
              <a:cs typeface="Times New Roman" pitchFamily="18" charset="0"/>
            </a:endParaRPr>
          </a:p>
          <a:p>
            <a:pPr marL="1257300" lvl="2" indent="-341313">
              <a:spcBef>
                <a:spcPts val="8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ru-RU" sz="3200" i="1" dirty="0" smtClean="0">
                <a:latin typeface="Times New Roman" pitchFamily="18" charset="0"/>
                <a:cs typeface="Times New Roman" pitchFamily="18" charset="0"/>
              </a:rPr>
              <a:t>Хохлатые хохотушки</a:t>
            </a:r>
          </a:p>
          <a:p>
            <a:pPr marL="1257300" lvl="2" indent="-341313">
              <a:spcBef>
                <a:spcPts val="8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ru-RU" sz="3200" i="1" dirty="0" smtClean="0">
                <a:latin typeface="Times New Roman" pitchFamily="18" charset="0"/>
                <a:cs typeface="Times New Roman" pitchFamily="18" charset="0"/>
              </a:rPr>
              <a:t>Хохотом хохотали:</a:t>
            </a:r>
          </a:p>
          <a:p>
            <a:pPr marL="1257300" lvl="2" indent="-341313">
              <a:spcBef>
                <a:spcPts val="8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ru-RU" sz="3200" i="1" dirty="0" smtClean="0">
                <a:latin typeface="Times New Roman" pitchFamily="18" charset="0"/>
                <a:cs typeface="Times New Roman" pitchFamily="18" charset="0"/>
              </a:rPr>
              <a:t>Ха! Ха! Ха! Ха! Ха!</a:t>
            </a:r>
          </a:p>
          <a:p>
            <a:pPr marL="609600" marR="0" lvl="0" indent="-608013" algn="l" defTabSz="914400" rtl="0" eaLnBrk="1" fontAlgn="auto" latinLnBrk="0" hangingPunct="1">
              <a:lnSpc>
                <a:spcPct val="100000"/>
              </a:lnSpc>
              <a:spcBef>
                <a:spcPct val="20000"/>
              </a:spcBef>
              <a:spcAft>
                <a:spcPts val="0"/>
              </a:spcAft>
              <a:buClrTx/>
              <a:buSzTx/>
              <a:buFontTx/>
              <a:buNone/>
              <a:tabLst>
                <a:tab pos="1179513" algn="l"/>
                <a:tab pos="2093913" algn="l"/>
                <a:tab pos="3008313" algn="l"/>
                <a:tab pos="3922713" algn="l"/>
                <a:tab pos="4837113" algn="l"/>
                <a:tab pos="5751513" algn="l"/>
                <a:tab pos="6665913" algn="l"/>
                <a:tab pos="7580313" algn="l"/>
                <a:tab pos="8494713" algn="l"/>
                <a:tab pos="9409113" algn="l"/>
                <a:tab pos="10323513" algn="l"/>
              </a:tabLst>
              <a:defRPr/>
            </a:pPr>
            <a:endParaRPr kumimoji="0" lang="ru-RU" sz="3200" b="0" i="1" u="none" strike="noStrike" kern="1200" cap="none" spc="0" normalizeH="0" baseline="0" noProof="0" dirty="0" smtClean="0">
              <a:ln>
                <a:noFill/>
              </a:ln>
              <a:solidFill>
                <a:srgbClr val="CC6600"/>
              </a:solidFill>
              <a:effectLst/>
              <a:uLnTx/>
              <a:uFillTx/>
              <a:latin typeface="+mn-lt"/>
              <a:ea typeface="+mn-ea"/>
              <a:cs typeface="+mn-cs"/>
            </a:endParaRPr>
          </a:p>
        </p:txBody>
      </p:sp>
      <p:sp>
        <p:nvSpPr>
          <p:cNvPr id="12" name="Скругленный прямоугольник 11"/>
          <p:cNvSpPr/>
          <p:nvPr/>
        </p:nvSpPr>
        <p:spPr>
          <a:xfrm>
            <a:off x="5724128" y="1988840"/>
            <a:ext cx="2376264" cy="576064"/>
          </a:xfrm>
          <a:prstGeom prst="roundRect">
            <a:avLst/>
          </a:prstGeom>
          <a:solidFill>
            <a:srgbClr val="009900"/>
          </a:solidFill>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latin typeface="Times New Roman" pitchFamily="18" charset="0"/>
                <a:cs typeface="Times New Roman" pitchFamily="18" charset="0"/>
              </a:rPr>
              <a:t>СЧИТАЛКА</a:t>
            </a:r>
            <a:endParaRPr lang="ru-RU" b="1" dirty="0">
              <a:latin typeface="Times New Roman" pitchFamily="18" charset="0"/>
              <a:cs typeface="Times New Roman" pitchFamily="18" charset="0"/>
            </a:endParaRPr>
          </a:p>
        </p:txBody>
      </p:sp>
      <p:sp>
        <p:nvSpPr>
          <p:cNvPr id="13" name="Скругленный прямоугольник 12"/>
          <p:cNvSpPr/>
          <p:nvPr/>
        </p:nvSpPr>
        <p:spPr>
          <a:xfrm>
            <a:off x="5796136" y="2852936"/>
            <a:ext cx="2376264" cy="576064"/>
          </a:xfrm>
          <a:prstGeom prst="roundRect">
            <a:avLst/>
          </a:prstGeom>
          <a:solidFill>
            <a:srgbClr val="009900"/>
          </a:solidFill>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latin typeface="Times New Roman" pitchFamily="18" charset="0"/>
                <a:cs typeface="Times New Roman" pitchFamily="18" charset="0"/>
              </a:rPr>
              <a:t>ПРИГОВОРКА</a:t>
            </a:r>
            <a:endParaRPr lang="ru-RU" b="1" dirty="0">
              <a:latin typeface="Times New Roman" pitchFamily="18" charset="0"/>
              <a:cs typeface="Times New Roman" pitchFamily="18" charset="0"/>
            </a:endParaRPr>
          </a:p>
        </p:txBody>
      </p:sp>
      <p:sp>
        <p:nvSpPr>
          <p:cNvPr id="14" name="Скругленный прямоугольник 13"/>
          <p:cNvSpPr/>
          <p:nvPr/>
        </p:nvSpPr>
        <p:spPr>
          <a:xfrm>
            <a:off x="5796136" y="3573016"/>
            <a:ext cx="2376264" cy="576064"/>
          </a:xfrm>
          <a:prstGeom prst="roundRect">
            <a:avLst/>
          </a:prstGeom>
          <a:solidFill>
            <a:srgbClr val="009900"/>
          </a:solidFill>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latin typeface="Times New Roman" pitchFamily="18" charset="0"/>
                <a:cs typeface="Times New Roman" pitchFamily="18" charset="0"/>
              </a:rPr>
              <a:t>ЗАГАДКА</a:t>
            </a:r>
            <a:endParaRPr lang="ru-RU" b="1" dirty="0">
              <a:latin typeface="Times New Roman" pitchFamily="18" charset="0"/>
              <a:cs typeface="Times New Roman" pitchFamily="18" charset="0"/>
            </a:endParaRPr>
          </a:p>
        </p:txBody>
      </p:sp>
      <p:sp>
        <p:nvSpPr>
          <p:cNvPr id="15" name="Скругленный прямоугольник 14"/>
          <p:cNvSpPr/>
          <p:nvPr/>
        </p:nvSpPr>
        <p:spPr>
          <a:xfrm>
            <a:off x="5868144" y="4221088"/>
            <a:ext cx="2376264" cy="576064"/>
          </a:xfrm>
          <a:prstGeom prst="roundRect">
            <a:avLst/>
          </a:prstGeom>
          <a:solidFill>
            <a:srgbClr val="009900"/>
          </a:solidFill>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latin typeface="Times New Roman" pitchFamily="18" charset="0"/>
                <a:cs typeface="Times New Roman" pitchFamily="18" charset="0"/>
              </a:rPr>
              <a:t>СКОРОГОВОРКА</a:t>
            </a:r>
            <a:endParaRPr lang="ru-RU" b="1" dirty="0">
              <a:latin typeface="Times New Roman" pitchFamily="18" charset="0"/>
              <a:cs typeface="Times New Roman" pitchFamily="18" charset="0"/>
            </a:endParaRPr>
          </a:p>
        </p:txBody>
      </p:sp>
      <p:sp>
        <p:nvSpPr>
          <p:cNvPr id="16" name="Плюс 15"/>
          <p:cNvSpPr/>
          <p:nvPr/>
        </p:nvSpPr>
        <p:spPr>
          <a:xfrm>
            <a:off x="8388424" y="4221088"/>
            <a:ext cx="504056" cy="504056"/>
          </a:xfrm>
          <a:prstGeom prst="mathPlus">
            <a:avLst/>
          </a:prstGeom>
          <a:solidFill>
            <a:srgbClr val="FF0000"/>
          </a:solidFill>
          <a:ln>
            <a:solidFill>
              <a:srgbClr val="FF0000"/>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p:cTn id="7" dur="1000" fill="hold"/>
                                        <p:tgtEl>
                                          <p:spTgt spid="16"/>
                                        </p:tgtEl>
                                        <p:attrNameLst>
                                          <p:attrName>ppt_w</p:attrName>
                                        </p:attrNameLst>
                                      </p:cBhvr>
                                      <p:tavLst>
                                        <p:tav tm="0">
                                          <p:val>
                                            <p:strVal val="#ppt_w*0.70"/>
                                          </p:val>
                                        </p:tav>
                                        <p:tav tm="100000">
                                          <p:val>
                                            <p:strVal val="#ppt_w"/>
                                          </p:val>
                                        </p:tav>
                                      </p:tavLst>
                                    </p:anim>
                                    <p:anim calcmode="lin" valueType="num">
                                      <p:cBhvr>
                                        <p:cTn id="8" dur="1000" fill="hold"/>
                                        <p:tgtEl>
                                          <p:spTgt spid="16"/>
                                        </p:tgtEl>
                                        <p:attrNameLst>
                                          <p:attrName>ppt_h</p:attrName>
                                        </p:attrNameLst>
                                      </p:cBhvr>
                                      <p:tavLst>
                                        <p:tav tm="0">
                                          <p:val>
                                            <p:strVal val="#ppt_h"/>
                                          </p:val>
                                        </p:tav>
                                        <p:tav tm="100000">
                                          <p:val>
                                            <p:strVal val="#ppt_h"/>
                                          </p:val>
                                        </p:tav>
                                      </p:tavLst>
                                    </p:anim>
                                    <p:animEffect transition="in" filter="fade">
                                      <p:cBhvr>
                                        <p:cTn id="9" dur="10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Picture 2" descr="C:\Users\Валера\Desktop\1613518409_15-p-fon-dlya-prezentatsii-na-temu-folklor-18.png"/>
          <p:cNvPicPr>
            <a:picLocks noChangeAspect="1" noChangeArrowheads="1"/>
          </p:cNvPicPr>
          <p:nvPr/>
        </p:nvPicPr>
        <p:blipFill>
          <a:blip r:embed="rId2" cstate="print"/>
          <a:srcRect/>
          <a:stretch>
            <a:fillRect/>
          </a:stretch>
        </p:blipFill>
        <p:spPr bwMode="auto">
          <a:xfrm>
            <a:off x="160" y="-1"/>
            <a:ext cx="9143840" cy="6859309"/>
          </a:xfrm>
          <a:prstGeom prst="rect">
            <a:avLst/>
          </a:prstGeom>
          <a:noFill/>
        </p:spPr>
      </p:pic>
      <p:sp>
        <p:nvSpPr>
          <p:cNvPr id="7" name="Заголовок 6"/>
          <p:cNvSpPr txBox="1">
            <a:spLocks/>
          </p:cNvSpPr>
          <p:nvPr/>
        </p:nvSpPr>
        <p:spPr>
          <a:xfrm>
            <a:off x="457200" y="274638"/>
            <a:ext cx="8229600" cy="1143000"/>
          </a:xfrm>
          <a:prstGeom prst="rect">
            <a:avLst/>
          </a:prstGeom>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ru-RU" sz="4400" b="1" i="0" u="none" strike="noStrike" kern="1200" cap="none" spc="50" normalizeH="0" baseline="0" noProof="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uLnTx/>
                <a:uFillTx/>
                <a:latin typeface="Times New Roman" pitchFamily="18" charset="0"/>
                <a:ea typeface="+mj-ea"/>
                <a:cs typeface="Times New Roman" pitchFamily="18" charset="0"/>
              </a:rPr>
              <a:t>Поиграем!</a:t>
            </a:r>
            <a:endParaRPr kumimoji="0" lang="ru-RU" sz="4400" b="1" i="0" u="none" strike="noStrike" kern="1200" cap="none" spc="50" normalizeH="0" baseline="0" noProof="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uLnTx/>
              <a:uFillTx/>
              <a:latin typeface="Times New Roman" pitchFamily="18" charset="0"/>
              <a:ea typeface="+mj-ea"/>
              <a:cs typeface="Times New Roman" pitchFamily="18" charset="0"/>
            </a:endParaRPr>
          </a:p>
        </p:txBody>
      </p:sp>
      <p:sp>
        <p:nvSpPr>
          <p:cNvPr id="11" name="Rectangle 3"/>
          <p:cNvSpPr txBox="1">
            <a:spLocks noChangeArrowheads="1"/>
          </p:cNvSpPr>
          <p:nvPr/>
        </p:nvSpPr>
        <p:spPr>
          <a:xfrm>
            <a:off x="395609" y="1196752"/>
            <a:ext cx="8424863" cy="4525963"/>
          </a:xfrm>
          <a:prstGeom prst="rect">
            <a:avLst/>
          </a:prstGeom>
        </p:spPr>
        <p:txBody>
          <a:bodyPr/>
          <a:lstStyle/>
          <a:p>
            <a:pPr marL="609600" marR="0" lvl="0" indent="-608013" defTabSz="914400" rtl="0" eaLnBrk="1" fontAlgn="auto" latinLnBrk="0" hangingPunct="1">
              <a:lnSpc>
                <a:spcPct val="100000"/>
              </a:lnSpc>
              <a:spcBef>
                <a:spcPct val="20000"/>
              </a:spcBef>
              <a:spcAft>
                <a:spcPts val="0"/>
              </a:spcAft>
              <a:buClrTx/>
              <a:buSzTx/>
              <a:buFontTx/>
              <a:buNone/>
              <a:tabLst>
                <a:tab pos="1179513" algn="l"/>
                <a:tab pos="2093913" algn="l"/>
                <a:tab pos="3008313" algn="l"/>
                <a:tab pos="3922713" algn="l"/>
                <a:tab pos="4837113" algn="l"/>
                <a:tab pos="5751513" algn="l"/>
                <a:tab pos="6665913" algn="l"/>
                <a:tab pos="7580313" algn="l"/>
                <a:tab pos="8494713" algn="l"/>
                <a:tab pos="9409113" algn="l"/>
                <a:tab pos="10323513" algn="l"/>
              </a:tabLst>
              <a:defRPr/>
            </a:pPr>
            <a:r>
              <a:rPr lang="ru-RU" sz="3200" b="1" noProof="0" dirty="0" smtClean="0">
                <a:solidFill>
                  <a:srgbClr val="CC3300"/>
                </a:solidFill>
                <a:latin typeface="Times New Roman" pitchFamily="18" charset="0"/>
                <a:cs typeface="Times New Roman" pitchFamily="18" charset="0"/>
              </a:rPr>
              <a:t>4</a:t>
            </a:r>
            <a:r>
              <a:rPr kumimoji="0" lang="ru-RU" sz="3200" b="1" i="0" u="none" strike="noStrike" kern="1200" cap="none" spc="0" normalizeH="0" baseline="0" noProof="0" dirty="0" smtClean="0">
                <a:ln>
                  <a:noFill/>
                </a:ln>
                <a:solidFill>
                  <a:srgbClr val="CC3300"/>
                </a:solidFill>
                <a:effectLst/>
                <a:uLnTx/>
                <a:uFillTx/>
                <a:latin typeface="Times New Roman" pitchFamily="18" charset="0"/>
                <a:cs typeface="Times New Roman" pitchFamily="18" charset="0"/>
              </a:rPr>
              <a:t>. Определите малый жанр фольклора:</a:t>
            </a:r>
          </a:p>
          <a:p>
            <a:pPr marL="1257300" lvl="2" indent="-341313">
              <a:spcBef>
                <a:spcPts val="5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ru-RU" sz="2800" i="1" dirty="0" err="1" smtClean="0">
                <a:latin typeface="Times New Roman" pitchFamily="18" charset="0"/>
                <a:cs typeface="Times New Roman" pitchFamily="18" charset="0"/>
              </a:rPr>
              <a:t>Чика</a:t>
            </a:r>
            <a:r>
              <a:rPr lang="ru-RU" sz="2800" i="1" dirty="0" smtClean="0">
                <a:latin typeface="Times New Roman" pitchFamily="18" charset="0"/>
                <a:cs typeface="Times New Roman" pitchFamily="18" charset="0"/>
              </a:rPr>
              <a:t>, </a:t>
            </a:r>
            <a:r>
              <a:rPr lang="ru-RU" sz="2800" i="1" dirty="0" err="1" smtClean="0">
                <a:latin typeface="Times New Roman" pitchFamily="18" charset="0"/>
                <a:cs typeface="Times New Roman" pitchFamily="18" charset="0"/>
              </a:rPr>
              <a:t>чики</a:t>
            </a:r>
            <a:r>
              <a:rPr lang="ru-RU" sz="2800" i="1" dirty="0" smtClean="0">
                <a:latin typeface="Times New Roman" pitchFamily="18" charset="0"/>
                <a:cs typeface="Times New Roman" pitchFamily="18" charset="0"/>
              </a:rPr>
              <a:t>, </a:t>
            </a:r>
            <a:r>
              <a:rPr lang="ru-RU" sz="2800" i="1" dirty="0" err="1" smtClean="0">
                <a:latin typeface="Times New Roman" pitchFamily="18" charset="0"/>
                <a:cs typeface="Times New Roman" pitchFamily="18" charset="0"/>
              </a:rPr>
              <a:t>чикалочки</a:t>
            </a:r>
            <a:r>
              <a:rPr lang="ru-RU" sz="2800" i="1" dirty="0" smtClean="0">
                <a:latin typeface="Times New Roman" pitchFamily="18" charset="0"/>
                <a:cs typeface="Times New Roman" pitchFamily="18" charset="0"/>
              </a:rPr>
              <a:t>!</a:t>
            </a:r>
          </a:p>
          <a:p>
            <a:pPr marL="1257300" lvl="2" indent="-341313">
              <a:spcBef>
                <a:spcPts val="5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ru-RU" sz="2800" i="1" dirty="0" smtClean="0">
                <a:latin typeface="Times New Roman" pitchFamily="18" charset="0"/>
                <a:cs typeface="Times New Roman" pitchFamily="18" charset="0"/>
              </a:rPr>
              <a:t>Едет Костя на палочке,</a:t>
            </a:r>
          </a:p>
          <a:p>
            <a:pPr marL="1257300" lvl="2" indent="-341313">
              <a:spcBef>
                <a:spcPts val="5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ru-RU" sz="2800" i="1" dirty="0" smtClean="0">
                <a:latin typeface="Times New Roman" pitchFamily="18" charset="0"/>
                <a:cs typeface="Times New Roman" pitchFamily="18" charset="0"/>
              </a:rPr>
              <a:t>Люба на тележке – </a:t>
            </a:r>
          </a:p>
          <a:p>
            <a:pPr marL="1257300" lvl="2" indent="-341313">
              <a:spcBef>
                <a:spcPts val="5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ru-RU" sz="2800" i="1" dirty="0" smtClean="0">
                <a:latin typeface="Times New Roman" pitchFamily="18" charset="0"/>
                <a:cs typeface="Times New Roman" pitchFamily="18" charset="0"/>
              </a:rPr>
              <a:t>Щелкает орешки.</a:t>
            </a:r>
          </a:p>
          <a:p>
            <a:pPr marL="1257300" lvl="2" indent="-341313">
              <a:spcBef>
                <a:spcPts val="5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ru-RU" sz="2800" i="1" dirty="0" smtClean="0">
                <a:latin typeface="Times New Roman" pitchFamily="18" charset="0"/>
                <a:cs typeface="Times New Roman" pitchFamily="18" charset="0"/>
              </a:rPr>
              <a:t>Орешки каленые,</a:t>
            </a:r>
          </a:p>
          <a:p>
            <a:pPr marL="1257300" lvl="2" indent="-341313">
              <a:spcBef>
                <a:spcPts val="5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ru-RU" sz="2800" i="1" dirty="0" smtClean="0">
                <a:latin typeface="Times New Roman" pitchFamily="18" charset="0"/>
                <a:cs typeface="Times New Roman" pitchFamily="18" charset="0"/>
              </a:rPr>
              <a:t>Милому дареные,</a:t>
            </a:r>
          </a:p>
          <a:p>
            <a:pPr marL="1257300" lvl="2" indent="-341313">
              <a:spcBef>
                <a:spcPts val="5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ru-RU" sz="2800" i="1" dirty="0" smtClean="0">
                <a:latin typeface="Times New Roman" pitchFamily="18" charset="0"/>
                <a:cs typeface="Times New Roman" pitchFamily="18" charset="0"/>
              </a:rPr>
              <a:t>По целковому рублю:</a:t>
            </a:r>
          </a:p>
          <a:p>
            <a:pPr marL="1257300" lvl="2" indent="-341313">
              <a:spcBef>
                <a:spcPts val="5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ru-RU" sz="2800" i="1" dirty="0" smtClean="0">
                <a:latin typeface="Times New Roman" pitchFamily="18" charset="0"/>
                <a:cs typeface="Times New Roman" pitchFamily="18" charset="0"/>
              </a:rPr>
              <a:t>А я милого люблю.</a:t>
            </a:r>
          </a:p>
          <a:p>
            <a:pPr marL="609600" marR="0" lvl="0" indent="-608013" algn="l" defTabSz="914400" rtl="0" eaLnBrk="1" fontAlgn="auto" latinLnBrk="0" hangingPunct="1">
              <a:lnSpc>
                <a:spcPct val="100000"/>
              </a:lnSpc>
              <a:spcBef>
                <a:spcPct val="20000"/>
              </a:spcBef>
              <a:spcAft>
                <a:spcPts val="0"/>
              </a:spcAft>
              <a:buClrTx/>
              <a:buSzTx/>
              <a:buFontTx/>
              <a:buNone/>
              <a:tabLst>
                <a:tab pos="1179513" algn="l"/>
                <a:tab pos="2093913" algn="l"/>
                <a:tab pos="3008313" algn="l"/>
                <a:tab pos="3922713" algn="l"/>
                <a:tab pos="4837113" algn="l"/>
                <a:tab pos="5751513" algn="l"/>
                <a:tab pos="6665913" algn="l"/>
                <a:tab pos="7580313" algn="l"/>
                <a:tab pos="8494713" algn="l"/>
                <a:tab pos="9409113" algn="l"/>
                <a:tab pos="10323513" algn="l"/>
              </a:tabLst>
              <a:defRPr/>
            </a:pPr>
            <a:endParaRPr kumimoji="0" lang="ru-RU" sz="3200" b="0" i="1" u="none" strike="noStrike" kern="1200" cap="none" spc="0" normalizeH="0" baseline="0" noProof="0" dirty="0" smtClean="0">
              <a:ln>
                <a:noFill/>
              </a:ln>
              <a:solidFill>
                <a:srgbClr val="CC6600"/>
              </a:solidFill>
              <a:effectLst/>
              <a:uLnTx/>
              <a:uFillTx/>
              <a:latin typeface="+mn-lt"/>
              <a:ea typeface="+mn-ea"/>
              <a:cs typeface="+mn-cs"/>
            </a:endParaRPr>
          </a:p>
        </p:txBody>
      </p:sp>
      <p:sp>
        <p:nvSpPr>
          <p:cNvPr id="12" name="Скругленный прямоугольник 11"/>
          <p:cNvSpPr/>
          <p:nvPr/>
        </p:nvSpPr>
        <p:spPr>
          <a:xfrm>
            <a:off x="5796136" y="1988840"/>
            <a:ext cx="2376264" cy="576064"/>
          </a:xfrm>
          <a:prstGeom prst="roundRect">
            <a:avLst/>
          </a:prstGeom>
          <a:solidFill>
            <a:srgbClr val="009900"/>
          </a:solidFill>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latin typeface="Times New Roman" pitchFamily="18" charset="0"/>
                <a:cs typeface="Times New Roman" pitchFamily="18" charset="0"/>
              </a:rPr>
              <a:t>ПОТЕШКА</a:t>
            </a:r>
            <a:endParaRPr lang="ru-RU" b="1" dirty="0">
              <a:latin typeface="Times New Roman" pitchFamily="18" charset="0"/>
              <a:cs typeface="Times New Roman" pitchFamily="18" charset="0"/>
            </a:endParaRPr>
          </a:p>
        </p:txBody>
      </p:sp>
      <p:sp>
        <p:nvSpPr>
          <p:cNvPr id="13" name="Скругленный прямоугольник 12"/>
          <p:cNvSpPr/>
          <p:nvPr/>
        </p:nvSpPr>
        <p:spPr>
          <a:xfrm>
            <a:off x="5796136" y="2708920"/>
            <a:ext cx="2376264" cy="576064"/>
          </a:xfrm>
          <a:prstGeom prst="roundRect">
            <a:avLst/>
          </a:prstGeom>
          <a:solidFill>
            <a:srgbClr val="009900"/>
          </a:solidFill>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latin typeface="Times New Roman" pitchFamily="18" charset="0"/>
                <a:cs typeface="Times New Roman" pitchFamily="18" charset="0"/>
              </a:rPr>
              <a:t>ПРИБАУТКА</a:t>
            </a:r>
            <a:endParaRPr lang="ru-RU" b="1" dirty="0">
              <a:latin typeface="Times New Roman" pitchFamily="18" charset="0"/>
              <a:cs typeface="Times New Roman" pitchFamily="18" charset="0"/>
            </a:endParaRPr>
          </a:p>
        </p:txBody>
      </p:sp>
      <p:sp>
        <p:nvSpPr>
          <p:cNvPr id="14" name="Скругленный прямоугольник 13"/>
          <p:cNvSpPr/>
          <p:nvPr/>
        </p:nvSpPr>
        <p:spPr>
          <a:xfrm>
            <a:off x="5868144" y="3573016"/>
            <a:ext cx="2376264" cy="576064"/>
          </a:xfrm>
          <a:prstGeom prst="roundRect">
            <a:avLst/>
          </a:prstGeom>
          <a:solidFill>
            <a:srgbClr val="009900"/>
          </a:solidFill>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latin typeface="Times New Roman" pitchFamily="18" charset="0"/>
                <a:cs typeface="Times New Roman" pitchFamily="18" charset="0"/>
              </a:rPr>
              <a:t>СКОРОГОВОРКА</a:t>
            </a:r>
            <a:endParaRPr lang="ru-RU" b="1" dirty="0">
              <a:latin typeface="Times New Roman" pitchFamily="18" charset="0"/>
              <a:cs typeface="Times New Roman" pitchFamily="18" charset="0"/>
            </a:endParaRPr>
          </a:p>
        </p:txBody>
      </p:sp>
      <p:sp>
        <p:nvSpPr>
          <p:cNvPr id="15" name="Скругленный прямоугольник 14"/>
          <p:cNvSpPr/>
          <p:nvPr/>
        </p:nvSpPr>
        <p:spPr>
          <a:xfrm>
            <a:off x="5868144" y="4293096"/>
            <a:ext cx="2376264" cy="576064"/>
          </a:xfrm>
          <a:prstGeom prst="roundRect">
            <a:avLst/>
          </a:prstGeom>
          <a:solidFill>
            <a:srgbClr val="009900"/>
          </a:solidFill>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latin typeface="Times New Roman" pitchFamily="18" charset="0"/>
                <a:cs typeface="Times New Roman" pitchFamily="18" charset="0"/>
              </a:rPr>
              <a:t>СЧИТАЛКА</a:t>
            </a:r>
            <a:endParaRPr lang="ru-RU" b="1" dirty="0">
              <a:latin typeface="Times New Roman" pitchFamily="18" charset="0"/>
              <a:cs typeface="Times New Roman" pitchFamily="18" charset="0"/>
            </a:endParaRPr>
          </a:p>
        </p:txBody>
      </p:sp>
      <p:sp>
        <p:nvSpPr>
          <p:cNvPr id="16" name="Плюс 15"/>
          <p:cNvSpPr/>
          <p:nvPr/>
        </p:nvSpPr>
        <p:spPr>
          <a:xfrm>
            <a:off x="8316416" y="2780928"/>
            <a:ext cx="504056" cy="504056"/>
          </a:xfrm>
          <a:prstGeom prst="mathPlus">
            <a:avLst/>
          </a:prstGeom>
          <a:solidFill>
            <a:srgbClr val="FF0000"/>
          </a:solidFill>
          <a:ln>
            <a:solidFill>
              <a:srgbClr val="FF0000"/>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p:cTn id="7" dur="1000" fill="hold"/>
                                        <p:tgtEl>
                                          <p:spTgt spid="16"/>
                                        </p:tgtEl>
                                        <p:attrNameLst>
                                          <p:attrName>ppt_w</p:attrName>
                                        </p:attrNameLst>
                                      </p:cBhvr>
                                      <p:tavLst>
                                        <p:tav tm="0">
                                          <p:val>
                                            <p:strVal val="#ppt_w*0.70"/>
                                          </p:val>
                                        </p:tav>
                                        <p:tav tm="100000">
                                          <p:val>
                                            <p:strVal val="#ppt_w"/>
                                          </p:val>
                                        </p:tav>
                                      </p:tavLst>
                                    </p:anim>
                                    <p:anim calcmode="lin" valueType="num">
                                      <p:cBhvr>
                                        <p:cTn id="8" dur="1000" fill="hold"/>
                                        <p:tgtEl>
                                          <p:spTgt spid="16"/>
                                        </p:tgtEl>
                                        <p:attrNameLst>
                                          <p:attrName>ppt_h</p:attrName>
                                        </p:attrNameLst>
                                      </p:cBhvr>
                                      <p:tavLst>
                                        <p:tav tm="0">
                                          <p:val>
                                            <p:strVal val="#ppt_h"/>
                                          </p:val>
                                        </p:tav>
                                        <p:tav tm="100000">
                                          <p:val>
                                            <p:strVal val="#ppt_h"/>
                                          </p:val>
                                        </p:tav>
                                      </p:tavLst>
                                    </p:anim>
                                    <p:animEffect transition="in" filter="fade">
                                      <p:cBhvr>
                                        <p:cTn id="9" dur="10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2" descr="C:\Users\Валера\Desktop\1613518409_15-p-fon-dlya-prezentatsii-na-temu-folklor-18.png"/>
          <p:cNvPicPr>
            <a:picLocks noChangeAspect="1" noChangeArrowheads="1"/>
          </p:cNvPicPr>
          <p:nvPr/>
        </p:nvPicPr>
        <p:blipFill>
          <a:blip r:embed="rId2" cstate="print"/>
          <a:srcRect/>
          <a:stretch>
            <a:fillRect/>
          </a:stretch>
        </p:blipFill>
        <p:spPr bwMode="auto">
          <a:xfrm>
            <a:off x="160" y="-1"/>
            <a:ext cx="9143840" cy="6859309"/>
          </a:xfrm>
          <a:prstGeom prst="rect">
            <a:avLst/>
          </a:prstGeom>
          <a:noFill/>
        </p:spPr>
      </p:pic>
      <p:sp>
        <p:nvSpPr>
          <p:cNvPr id="7" name="Заголовок 6"/>
          <p:cNvSpPr txBox="1">
            <a:spLocks/>
          </p:cNvSpPr>
          <p:nvPr/>
        </p:nvSpPr>
        <p:spPr>
          <a:xfrm>
            <a:off x="457200" y="274638"/>
            <a:ext cx="8229600" cy="1143000"/>
          </a:xfrm>
          <a:prstGeom prst="rect">
            <a:avLst/>
          </a:prstGeom>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ru-RU" sz="4400" b="1" i="0" u="none" strike="noStrike" kern="1200" cap="none" spc="50" normalizeH="0" baseline="0" noProof="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uLnTx/>
                <a:uFillTx/>
                <a:latin typeface="Times New Roman" pitchFamily="18" charset="0"/>
                <a:ea typeface="+mj-ea"/>
                <a:cs typeface="Times New Roman" pitchFamily="18" charset="0"/>
              </a:rPr>
              <a:t>Поиграем!</a:t>
            </a:r>
            <a:endParaRPr kumimoji="0" lang="ru-RU" sz="4400" b="1" i="0" u="none" strike="noStrike" kern="1200" cap="none" spc="50" normalizeH="0" baseline="0" noProof="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uLnTx/>
              <a:uFillTx/>
              <a:latin typeface="Times New Roman" pitchFamily="18" charset="0"/>
              <a:ea typeface="+mj-ea"/>
              <a:cs typeface="Times New Roman" pitchFamily="18" charset="0"/>
            </a:endParaRPr>
          </a:p>
        </p:txBody>
      </p:sp>
      <p:sp>
        <p:nvSpPr>
          <p:cNvPr id="11" name="Rectangle 3"/>
          <p:cNvSpPr txBox="1">
            <a:spLocks noChangeArrowheads="1"/>
          </p:cNvSpPr>
          <p:nvPr/>
        </p:nvSpPr>
        <p:spPr>
          <a:xfrm>
            <a:off x="395609" y="1196752"/>
            <a:ext cx="8424863" cy="4525963"/>
          </a:xfrm>
          <a:prstGeom prst="rect">
            <a:avLst/>
          </a:prstGeom>
        </p:spPr>
        <p:txBody>
          <a:bodyPr/>
          <a:lstStyle/>
          <a:p>
            <a:pPr marL="609600" marR="0" lvl="0" indent="-608013" defTabSz="914400" rtl="0" eaLnBrk="1" fontAlgn="auto" latinLnBrk="0" hangingPunct="1">
              <a:lnSpc>
                <a:spcPct val="100000"/>
              </a:lnSpc>
              <a:spcBef>
                <a:spcPct val="20000"/>
              </a:spcBef>
              <a:spcAft>
                <a:spcPts val="0"/>
              </a:spcAft>
              <a:buClrTx/>
              <a:buSzTx/>
              <a:buFontTx/>
              <a:buNone/>
              <a:tabLst>
                <a:tab pos="1179513" algn="l"/>
                <a:tab pos="2093913" algn="l"/>
                <a:tab pos="3008313" algn="l"/>
                <a:tab pos="3922713" algn="l"/>
                <a:tab pos="4837113" algn="l"/>
                <a:tab pos="5751513" algn="l"/>
                <a:tab pos="6665913" algn="l"/>
                <a:tab pos="7580313" algn="l"/>
                <a:tab pos="8494713" algn="l"/>
                <a:tab pos="9409113" algn="l"/>
                <a:tab pos="10323513" algn="l"/>
              </a:tabLst>
              <a:defRPr/>
            </a:pPr>
            <a:r>
              <a:rPr lang="ru-RU" sz="3200" b="1" dirty="0" smtClean="0">
                <a:solidFill>
                  <a:srgbClr val="CC3300"/>
                </a:solidFill>
                <a:latin typeface="Times New Roman" pitchFamily="18" charset="0"/>
                <a:cs typeface="Times New Roman" pitchFamily="18" charset="0"/>
              </a:rPr>
              <a:t>5</a:t>
            </a:r>
            <a:r>
              <a:rPr kumimoji="0" lang="ru-RU" sz="3200" b="1" i="0" u="none" strike="noStrike" kern="1200" cap="none" spc="0" normalizeH="0" baseline="0" noProof="0" dirty="0" smtClean="0">
                <a:ln>
                  <a:noFill/>
                </a:ln>
                <a:solidFill>
                  <a:srgbClr val="CC3300"/>
                </a:solidFill>
                <a:effectLst/>
                <a:uLnTx/>
                <a:uFillTx/>
                <a:latin typeface="Times New Roman" pitchFamily="18" charset="0"/>
                <a:cs typeface="Times New Roman" pitchFamily="18" charset="0"/>
              </a:rPr>
              <a:t>. Определите малый жанр фольклора:</a:t>
            </a:r>
          </a:p>
          <a:p>
            <a:pPr marL="1257300" lvl="2" indent="-341313">
              <a:spcBef>
                <a:spcPts val="8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ru-RU" sz="2800" i="1" dirty="0" smtClean="0">
                <a:latin typeface="Times New Roman" pitchFamily="18" charset="0"/>
                <a:cs typeface="Times New Roman" pitchFamily="18" charset="0"/>
              </a:rPr>
              <a:t>Красные лапки, </a:t>
            </a:r>
          </a:p>
          <a:p>
            <a:pPr marL="1257300" lvl="2" indent="-341313">
              <a:spcBef>
                <a:spcPts val="8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ru-RU" sz="2800" i="1" dirty="0" smtClean="0">
                <a:latin typeface="Times New Roman" pitchFamily="18" charset="0"/>
                <a:cs typeface="Times New Roman" pitchFamily="18" charset="0"/>
              </a:rPr>
              <a:t>Щиплет за пятки – </a:t>
            </a:r>
          </a:p>
          <a:p>
            <a:pPr marL="1257300" lvl="2" indent="-341313">
              <a:spcBef>
                <a:spcPts val="8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ru-RU" sz="2800" i="1" dirty="0" smtClean="0">
                <a:latin typeface="Times New Roman" pitchFamily="18" charset="0"/>
                <a:cs typeface="Times New Roman" pitchFamily="18" charset="0"/>
              </a:rPr>
              <a:t>Беги без оглядки.</a:t>
            </a:r>
          </a:p>
          <a:p>
            <a:pPr marL="609600" marR="0" lvl="0" indent="-608013" algn="l" defTabSz="914400" rtl="0" eaLnBrk="1" fontAlgn="auto" latinLnBrk="0" hangingPunct="1">
              <a:lnSpc>
                <a:spcPct val="100000"/>
              </a:lnSpc>
              <a:spcBef>
                <a:spcPct val="20000"/>
              </a:spcBef>
              <a:spcAft>
                <a:spcPts val="0"/>
              </a:spcAft>
              <a:buClrTx/>
              <a:buSzTx/>
              <a:buFontTx/>
              <a:buNone/>
              <a:tabLst>
                <a:tab pos="1179513" algn="l"/>
                <a:tab pos="2093913" algn="l"/>
                <a:tab pos="3008313" algn="l"/>
                <a:tab pos="3922713" algn="l"/>
                <a:tab pos="4837113" algn="l"/>
                <a:tab pos="5751513" algn="l"/>
                <a:tab pos="6665913" algn="l"/>
                <a:tab pos="7580313" algn="l"/>
                <a:tab pos="8494713" algn="l"/>
                <a:tab pos="9409113" algn="l"/>
                <a:tab pos="10323513" algn="l"/>
              </a:tabLst>
              <a:defRPr/>
            </a:pPr>
            <a:endParaRPr kumimoji="0" lang="ru-RU" sz="3200" b="0" i="1" u="none" strike="noStrike" kern="1200" cap="none" spc="0" normalizeH="0" baseline="0" noProof="0" dirty="0" smtClean="0">
              <a:ln>
                <a:noFill/>
              </a:ln>
              <a:solidFill>
                <a:srgbClr val="CC6600"/>
              </a:solidFill>
              <a:effectLst/>
              <a:uLnTx/>
              <a:uFillTx/>
              <a:latin typeface="+mn-lt"/>
              <a:ea typeface="+mn-ea"/>
              <a:cs typeface="+mn-cs"/>
            </a:endParaRPr>
          </a:p>
        </p:txBody>
      </p:sp>
      <p:sp>
        <p:nvSpPr>
          <p:cNvPr id="12" name="Скругленный прямоугольник 11"/>
          <p:cNvSpPr/>
          <p:nvPr/>
        </p:nvSpPr>
        <p:spPr>
          <a:xfrm>
            <a:off x="5436096" y="1988840"/>
            <a:ext cx="2376264" cy="576064"/>
          </a:xfrm>
          <a:prstGeom prst="roundRect">
            <a:avLst/>
          </a:prstGeom>
          <a:solidFill>
            <a:srgbClr val="009900"/>
          </a:solidFill>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latin typeface="Times New Roman" pitchFamily="18" charset="0"/>
                <a:cs typeface="Times New Roman" pitchFamily="18" charset="0"/>
              </a:rPr>
              <a:t>СЧИТАЛКА</a:t>
            </a:r>
            <a:endParaRPr lang="ru-RU" b="1" dirty="0">
              <a:latin typeface="Times New Roman" pitchFamily="18" charset="0"/>
              <a:cs typeface="Times New Roman" pitchFamily="18" charset="0"/>
            </a:endParaRPr>
          </a:p>
        </p:txBody>
      </p:sp>
      <p:sp>
        <p:nvSpPr>
          <p:cNvPr id="13" name="Скругленный прямоугольник 12"/>
          <p:cNvSpPr/>
          <p:nvPr/>
        </p:nvSpPr>
        <p:spPr>
          <a:xfrm>
            <a:off x="5508104" y="2780928"/>
            <a:ext cx="2376264" cy="576064"/>
          </a:xfrm>
          <a:prstGeom prst="roundRect">
            <a:avLst/>
          </a:prstGeom>
          <a:solidFill>
            <a:srgbClr val="009900"/>
          </a:solidFill>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latin typeface="Times New Roman" pitchFamily="18" charset="0"/>
                <a:cs typeface="Times New Roman" pitchFamily="18" charset="0"/>
              </a:rPr>
              <a:t>ПРИБАУТКА</a:t>
            </a:r>
            <a:endParaRPr lang="ru-RU" b="1" dirty="0">
              <a:latin typeface="Times New Roman" pitchFamily="18" charset="0"/>
              <a:cs typeface="Times New Roman" pitchFamily="18" charset="0"/>
            </a:endParaRPr>
          </a:p>
        </p:txBody>
      </p:sp>
      <p:sp>
        <p:nvSpPr>
          <p:cNvPr id="14" name="Скругленный прямоугольник 13"/>
          <p:cNvSpPr/>
          <p:nvPr/>
        </p:nvSpPr>
        <p:spPr>
          <a:xfrm>
            <a:off x="5580112" y="3645024"/>
            <a:ext cx="2376264" cy="576064"/>
          </a:xfrm>
          <a:prstGeom prst="roundRect">
            <a:avLst/>
          </a:prstGeom>
          <a:solidFill>
            <a:srgbClr val="009900"/>
          </a:solidFill>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latin typeface="Times New Roman" pitchFamily="18" charset="0"/>
                <a:cs typeface="Times New Roman" pitchFamily="18" charset="0"/>
              </a:rPr>
              <a:t>ЗАГАДКА</a:t>
            </a:r>
            <a:endParaRPr lang="ru-RU" b="1" dirty="0">
              <a:latin typeface="Times New Roman" pitchFamily="18" charset="0"/>
              <a:cs typeface="Times New Roman" pitchFamily="18" charset="0"/>
            </a:endParaRPr>
          </a:p>
        </p:txBody>
      </p:sp>
      <p:sp>
        <p:nvSpPr>
          <p:cNvPr id="15" name="Скругленный прямоугольник 14"/>
          <p:cNvSpPr/>
          <p:nvPr/>
        </p:nvSpPr>
        <p:spPr>
          <a:xfrm>
            <a:off x="5580112" y="4293096"/>
            <a:ext cx="2376264" cy="576064"/>
          </a:xfrm>
          <a:prstGeom prst="roundRect">
            <a:avLst/>
          </a:prstGeom>
          <a:solidFill>
            <a:srgbClr val="009900"/>
          </a:solidFill>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latin typeface="Times New Roman" pitchFamily="18" charset="0"/>
                <a:cs typeface="Times New Roman" pitchFamily="18" charset="0"/>
              </a:rPr>
              <a:t>СКОРОГОВОРКА</a:t>
            </a:r>
            <a:endParaRPr lang="ru-RU" b="1" dirty="0">
              <a:latin typeface="Times New Roman" pitchFamily="18" charset="0"/>
              <a:cs typeface="Times New Roman" pitchFamily="18" charset="0"/>
            </a:endParaRPr>
          </a:p>
        </p:txBody>
      </p:sp>
      <p:pic>
        <p:nvPicPr>
          <p:cNvPr id="16" name="Picture 8"/>
          <p:cNvPicPr>
            <a:picLocks noChangeAspect="1" noChangeArrowheads="1"/>
          </p:cNvPicPr>
          <p:nvPr/>
        </p:nvPicPr>
        <p:blipFill>
          <a:blip r:embed="rId3" cstate="print"/>
          <a:srcRect/>
          <a:stretch>
            <a:fillRect/>
          </a:stretch>
        </p:blipFill>
        <p:spPr bwMode="auto">
          <a:xfrm>
            <a:off x="2627784" y="3789040"/>
            <a:ext cx="1411288" cy="1800225"/>
          </a:xfrm>
          <a:prstGeom prst="rect">
            <a:avLst/>
          </a:prstGeom>
          <a:noFill/>
          <a:ln w="9525">
            <a:noFill/>
            <a:round/>
            <a:headEnd/>
            <a:tailEnd/>
          </a:ln>
        </p:spPr>
      </p:pic>
      <p:sp>
        <p:nvSpPr>
          <p:cNvPr id="17" name="Плюс 16"/>
          <p:cNvSpPr/>
          <p:nvPr/>
        </p:nvSpPr>
        <p:spPr>
          <a:xfrm>
            <a:off x="8100392" y="3645024"/>
            <a:ext cx="504056" cy="504056"/>
          </a:xfrm>
          <a:prstGeom prst="mathPlus">
            <a:avLst/>
          </a:prstGeom>
          <a:solidFill>
            <a:srgbClr val="FF0000"/>
          </a:solidFill>
          <a:ln>
            <a:solidFill>
              <a:srgbClr val="FF0000"/>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additive="repl">
                                        <p:cTn id="6" dur="1" fill="hold">
                                          <p:stCondLst>
                                            <p:cond delay="0"/>
                                          </p:stCondLst>
                                        </p:cTn>
                                        <p:tgtEl>
                                          <p:spTgt spid="16"/>
                                        </p:tgtEl>
                                        <p:attrNameLst>
                                          <p:attrName>style.visibility</p:attrName>
                                        </p:attrNameLst>
                                      </p:cBhvr>
                                      <p:to>
                                        <p:strVal val="visible"/>
                                      </p:to>
                                    </p:set>
                                    <p:animEffect transition="in" filter="wipe(down)">
                                      <p:cBhvr additive="repl">
                                        <p:cTn id="7" dur="10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55" presetClass="entr" presetSubtype="0" fill="hold" grpId="0" nodeType="clickEffect">
                                  <p:stCondLst>
                                    <p:cond delay="0"/>
                                  </p:stCondLst>
                                  <p:childTnLst>
                                    <p:set>
                                      <p:cBhvr>
                                        <p:cTn id="11" dur="1" fill="hold">
                                          <p:stCondLst>
                                            <p:cond delay="0"/>
                                          </p:stCondLst>
                                        </p:cTn>
                                        <p:tgtEl>
                                          <p:spTgt spid="17"/>
                                        </p:tgtEl>
                                        <p:attrNameLst>
                                          <p:attrName>style.visibility</p:attrName>
                                        </p:attrNameLst>
                                      </p:cBhvr>
                                      <p:to>
                                        <p:strVal val="visible"/>
                                      </p:to>
                                    </p:set>
                                    <p:anim calcmode="lin" valueType="num">
                                      <p:cBhvr>
                                        <p:cTn id="12" dur="1000" fill="hold"/>
                                        <p:tgtEl>
                                          <p:spTgt spid="17"/>
                                        </p:tgtEl>
                                        <p:attrNameLst>
                                          <p:attrName>ppt_w</p:attrName>
                                        </p:attrNameLst>
                                      </p:cBhvr>
                                      <p:tavLst>
                                        <p:tav tm="0">
                                          <p:val>
                                            <p:strVal val="#ppt_w*0.70"/>
                                          </p:val>
                                        </p:tav>
                                        <p:tav tm="100000">
                                          <p:val>
                                            <p:strVal val="#ppt_w"/>
                                          </p:val>
                                        </p:tav>
                                      </p:tavLst>
                                    </p:anim>
                                    <p:anim calcmode="lin" valueType="num">
                                      <p:cBhvr>
                                        <p:cTn id="13" dur="1000" fill="hold"/>
                                        <p:tgtEl>
                                          <p:spTgt spid="17"/>
                                        </p:tgtEl>
                                        <p:attrNameLst>
                                          <p:attrName>ppt_h</p:attrName>
                                        </p:attrNameLst>
                                      </p:cBhvr>
                                      <p:tavLst>
                                        <p:tav tm="0">
                                          <p:val>
                                            <p:strVal val="#ppt_h"/>
                                          </p:val>
                                        </p:tav>
                                        <p:tav tm="100000">
                                          <p:val>
                                            <p:strVal val="#ppt_h"/>
                                          </p:val>
                                        </p:tav>
                                      </p:tavLst>
                                    </p:anim>
                                    <p:animEffect transition="in" filter="fade">
                                      <p:cBhvr>
                                        <p:cTn id="14" dur="10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Валера\Desktop\1613518409_15-p-fon-dlya-prezentatsii-na-temu-folklor-18.png"/>
          <p:cNvPicPr>
            <a:picLocks noChangeAspect="1" noChangeArrowheads="1"/>
          </p:cNvPicPr>
          <p:nvPr/>
        </p:nvPicPr>
        <p:blipFill>
          <a:blip r:embed="rId2" cstate="print"/>
          <a:srcRect/>
          <a:stretch>
            <a:fillRect/>
          </a:stretch>
        </p:blipFill>
        <p:spPr bwMode="auto">
          <a:xfrm>
            <a:off x="160" y="-1"/>
            <a:ext cx="9143840" cy="6859309"/>
          </a:xfrm>
          <a:prstGeom prst="rect">
            <a:avLst/>
          </a:prstGeom>
          <a:noFill/>
        </p:spPr>
      </p:pic>
      <p:sp>
        <p:nvSpPr>
          <p:cNvPr id="5" name="Заголовок 4"/>
          <p:cNvSpPr>
            <a:spLocks noGrp="1"/>
          </p:cNvSpPr>
          <p:nvPr>
            <p:ph type="title"/>
          </p:nvPr>
        </p:nvSpPr>
        <p:spPr/>
        <p:txBody>
          <a:bodyPr/>
          <a:lstStyle/>
          <a:p>
            <a:r>
              <a:rPr lang="ru-RU" b="1" dirty="0" smtClean="0">
                <a:solidFill>
                  <a:srgbClr val="C00000"/>
                </a:solidFill>
              </a:rPr>
              <a:t>Заключение</a:t>
            </a:r>
            <a:endParaRPr lang="ru-RU" b="1" dirty="0">
              <a:solidFill>
                <a:srgbClr val="C00000"/>
              </a:solidFill>
            </a:endParaRPr>
          </a:p>
        </p:txBody>
      </p:sp>
      <p:sp>
        <p:nvSpPr>
          <p:cNvPr id="6" name="Содержимое 5"/>
          <p:cNvSpPr>
            <a:spLocks noGrp="1"/>
          </p:cNvSpPr>
          <p:nvPr>
            <p:ph idx="1"/>
          </p:nvPr>
        </p:nvSpPr>
        <p:spPr/>
        <p:txBody>
          <a:bodyPr>
            <a:normAutofit fontScale="85000" lnSpcReduction="20000"/>
          </a:bodyPr>
          <a:lstStyle/>
          <a:p>
            <a:r>
              <a:rPr lang="ru-RU" dirty="0" smtClean="0">
                <a:latin typeface="Times New Roman" pitchFamily="18" charset="0"/>
                <a:cs typeface="Times New Roman" pitchFamily="18" charset="0"/>
              </a:rPr>
              <a:t>Таким образом, приобщение ребёнка к народной культуре следует начинать с раннего детства. Фольклор является уникальным средством для передачи народной мудрости и воспитании детей на начальном этапе их развития. Детское творчество основано на подражании, которое служит важным фактором социального и духовного развития ребенка, его речи. Народная мудрость пословиц и поговорок, увлекательность загадок, веселый юмор в  большинстве произведений устного творчества русского народа — всё это открывает путь к сердцу и уму ребенка.</a:t>
            </a:r>
            <a:endParaRPr lang="ru-RU"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Валера\Desktop\1613518409_15-p-fon-dlya-prezentatsii-na-temu-folklor-18.png"/>
          <p:cNvPicPr>
            <a:picLocks noChangeAspect="1" noChangeArrowheads="1"/>
          </p:cNvPicPr>
          <p:nvPr/>
        </p:nvPicPr>
        <p:blipFill>
          <a:blip r:embed="rId2" cstate="print"/>
          <a:srcRect/>
          <a:stretch>
            <a:fillRect/>
          </a:stretch>
        </p:blipFill>
        <p:spPr bwMode="auto">
          <a:xfrm>
            <a:off x="160" y="-1"/>
            <a:ext cx="9143840" cy="6859309"/>
          </a:xfrm>
          <a:prstGeom prst="rect">
            <a:avLst/>
          </a:prstGeom>
          <a:noFill/>
        </p:spPr>
      </p:pic>
      <p:sp>
        <p:nvSpPr>
          <p:cNvPr id="2" name="Заголовок 1"/>
          <p:cNvSpPr>
            <a:spLocks noGrp="1"/>
          </p:cNvSpPr>
          <p:nvPr>
            <p:ph type="ctrTitle"/>
          </p:nvPr>
        </p:nvSpPr>
        <p:spPr/>
        <p:txBody>
          <a:bodyPr/>
          <a:lstStyle/>
          <a:p>
            <a:r>
              <a:rPr lang="ru-RU" dirty="0" smtClean="0"/>
              <a:t>Спасибо вам за внимание</a:t>
            </a:r>
            <a:endParaRPr lang="ru-RU" dirty="0"/>
          </a:p>
        </p:txBody>
      </p:sp>
      <p:sp>
        <p:nvSpPr>
          <p:cNvPr id="3" name="Подзаголовок 2"/>
          <p:cNvSpPr>
            <a:spLocks noGrp="1"/>
          </p:cNvSpPr>
          <p:nvPr>
            <p:ph type="subTitle" idx="1"/>
          </p:nvPr>
        </p:nvSpPr>
        <p:spPr/>
        <p:txBody>
          <a:bodyPr/>
          <a:lstStyle/>
          <a:p>
            <a:r>
              <a:rPr lang="ru-RU" b="1" dirty="0" smtClean="0">
                <a:ln w="10541" cmpd="sng">
                  <a:solidFill>
                    <a:srgbClr val="FFFF00"/>
                  </a:solidFill>
                  <a:prstDash val="solid"/>
                </a:ln>
              </a:rPr>
              <a:t>Говорим вам –</a:t>
            </a:r>
          </a:p>
          <a:p>
            <a:r>
              <a:rPr lang="ru-RU" b="1" dirty="0" smtClean="0">
                <a:ln w="10541" cmpd="sng">
                  <a:solidFill>
                    <a:srgbClr val="FFFF00"/>
                  </a:solidFill>
                  <a:prstDash val="solid"/>
                </a:ln>
              </a:rPr>
              <a:t>до свидания!</a:t>
            </a:r>
          </a:p>
          <a:p>
            <a:endParaRPr lang="ru-RU"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C:\Users\Валера\Desktop\1613518409_15-p-fon-dlya-prezentatsii-na-temu-folklor-18.png"/>
          <p:cNvPicPr>
            <a:picLocks noChangeAspect="1" noChangeArrowheads="1"/>
          </p:cNvPicPr>
          <p:nvPr/>
        </p:nvPicPr>
        <p:blipFill>
          <a:blip r:embed="rId2" cstate="print"/>
          <a:srcRect/>
          <a:stretch>
            <a:fillRect/>
          </a:stretch>
        </p:blipFill>
        <p:spPr bwMode="auto">
          <a:xfrm>
            <a:off x="160" y="-1"/>
            <a:ext cx="9143840" cy="6859309"/>
          </a:xfrm>
          <a:prstGeom prst="rect">
            <a:avLst/>
          </a:prstGeom>
          <a:noFill/>
        </p:spPr>
      </p:pic>
      <p:sp>
        <p:nvSpPr>
          <p:cNvPr id="11" name="Заголовок 10"/>
          <p:cNvSpPr>
            <a:spLocks noGrp="1"/>
          </p:cNvSpPr>
          <p:nvPr>
            <p:ph type="title"/>
          </p:nvPr>
        </p:nvSpPr>
        <p:spPr/>
        <p:txBody>
          <a:bodyPr/>
          <a:lstStyle/>
          <a:p>
            <a:endParaRPr lang="ru-RU"/>
          </a:p>
        </p:txBody>
      </p:sp>
      <p:sp>
        <p:nvSpPr>
          <p:cNvPr id="12" name="Содержимое 11"/>
          <p:cNvSpPr>
            <a:spLocks noGrp="1"/>
          </p:cNvSpPr>
          <p:nvPr>
            <p:ph idx="1"/>
          </p:nvPr>
        </p:nvSpPr>
        <p:spPr/>
        <p:txBody>
          <a:bodyPr/>
          <a:lstStyle/>
          <a:p>
            <a:pPr>
              <a:spcBef>
                <a:spcPct val="50000"/>
              </a:spcBef>
            </a:pPr>
            <a:r>
              <a:rPr lang="ru-RU" altLang="ru-RU" dirty="0" smtClean="0">
                <a:solidFill>
                  <a:srgbClr val="0000FF"/>
                </a:solidFill>
                <a:latin typeface="Times New Roman" pitchFamily="18" charset="0"/>
              </a:rPr>
              <a:t>«От того, как прошло детство, кто вел ребенка за руку в детские годы, что вошло в его разум и сердце из окружающего мира – от этого в решающей степени зависит, каким человеком станет сегодняшний малыш»</a:t>
            </a:r>
          </a:p>
          <a:p>
            <a:pPr>
              <a:spcBef>
                <a:spcPct val="50000"/>
              </a:spcBef>
            </a:pPr>
            <a:r>
              <a:rPr lang="ru-RU" altLang="ru-RU" dirty="0" smtClean="0">
                <a:solidFill>
                  <a:srgbClr val="0000FF"/>
                </a:solidFill>
                <a:latin typeface="Times New Roman" pitchFamily="18" charset="0"/>
              </a:rPr>
              <a:t>                                         В.А. Сухомлинский</a:t>
            </a:r>
            <a:endParaRPr lang="ru-RU" dirty="0" smtClean="0"/>
          </a:p>
          <a:p>
            <a:endParaRPr lang="ru-RU"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Валера\Desktop\1613518409_15-p-fon-dlya-prezentatsii-na-temu-folklor-18.png"/>
          <p:cNvPicPr>
            <a:picLocks noChangeAspect="1" noChangeArrowheads="1"/>
          </p:cNvPicPr>
          <p:nvPr/>
        </p:nvPicPr>
        <p:blipFill>
          <a:blip r:embed="rId2" cstate="print"/>
          <a:srcRect/>
          <a:stretch>
            <a:fillRect/>
          </a:stretch>
        </p:blipFill>
        <p:spPr bwMode="auto">
          <a:xfrm>
            <a:off x="160" y="-1"/>
            <a:ext cx="9143840" cy="6859309"/>
          </a:xfrm>
          <a:prstGeom prst="rect">
            <a:avLst/>
          </a:prstGeom>
          <a:noFill/>
        </p:spPr>
      </p:pic>
      <p:sp>
        <p:nvSpPr>
          <p:cNvPr id="5" name="Заголовок 4"/>
          <p:cNvSpPr>
            <a:spLocks noGrp="1"/>
          </p:cNvSpPr>
          <p:nvPr>
            <p:ph type="title"/>
          </p:nvPr>
        </p:nvSpPr>
        <p:spPr/>
        <p:txBody>
          <a:bodyPr/>
          <a:lstStyle/>
          <a:p>
            <a:endParaRPr lang="ru-RU"/>
          </a:p>
        </p:txBody>
      </p:sp>
      <p:sp>
        <p:nvSpPr>
          <p:cNvPr id="6" name="Содержимое 5"/>
          <p:cNvSpPr>
            <a:spLocks noGrp="1"/>
          </p:cNvSpPr>
          <p:nvPr>
            <p:ph idx="1"/>
          </p:nvPr>
        </p:nvSpPr>
        <p:spPr/>
        <p:txBody>
          <a:bodyPr>
            <a:normAutofit fontScale="85000" lnSpcReduction="10000"/>
          </a:bodyPr>
          <a:lstStyle/>
          <a:p>
            <a:r>
              <a:rPr lang="ru-RU" altLang="ru-RU" dirty="0" smtClean="0">
                <a:solidFill>
                  <a:srgbClr val="0000FF"/>
                </a:solidFill>
                <a:latin typeface="Times New Roman" pitchFamily="18" charset="0"/>
              </a:rPr>
              <a:t>Почему наши дети плохо говорят? Может потому, что мы разучились с ними разговаривать. Общаясь со своими детьми, родители редко используют поговорки и пословицы, а ведь в них заключается суть разрешения любого конфликта. Устное народное творчество обладает удивительной способностью пробуждать в людях доброе начало. Использование малых фольклорных жанров помогает развить речь ребенка, мышление, устанавливать межличностные взаимоотношения, создает доброжелательную атмосферу.</a:t>
            </a:r>
          </a:p>
          <a:p>
            <a:endParaRPr lang="ru-RU"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C:\Users\Валера\Desktop\1613518409_15-p-fon-dlya-prezentatsii-na-temu-folklor-18.png"/>
          <p:cNvPicPr>
            <a:picLocks noChangeAspect="1" noChangeArrowheads="1"/>
          </p:cNvPicPr>
          <p:nvPr/>
        </p:nvPicPr>
        <p:blipFill>
          <a:blip r:embed="rId2" cstate="print"/>
          <a:srcRect/>
          <a:stretch>
            <a:fillRect/>
          </a:stretch>
        </p:blipFill>
        <p:spPr bwMode="auto">
          <a:xfrm>
            <a:off x="160" y="-1"/>
            <a:ext cx="9143840" cy="6859309"/>
          </a:xfrm>
          <a:prstGeom prst="rect">
            <a:avLst/>
          </a:prstGeom>
          <a:noFill/>
        </p:spPr>
      </p:pic>
      <p:sp>
        <p:nvSpPr>
          <p:cNvPr id="11" name="Заголовок 10"/>
          <p:cNvSpPr>
            <a:spLocks noGrp="1"/>
          </p:cNvSpPr>
          <p:nvPr>
            <p:ph type="title"/>
          </p:nvPr>
        </p:nvSpPr>
        <p:spPr/>
        <p:txBody>
          <a:bodyPr/>
          <a:lstStyle/>
          <a:p>
            <a:endParaRPr lang="ru-RU"/>
          </a:p>
        </p:txBody>
      </p:sp>
      <p:sp>
        <p:nvSpPr>
          <p:cNvPr id="12" name="Содержимое 11"/>
          <p:cNvSpPr>
            <a:spLocks noGrp="1"/>
          </p:cNvSpPr>
          <p:nvPr>
            <p:ph idx="1"/>
          </p:nvPr>
        </p:nvSpPr>
        <p:spPr/>
        <p:txBody>
          <a:bodyPr>
            <a:normAutofit fontScale="77500" lnSpcReduction="20000"/>
          </a:bodyPr>
          <a:lstStyle/>
          <a:p>
            <a:pPr algn="ctr"/>
            <a:r>
              <a:rPr lang="ru-RU" dirty="0" smtClean="0">
                <a:solidFill>
                  <a:srgbClr val="0D024E"/>
                </a:solidFill>
                <a:latin typeface="Times New Roman" pitchFamily="18" charset="0"/>
                <a:cs typeface="Times New Roman" pitchFamily="18" charset="0"/>
              </a:rPr>
              <a:t>Устное народное творчество ведет свое начало от глубокой древности, когда люди не умели писать, поэтому естественно, ему была присуща устная форма выражения. Искусство слова отражало действительность через художественные образы, показывало наиболее типичное, осмысливая и обобщая реальные жизненные факты в жизни народа. В народе испокон веков вырабатывался свой, самобытный нравственный уклад, своя духовная культура, множество обычаев и традиций, которые проявлялись в отношении к природе, в устном народном творчестве, в удивительных народных ремеслах, в красоте одежды, в добрых обычаях хорошего тона и правилах</a:t>
            </a:r>
            <a:endParaRPr lang="ru-RU" dirty="0">
              <a:solidFill>
                <a:srgbClr val="0D024E"/>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2" descr="C:\Users\Валера\Desktop\1613518409_15-p-fon-dlya-prezentatsii-na-temu-folklor-18.png"/>
          <p:cNvPicPr>
            <a:picLocks noChangeAspect="1" noChangeArrowheads="1"/>
          </p:cNvPicPr>
          <p:nvPr/>
        </p:nvPicPr>
        <p:blipFill>
          <a:blip r:embed="rId2" cstate="print"/>
          <a:srcRect/>
          <a:stretch>
            <a:fillRect/>
          </a:stretch>
        </p:blipFill>
        <p:spPr bwMode="auto">
          <a:xfrm>
            <a:off x="160" y="-1"/>
            <a:ext cx="9143840" cy="6859309"/>
          </a:xfrm>
          <a:prstGeom prst="rect">
            <a:avLst/>
          </a:prstGeom>
          <a:noFill/>
        </p:spPr>
      </p:pic>
      <p:pic>
        <p:nvPicPr>
          <p:cNvPr id="1026" name="Picture 2" descr="C:\Users\Валера\Desktop\img2.jpg"/>
          <p:cNvPicPr>
            <a:picLocks noChangeAspect="1" noChangeArrowheads="1"/>
          </p:cNvPicPr>
          <p:nvPr/>
        </p:nvPicPr>
        <p:blipFill>
          <a:blip r:embed="rId3" cstate="print"/>
          <a:srcRect/>
          <a:stretch>
            <a:fillRect/>
          </a:stretch>
        </p:blipFill>
        <p:spPr bwMode="auto">
          <a:xfrm>
            <a:off x="0" y="0"/>
            <a:ext cx="9144000" cy="6858000"/>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Группа 4"/>
          <p:cNvGrpSpPr/>
          <p:nvPr/>
        </p:nvGrpSpPr>
        <p:grpSpPr>
          <a:xfrm>
            <a:off x="10815" y="5913437"/>
            <a:ext cx="9133185" cy="944563"/>
            <a:chOff x="10815" y="5913437"/>
            <a:chExt cx="9133185" cy="944563"/>
          </a:xfrm>
        </p:grpSpPr>
        <p:pic>
          <p:nvPicPr>
            <p:cNvPr id="6" name="Picture 3" descr="E:\МОИ РИСУНКИ\Мама\школьные принадлежности без фона\трава\a8b549cca723а.jpg"/>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6022975" y="5913437"/>
              <a:ext cx="3121025" cy="944563"/>
            </a:xfrm>
            <a:prstGeom prst="rect">
              <a:avLst/>
            </a:prstGeom>
            <a:noFill/>
          </p:spPr>
        </p:pic>
        <p:grpSp>
          <p:nvGrpSpPr>
            <p:cNvPr id="4" name="Группа 27"/>
            <p:cNvGrpSpPr/>
            <p:nvPr/>
          </p:nvGrpSpPr>
          <p:grpSpPr>
            <a:xfrm>
              <a:off x="10815" y="5913437"/>
              <a:ext cx="6073353" cy="944563"/>
              <a:chOff x="10815" y="5913437"/>
              <a:chExt cx="6073353" cy="944563"/>
            </a:xfrm>
          </p:grpSpPr>
          <p:pic>
            <p:nvPicPr>
              <p:cNvPr id="8" name="Picture 3" descr="E:\МОИ РИСУНКИ\Мама\школьные принадлежности без фона\трава\a8b549cca723а.jpg"/>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0815" y="5913437"/>
                <a:ext cx="3121025" cy="944563"/>
              </a:xfrm>
              <a:prstGeom prst="rect">
                <a:avLst/>
              </a:prstGeom>
              <a:noFill/>
            </p:spPr>
          </p:pic>
          <p:pic>
            <p:nvPicPr>
              <p:cNvPr id="9" name="Picture 3" descr="E:\МОИ РИСУНКИ\Мама\школьные принадлежности без фона\трава\a8b549cca723а.jpg"/>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2963143" y="5913437"/>
                <a:ext cx="3121025" cy="944563"/>
              </a:xfrm>
              <a:prstGeom prst="rect">
                <a:avLst/>
              </a:prstGeom>
              <a:noFill/>
            </p:spPr>
          </p:pic>
        </p:grpSp>
      </p:grpSp>
      <p:pic>
        <p:nvPicPr>
          <p:cNvPr id="3074" name="Picture 2" descr="C:\Users\Валера\Desktop\img3.jpg"/>
          <p:cNvPicPr>
            <a:picLocks noChangeAspect="1" noChangeArrowheads="1"/>
          </p:cNvPicPr>
          <p:nvPr/>
        </p:nvPicPr>
        <p:blipFill>
          <a:blip r:embed="rId3" cstate="print"/>
          <a:srcRect/>
          <a:stretch>
            <a:fillRect/>
          </a:stretch>
        </p:blipFill>
        <p:spPr bwMode="auto">
          <a:xfrm>
            <a:off x="-1524000" y="0"/>
            <a:ext cx="12192000" cy="6858000"/>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Picture 2" descr="C:\Users\Валера\Desktop\1613518409_15-p-fon-dlya-prezentatsii-na-temu-folklor-18.png"/>
          <p:cNvPicPr>
            <a:picLocks noChangeAspect="1" noChangeArrowheads="1"/>
          </p:cNvPicPr>
          <p:nvPr/>
        </p:nvPicPr>
        <p:blipFill>
          <a:blip r:embed="rId2" cstate="print"/>
          <a:srcRect/>
          <a:stretch>
            <a:fillRect/>
          </a:stretch>
        </p:blipFill>
        <p:spPr bwMode="auto">
          <a:xfrm>
            <a:off x="160" y="-1"/>
            <a:ext cx="9143840" cy="6859309"/>
          </a:xfrm>
          <a:prstGeom prst="rect">
            <a:avLst/>
          </a:prstGeom>
          <a:noFill/>
        </p:spPr>
      </p:pic>
      <p:sp>
        <p:nvSpPr>
          <p:cNvPr id="15" name="Скругленный прямоугольник 14"/>
          <p:cNvSpPr/>
          <p:nvPr/>
        </p:nvSpPr>
        <p:spPr bwMode="auto">
          <a:xfrm>
            <a:off x="2051720" y="304800"/>
            <a:ext cx="5040560" cy="819944"/>
          </a:xfrm>
          <a:prstGeom prst="roundRect">
            <a:avLst/>
          </a:prstGeom>
          <a:solidFill>
            <a:srgbClr val="996633"/>
          </a:solidFill>
          <a:ln w="9525" cap="flat" cmpd="sng" algn="ctr">
            <a:solidFill>
              <a:schemeClr val="tx1"/>
            </a:solidFill>
            <a:prstDash val="solid"/>
            <a:round/>
            <a:headEnd type="none" w="med" len="med"/>
            <a:tailEnd type="none" w="med" len="med"/>
          </a:ln>
          <a:effectLst/>
          <a:scene3d>
            <a:camera prst="orthographicFront"/>
            <a:lightRig rig="threePt" dir="t"/>
          </a:scene3d>
          <a:sp3d>
            <a:bevelT w="139700" h="139700" prst="divot"/>
          </a:sp3d>
        </p:spPr>
        <p:txBody>
          <a:bodyPr anchor="ctr"/>
          <a:lstStyle/>
          <a:p>
            <a:pPr algn="ctr" eaLnBrk="0" hangingPunct="0">
              <a:defRPr/>
            </a:pPr>
            <a:r>
              <a:rPr lang="ru-RU" sz="2800" b="1" dirty="0" smtClean="0">
                <a:solidFill>
                  <a:srgbClr val="FFFF00"/>
                </a:solidFill>
              </a:rPr>
              <a:t>Малые жанры фольклора</a:t>
            </a:r>
            <a:endParaRPr lang="ru-RU" sz="2800" b="1" dirty="0">
              <a:solidFill>
                <a:srgbClr val="FFFF00"/>
              </a:solidFill>
            </a:endParaRPr>
          </a:p>
        </p:txBody>
      </p:sp>
      <p:sp>
        <p:nvSpPr>
          <p:cNvPr id="16" name="AutoShape 3">
            <a:hlinkClick r:id="rId3" action="ppaction://hlinksldjump"/>
          </p:cNvPr>
          <p:cNvSpPr>
            <a:spLocks noChangeArrowheads="1"/>
          </p:cNvSpPr>
          <p:nvPr/>
        </p:nvSpPr>
        <p:spPr bwMode="auto">
          <a:xfrm>
            <a:off x="785786" y="1643050"/>
            <a:ext cx="3600450" cy="432371"/>
          </a:xfrm>
          <a:prstGeom prst="foldedCorner">
            <a:avLst>
              <a:gd name="adj" fmla="val 12500"/>
            </a:avLst>
          </a:prstGeom>
          <a:solidFill>
            <a:srgbClr val="00B050"/>
          </a:solidFill>
          <a:ln w="9360" cap="sq">
            <a:solidFill>
              <a:srgbClr val="CC3300"/>
            </a:solidFill>
            <a:miter lim="800000"/>
            <a:headEnd/>
            <a:tailEnd/>
          </a:ln>
        </p:spPr>
        <p:txBody>
          <a:bodyPr wrap="none" lIns="90000" tIns="46800" rIns="90000" bIns="46800" anchor="ctr"/>
          <a:lstStyle/>
          <a:p>
            <a:pPr algn="ctr">
              <a:lnSpc>
                <a:spcPct val="80000"/>
              </a:lnSpc>
              <a:spcBef>
                <a:spcPts val="45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ru-RU" sz="2400" b="1" dirty="0">
              <a:solidFill>
                <a:schemeClr val="bg1"/>
              </a:solidFill>
            </a:endParaRPr>
          </a:p>
          <a:p>
            <a:pPr algn="ctr">
              <a:lnSpc>
                <a:spcPct val="80000"/>
              </a:lnSpc>
              <a:spcBef>
                <a:spcPts val="45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ru-RU" sz="2400" b="1" dirty="0">
                <a:solidFill>
                  <a:schemeClr val="bg1"/>
                </a:solidFill>
                <a:latin typeface="Times New Roman" pitchFamily="18" charset="0"/>
                <a:cs typeface="Times New Roman" pitchFamily="18" charset="0"/>
              </a:rPr>
              <a:t>Колыбельная песня</a:t>
            </a:r>
          </a:p>
          <a:p>
            <a:pPr algn="ct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ru-RU" sz="2400" b="1" dirty="0">
              <a:solidFill>
                <a:schemeClr val="bg1"/>
              </a:solidFill>
            </a:endParaRPr>
          </a:p>
        </p:txBody>
      </p:sp>
      <p:sp>
        <p:nvSpPr>
          <p:cNvPr id="18" name="AutoShape 5">
            <a:hlinkClick r:id="rId4" action="ppaction://hlinksldjump"/>
          </p:cNvPr>
          <p:cNvSpPr>
            <a:spLocks noChangeArrowheads="1"/>
          </p:cNvSpPr>
          <p:nvPr/>
        </p:nvSpPr>
        <p:spPr bwMode="auto">
          <a:xfrm>
            <a:off x="1214414" y="2143116"/>
            <a:ext cx="3600450" cy="360362"/>
          </a:xfrm>
          <a:prstGeom prst="foldedCorner">
            <a:avLst>
              <a:gd name="adj" fmla="val 12500"/>
            </a:avLst>
          </a:prstGeom>
          <a:solidFill>
            <a:srgbClr val="00B050"/>
          </a:solidFill>
          <a:ln w="9360" cap="sq">
            <a:solidFill>
              <a:srgbClr val="CC3300"/>
            </a:solidFill>
            <a:miter lim="800000"/>
            <a:headEnd/>
            <a:tailEnd/>
          </a:ln>
        </p:spPr>
        <p:txBody>
          <a:bodyPr wrap="none" lIns="90000" tIns="46800" rIns="90000" bIns="46800" anchor="ctr"/>
          <a:lstStyle/>
          <a:p>
            <a:pPr algn="ctr">
              <a:lnSpc>
                <a:spcPct val="80000"/>
              </a:lnSpc>
              <a:spcBef>
                <a:spcPts val="45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ru-RU" sz="2400" b="1" dirty="0">
              <a:solidFill>
                <a:schemeClr val="bg1"/>
              </a:solidFill>
              <a:latin typeface="Times New Roman" pitchFamily="18" charset="0"/>
              <a:cs typeface="Times New Roman" pitchFamily="18" charset="0"/>
            </a:endParaRPr>
          </a:p>
          <a:p>
            <a:pPr algn="ctr">
              <a:lnSpc>
                <a:spcPct val="80000"/>
              </a:lnSpc>
              <a:spcBef>
                <a:spcPts val="45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ru-RU" sz="2400" b="1" dirty="0" err="1">
                <a:solidFill>
                  <a:schemeClr val="bg1"/>
                </a:solidFill>
                <a:latin typeface="Times New Roman" pitchFamily="18" charset="0"/>
                <a:cs typeface="Times New Roman" pitchFamily="18" charset="0"/>
              </a:rPr>
              <a:t>Потешка</a:t>
            </a:r>
            <a:endParaRPr lang="ru-RU" sz="2400" b="1" dirty="0">
              <a:solidFill>
                <a:schemeClr val="bg1"/>
              </a:solidFill>
              <a:latin typeface="Times New Roman" pitchFamily="18" charset="0"/>
              <a:cs typeface="Times New Roman" pitchFamily="18" charset="0"/>
            </a:endParaRPr>
          </a:p>
          <a:p>
            <a:pPr algn="ct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ru-RU" sz="2400" b="1" dirty="0">
              <a:solidFill>
                <a:schemeClr val="bg1"/>
              </a:solidFill>
              <a:latin typeface="Times New Roman" pitchFamily="18" charset="0"/>
              <a:cs typeface="Times New Roman" pitchFamily="18" charset="0"/>
            </a:endParaRPr>
          </a:p>
        </p:txBody>
      </p:sp>
      <p:sp>
        <p:nvSpPr>
          <p:cNvPr id="19" name="AutoShape 6">
            <a:hlinkClick r:id="rId5" action="ppaction://hlinksldjump"/>
          </p:cNvPr>
          <p:cNvSpPr>
            <a:spLocks noChangeArrowheads="1"/>
          </p:cNvSpPr>
          <p:nvPr/>
        </p:nvSpPr>
        <p:spPr bwMode="auto">
          <a:xfrm>
            <a:off x="1643042" y="2571744"/>
            <a:ext cx="3600450" cy="360362"/>
          </a:xfrm>
          <a:prstGeom prst="foldedCorner">
            <a:avLst>
              <a:gd name="adj" fmla="val 12500"/>
            </a:avLst>
          </a:prstGeom>
          <a:solidFill>
            <a:srgbClr val="00B050"/>
          </a:solidFill>
          <a:ln w="9360" cap="sq">
            <a:solidFill>
              <a:srgbClr val="CC3300"/>
            </a:solidFill>
            <a:miter lim="800000"/>
            <a:headEnd/>
            <a:tailEnd/>
          </a:ln>
        </p:spPr>
        <p:txBody>
          <a:bodyPr wrap="none" lIns="90000" tIns="46800" rIns="90000" bIns="46800" anchor="ctr"/>
          <a:lstStyle/>
          <a:p>
            <a:pPr algn="ctr">
              <a:lnSpc>
                <a:spcPct val="80000"/>
              </a:lnSpc>
              <a:spcBef>
                <a:spcPts val="45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ru-RU" sz="2400" b="1" dirty="0">
              <a:solidFill>
                <a:schemeClr val="bg1"/>
              </a:solidFill>
              <a:latin typeface="Times New Roman" pitchFamily="18" charset="0"/>
              <a:cs typeface="Times New Roman" pitchFamily="18" charset="0"/>
            </a:endParaRPr>
          </a:p>
          <a:p>
            <a:pPr algn="ctr">
              <a:lnSpc>
                <a:spcPct val="80000"/>
              </a:lnSpc>
              <a:spcBef>
                <a:spcPts val="45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ru-RU" sz="2400" b="1" dirty="0">
                <a:solidFill>
                  <a:schemeClr val="bg1"/>
                </a:solidFill>
                <a:latin typeface="Times New Roman" pitchFamily="18" charset="0"/>
                <a:cs typeface="Times New Roman" pitchFamily="18" charset="0"/>
              </a:rPr>
              <a:t>Прибаутка</a:t>
            </a:r>
          </a:p>
          <a:p>
            <a:pPr algn="ct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ru-RU" sz="2400" b="1" dirty="0">
              <a:solidFill>
                <a:schemeClr val="bg1"/>
              </a:solidFill>
              <a:latin typeface="Times New Roman" pitchFamily="18" charset="0"/>
              <a:cs typeface="Times New Roman" pitchFamily="18" charset="0"/>
            </a:endParaRPr>
          </a:p>
        </p:txBody>
      </p:sp>
      <p:sp>
        <p:nvSpPr>
          <p:cNvPr id="20" name="AutoShape 7">
            <a:hlinkClick r:id="rId6" action="ppaction://hlinksldjump"/>
          </p:cNvPr>
          <p:cNvSpPr>
            <a:spLocks noChangeArrowheads="1"/>
          </p:cNvSpPr>
          <p:nvPr/>
        </p:nvSpPr>
        <p:spPr bwMode="auto">
          <a:xfrm>
            <a:off x="2071670" y="3000372"/>
            <a:ext cx="3600450" cy="360362"/>
          </a:xfrm>
          <a:prstGeom prst="foldedCorner">
            <a:avLst>
              <a:gd name="adj" fmla="val 12500"/>
            </a:avLst>
          </a:prstGeom>
          <a:solidFill>
            <a:srgbClr val="00B050"/>
          </a:solidFill>
          <a:ln w="9360" cap="sq">
            <a:solidFill>
              <a:srgbClr val="CC3300"/>
            </a:solidFill>
            <a:miter lim="800000"/>
            <a:headEnd/>
            <a:tailEnd/>
          </a:ln>
        </p:spPr>
        <p:txBody>
          <a:bodyPr wrap="none" lIns="90000" tIns="46800" rIns="90000" bIns="46800" anchor="ctr"/>
          <a:lstStyle/>
          <a:p>
            <a:pPr algn="ctr">
              <a:lnSpc>
                <a:spcPct val="80000"/>
              </a:lnSpc>
              <a:spcBef>
                <a:spcPts val="45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ru-RU" sz="2400" b="1" dirty="0">
              <a:solidFill>
                <a:schemeClr val="bg1"/>
              </a:solidFill>
              <a:latin typeface="Times New Roman" pitchFamily="18" charset="0"/>
              <a:cs typeface="Times New Roman" pitchFamily="18" charset="0"/>
            </a:endParaRPr>
          </a:p>
          <a:p>
            <a:pPr algn="ctr">
              <a:lnSpc>
                <a:spcPct val="80000"/>
              </a:lnSpc>
              <a:spcBef>
                <a:spcPts val="45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ru-RU" sz="2400" b="1" dirty="0" err="1">
                <a:solidFill>
                  <a:schemeClr val="bg1"/>
                </a:solidFill>
                <a:latin typeface="Times New Roman" pitchFamily="18" charset="0"/>
                <a:cs typeface="Times New Roman" pitchFamily="18" charset="0"/>
              </a:rPr>
              <a:t>Закличка</a:t>
            </a:r>
            <a:endParaRPr lang="ru-RU" sz="2400" b="1" dirty="0">
              <a:solidFill>
                <a:schemeClr val="bg1"/>
              </a:solidFill>
              <a:latin typeface="Times New Roman" pitchFamily="18" charset="0"/>
              <a:cs typeface="Times New Roman" pitchFamily="18" charset="0"/>
            </a:endParaRPr>
          </a:p>
          <a:p>
            <a:pPr algn="ct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ru-RU" sz="2400" b="1" dirty="0">
              <a:solidFill>
                <a:schemeClr val="bg1"/>
              </a:solidFill>
              <a:latin typeface="Times New Roman" pitchFamily="18" charset="0"/>
              <a:cs typeface="Times New Roman" pitchFamily="18" charset="0"/>
            </a:endParaRPr>
          </a:p>
        </p:txBody>
      </p:sp>
      <p:sp>
        <p:nvSpPr>
          <p:cNvPr id="21" name="AutoShape 8">
            <a:hlinkClick r:id="rId7" action="ppaction://hlinksldjump"/>
          </p:cNvPr>
          <p:cNvSpPr>
            <a:spLocks noChangeArrowheads="1"/>
          </p:cNvSpPr>
          <p:nvPr/>
        </p:nvSpPr>
        <p:spPr bwMode="auto">
          <a:xfrm>
            <a:off x="2500298" y="3429000"/>
            <a:ext cx="3600450" cy="431800"/>
          </a:xfrm>
          <a:prstGeom prst="foldedCorner">
            <a:avLst>
              <a:gd name="adj" fmla="val 12500"/>
            </a:avLst>
          </a:prstGeom>
          <a:solidFill>
            <a:srgbClr val="00B050"/>
          </a:solidFill>
          <a:ln w="9360" cap="sq">
            <a:solidFill>
              <a:srgbClr val="CC3300"/>
            </a:solidFill>
            <a:miter lim="800000"/>
            <a:headEnd/>
            <a:tailEnd/>
          </a:ln>
        </p:spPr>
        <p:txBody>
          <a:bodyPr wrap="none" lIns="90000" tIns="46800" rIns="90000" bIns="46800" anchor="ctr"/>
          <a:lstStyle/>
          <a:p>
            <a:pPr algn="ctr">
              <a:lnSpc>
                <a:spcPct val="80000"/>
              </a:lnSpc>
              <a:spcBef>
                <a:spcPts val="45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ru-RU" sz="2400" b="1" dirty="0">
              <a:solidFill>
                <a:schemeClr val="bg1"/>
              </a:solidFill>
            </a:endParaRPr>
          </a:p>
          <a:p>
            <a:pPr algn="ctr">
              <a:lnSpc>
                <a:spcPct val="80000"/>
              </a:lnSpc>
              <a:spcBef>
                <a:spcPts val="45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ru-RU" sz="2400" b="1" dirty="0">
                <a:solidFill>
                  <a:schemeClr val="bg1"/>
                </a:solidFill>
                <a:latin typeface="Times New Roman" pitchFamily="18" charset="0"/>
                <a:cs typeface="Times New Roman" pitchFamily="18" charset="0"/>
              </a:rPr>
              <a:t>Приговорка</a:t>
            </a:r>
          </a:p>
          <a:p>
            <a:pPr algn="ct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ru-RU" sz="2400" b="1" dirty="0">
              <a:solidFill>
                <a:schemeClr val="bg1"/>
              </a:solidFill>
            </a:endParaRPr>
          </a:p>
        </p:txBody>
      </p:sp>
      <p:sp>
        <p:nvSpPr>
          <p:cNvPr id="22" name="AutoShape 9">
            <a:hlinkClick r:id="rId8" action="ppaction://hlinksldjump"/>
          </p:cNvPr>
          <p:cNvSpPr>
            <a:spLocks noChangeArrowheads="1"/>
          </p:cNvSpPr>
          <p:nvPr/>
        </p:nvSpPr>
        <p:spPr bwMode="auto">
          <a:xfrm>
            <a:off x="3000364" y="3929066"/>
            <a:ext cx="3600450" cy="431800"/>
          </a:xfrm>
          <a:prstGeom prst="foldedCorner">
            <a:avLst>
              <a:gd name="adj" fmla="val 12500"/>
            </a:avLst>
          </a:prstGeom>
          <a:solidFill>
            <a:srgbClr val="00B050"/>
          </a:solidFill>
          <a:ln w="9360" cap="sq">
            <a:solidFill>
              <a:srgbClr val="CC3300"/>
            </a:solidFill>
            <a:miter lim="800000"/>
            <a:headEnd/>
            <a:tailEnd/>
          </a:ln>
        </p:spPr>
        <p:txBody>
          <a:bodyPr wrap="none" lIns="90000" tIns="46800" rIns="90000" bIns="46800" anchor="ctr"/>
          <a:lstStyle/>
          <a:p>
            <a:pPr algn="ctr">
              <a:spcBef>
                <a:spcPts val="45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ru-RU" sz="2400" b="1" dirty="0">
              <a:solidFill>
                <a:schemeClr val="bg1"/>
              </a:solidFill>
            </a:endParaRPr>
          </a:p>
          <a:p>
            <a:pPr algn="ctr">
              <a:spcBef>
                <a:spcPts val="45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ru-RU" sz="2400" b="1" dirty="0">
                <a:solidFill>
                  <a:schemeClr val="bg1"/>
                </a:solidFill>
                <a:latin typeface="Times New Roman" pitchFamily="18" charset="0"/>
                <a:cs typeface="Times New Roman" pitchFamily="18" charset="0"/>
              </a:rPr>
              <a:t>Считалка</a:t>
            </a:r>
          </a:p>
          <a:p>
            <a:pPr algn="ct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ru-RU" sz="2400" b="1" dirty="0">
              <a:solidFill>
                <a:schemeClr val="bg1"/>
              </a:solidFill>
            </a:endParaRPr>
          </a:p>
        </p:txBody>
      </p:sp>
      <p:sp>
        <p:nvSpPr>
          <p:cNvPr id="23" name="AutoShape 10">
            <a:hlinkClick r:id="rId9" action="ppaction://hlinksldjump"/>
          </p:cNvPr>
          <p:cNvSpPr>
            <a:spLocks noChangeArrowheads="1"/>
          </p:cNvSpPr>
          <p:nvPr/>
        </p:nvSpPr>
        <p:spPr bwMode="auto">
          <a:xfrm>
            <a:off x="428596" y="1142984"/>
            <a:ext cx="3600450" cy="431800"/>
          </a:xfrm>
          <a:prstGeom prst="foldedCorner">
            <a:avLst>
              <a:gd name="adj" fmla="val 12500"/>
            </a:avLst>
          </a:prstGeom>
          <a:solidFill>
            <a:srgbClr val="00B050"/>
          </a:solidFill>
          <a:ln w="9360" cap="sq">
            <a:solidFill>
              <a:srgbClr val="CC3300"/>
            </a:solidFill>
            <a:miter lim="800000"/>
            <a:headEnd/>
            <a:tailEnd/>
          </a:ln>
        </p:spPr>
        <p:txBody>
          <a:bodyPr wrap="none" lIns="90000" tIns="46800" rIns="90000" bIns="46800" anchor="ctr"/>
          <a:lstStyle/>
          <a:p>
            <a:pPr algn="ctr">
              <a:spcBef>
                <a:spcPts val="45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ru-RU" sz="2400" b="1" dirty="0">
              <a:solidFill>
                <a:schemeClr val="bg1"/>
              </a:solidFill>
            </a:endParaRPr>
          </a:p>
          <a:p>
            <a:pPr algn="ctr">
              <a:spcBef>
                <a:spcPts val="45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ru-RU" sz="2400" b="1" dirty="0">
                <a:solidFill>
                  <a:schemeClr val="bg1"/>
                </a:solidFill>
                <a:latin typeface="Times New Roman" pitchFamily="18" charset="0"/>
                <a:cs typeface="Times New Roman" pitchFamily="18" charset="0"/>
              </a:rPr>
              <a:t>Скороговорка</a:t>
            </a:r>
          </a:p>
          <a:p>
            <a:pPr algn="ct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ru-RU" sz="2400" b="1" dirty="0">
              <a:solidFill>
                <a:schemeClr val="bg1"/>
              </a:solidFill>
            </a:endParaRPr>
          </a:p>
        </p:txBody>
      </p:sp>
      <p:sp>
        <p:nvSpPr>
          <p:cNvPr id="24" name="AutoShape 11">
            <a:hlinkClick r:id="rId10" action="ppaction://hlinksldjump"/>
          </p:cNvPr>
          <p:cNvSpPr>
            <a:spLocks noChangeArrowheads="1"/>
          </p:cNvSpPr>
          <p:nvPr/>
        </p:nvSpPr>
        <p:spPr bwMode="auto">
          <a:xfrm>
            <a:off x="3500430" y="4429132"/>
            <a:ext cx="3600450" cy="431800"/>
          </a:xfrm>
          <a:prstGeom prst="foldedCorner">
            <a:avLst>
              <a:gd name="adj" fmla="val 12500"/>
            </a:avLst>
          </a:prstGeom>
          <a:solidFill>
            <a:srgbClr val="00B050"/>
          </a:solidFill>
          <a:ln w="9360" cap="sq">
            <a:solidFill>
              <a:srgbClr val="CC3300"/>
            </a:solidFill>
            <a:miter lim="800000"/>
            <a:headEnd/>
            <a:tailEnd/>
          </a:ln>
        </p:spPr>
        <p:txBody>
          <a:bodyPr wrap="none" lIns="90000" tIns="46800" rIns="90000" bIns="46800" anchor="ctr"/>
          <a:lstStyle/>
          <a:p>
            <a:pPr algn="ctr">
              <a:spcBef>
                <a:spcPts val="45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ru-RU" sz="2400" b="1" dirty="0">
              <a:solidFill>
                <a:schemeClr val="bg1"/>
              </a:solidFill>
            </a:endParaRPr>
          </a:p>
          <a:p>
            <a:pPr algn="ctr">
              <a:spcBef>
                <a:spcPts val="45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ru-RU" sz="2400" b="1" dirty="0">
                <a:solidFill>
                  <a:schemeClr val="bg1"/>
                </a:solidFill>
                <a:latin typeface="Times New Roman" pitchFamily="18" charset="0"/>
                <a:cs typeface="Times New Roman" pitchFamily="18" charset="0"/>
              </a:rPr>
              <a:t>Загадка</a:t>
            </a:r>
          </a:p>
          <a:p>
            <a:pPr algn="ct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ru-RU" sz="2400" b="1" dirty="0">
              <a:solidFill>
                <a:schemeClr val="bg1"/>
              </a:solidFill>
            </a:endParaRPr>
          </a:p>
        </p:txBody>
      </p:sp>
      <p:pic>
        <p:nvPicPr>
          <p:cNvPr id="2050" name="Picture 2" descr="E:\МОИ РИСУНКИ\Мама\школьные принадлежности без фона\смешарики\27.png"/>
          <p:cNvPicPr>
            <a:picLocks noChangeAspect="1" noChangeArrowheads="1"/>
          </p:cNvPicPr>
          <p:nvPr/>
        </p:nvPicPr>
        <p:blipFill>
          <a:blip r:embed="rId11" cstate="print"/>
          <a:srcRect/>
          <a:stretch>
            <a:fillRect/>
          </a:stretch>
        </p:blipFill>
        <p:spPr bwMode="auto">
          <a:xfrm>
            <a:off x="251520" y="3501008"/>
            <a:ext cx="2222686" cy="3156397"/>
          </a:xfrm>
          <a:prstGeom prst="rect">
            <a:avLst/>
          </a:prstGeom>
          <a:noFill/>
        </p:spPr>
      </p:pic>
      <p:sp>
        <p:nvSpPr>
          <p:cNvPr id="17" name="Прямоугольник 16"/>
          <p:cNvSpPr/>
          <p:nvPr/>
        </p:nvSpPr>
        <p:spPr>
          <a:xfrm>
            <a:off x="3929058" y="4929198"/>
            <a:ext cx="3571900" cy="428628"/>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b="1" dirty="0" err="1" smtClean="0">
                <a:latin typeface="Times New Roman" pitchFamily="18" charset="0"/>
                <a:cs typeface="Times New Roman" pitchFamily="18" charset="0"/>
              </a:rPr>
              <a:t>Пестушка</a:t>
            </a:r>
            <a:endParaRPr lang="ru-RU" sz="2400" b="1"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wipe(up)">
                                      <p:cBhvr>
                                        <p:cTn id="7" dur="10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3"/>
                                        </p:tgtEl>
                                        <p:attrNameLst>
                                          <p:attrName>style.visibility</p:attrName>
                                        </p:attrNameLst>
                                      </p:cBhvr>
                                      <p:to>
                                        <p:strVal val="visible"/>
                                      </p:to>
                                    </p:set>
                                    <p:animEffect transition="in" filter="wipe(left)">
                                      <p:cBhvr>
                                        <p:cTn id="12" dur="1000"/>
                                        <p:tgtEl>
                                          <p:spTgt spid="2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wipe(left)">
                                      <p:cBhvr>
                                        <p:cTn id="17" dur="1000"/>
                                        <p:tgtEl>
                                          <p:spTgt spid="16"/>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8"/>
                                        </p:tgtEl>
                                        <p:attrNameLst>
                                          <p:attrName>style.visibility</p:attrName>
                                        </p:attrNameLst>
                                      </p:cBhvr>
                                      <p:to>
                                        <p:strVal val="visible"/>
                                      </p:to>
                                    </p:set>
                                    <p:animEffect transition="in" filter="wipe(left)">
                                      <p:cBhvr>
                                        <p:cTn id="22" dur="1000"/>
                                        <p:tgtEl>
                                          <p:spTgt spid="18"/>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9"/>
                                        </p:tgtEl>
                                        <p:attrNameLst>
                                          <p:attrName>style.visibility</p:attrName>
                                        </p:attrNameLst>
                                      </p:cBhvr>
                                      <p:to>
                                        <p:strVal val="visible"/>
                                      </p:to>
                                    </p:set>
                                    <p:animEffect transition="in" filter="wipe(left)">
                                      <p:cBhvr>
                                        <p:cTn id="27" dur="1000"/>
                                        <p:tgtEl>
                                          <p:spTgt spid="19"/>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20"/>
                                        </p:tgtEl>
                                        <p:attrNameLst>
                                          <p:attrName>style.visibility</p:attrName>
                                        </p:attrNameLst>
                                      </p:cBhvr>
                                      <p:to>
                                        <p:strVal val="visible"/>
                                      </p:to>
                                    </p:set>
                                    <p:animEffect transition="in" filter="wipe(left)">
                                      <p:cBhvr>
                                        <p:cTn id="32" dur="1000"/>
                                        <p:tgtEl>
                                          <p:spTgt spid="20"/>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21"/>
                                        </p:tgtEl>
                                        <p:attrNameLst>
                                          <p:attrName>style.visibility</p:attrName>
                                        </p:attrNameLst>
                                      </p:cBhvr>
                                      <p:to>
                                        <p:strVal val="visible"/>
                                      </p:to>
                                    </p:set>
                                    <p:animEffect transition="in" filter="wipe(left)">
                                      <p:cBhvr>
                                        <p:cTn id="37" dur="1000"/>
                                        <p:tgtEl>
                                          <p:spTgt spid="21"/>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22"/>
                                        </p:tgtEl>
                                        <p:attrNameLst>
                                          <p:attrName>style.visibility</p:attrName>
                                        </p:attrNameLst>
                                      </p:cBhvr>
                                      <p:to>
                                        <p:strVal val="visible"/>
                                      </p:to>
                                    </p:set>
                                    <p:animEffect transition="in" filter="wipe(left)">
                                      <p:cBhvr>
                                        <p:cTn id="42" dur="1000"/>
                                        <p:tgtEl>
                                          <p:spTgt spid="22"/>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24"/>
                                        </p:tgtEl>
                                        <p:attrNameLst>
                                          <p:attrName>style.visibility</p:attrName>
                                        </p:attrNameLst>
                                      </p:cBhvr>
                                      <p:to>
                                        <p:strVal val="visible"/>
                                      </p:to>
                                    </p:set>
                                    <p:animEffect transition="in" filter="wipe(left)">
                                      <p:cBhvr>
                                        <p:cTn id="47" dur="10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18" grpId="0" animBg="1"/>
      <p:bldP spid="19" grpId="0" animBg="1"/>
      <p:bldP spid="20" grpId="0" animBg="1"/>
      <p:bldP spid="21" grpId="0" animBg="1"/>
      <p:bldP spid="22" grpId="0" animBg="1"/>
      <p:bldP spid="23" grpId="0" animBg="1"/>
      <p:bldP spid="2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2" descr="C:\Users\Валера\Desktop\1613518409_15-p-fon-dlya-prezentatsii-na-temu-folklor-18.png"/>
          <p:cNvPicPr>
            <a:picLocks noChangeAspect="1" noChangeArrowheads="1"/>
          </p:cNvPicPr>
          <p:nvPr/>
        </p:nvPicPr>
        <p:blipFill>
          <a:blip r:embed="rId2" cstate="print"/>
          <a:srcRect/>
          <a:stretch>
            <a:fillRect/>
          </a:stretch>
        </p:blipFill>
        <p:spPr bwMode="auto">
          <a:xfrm>
            <a:off x="160" y="-1"/>
            <a:ext cx="9143840" cy="6859309"/>
          </a:xfrm>
          <a:prstGeom prst="rect">
            <a:avLst/>
          </a:prstGeom>
          <a:noFill/>
        </p:spPr>
      </p:pic>
      <p:sp>
        <p:nvSpPr>
          <p:cNvPr id="7" name="Rectangle 4"/>
          <p:cNvSpPr>
            <a:spLocks noChangeArrowheads="1"/>
          </p:cNvSpPr>
          <p:nvPr/>
        </p:nvSpPr>
        <p:spPr bwMode="auto">
          <a:xfrm>
            <a:off x="144015" y="980728"/>
            <a:ext cx="8964489" cy="2064284"/>
          </a:xfrm>
          <a:prstGeom prst="rect">
            <a:avLst/>
          </a:prstGeom>
          <a:noFill/>
          <a:ln w="9525">
            <a:noFill/>
            <a:round/>
            <a:headEnd/>
            <a:tailEnd/>
          </a:ln>
        </p:spPr>
        <p:txBody>
          <a:bodyPr wrap="square" lIns="90000" tIns="46800" rIns="90000" bIns="46800">
            <a:spAutoFit/>
          </a:bodyPr>
          <a:lstStyle/>
          <a:p>
            <a:pPr algn="ct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ru-RU" sz="3600" b="1" i="1" dirty="0">
                <a:latin typeface="Times New Roman" pitchFamily="18" charset="0"/>
                <a:cs typeface="Times New Roman" pitchFamily="18" charset="0"/>
              </a:rPr>
              <a:t>песенка-приговорка, </a:t>
            </a:r>
          </a:p>
          <a:p>
            <a:pPr algn="ct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ru-RU" sz="2800" b="1" i="1" dirty="0">
                <a:latin typeface="Times New Roman" pitchFamily="18" charset="0"/>
                <a:cs typeface="Times New Roman" pitchFamily="18" charset="0"/>
              </a:rPr>
              <a:t>сопутствующая игре с пальцами, ручками и ножками </a:t>
            </a:r>
            <a:r>
              <a:rPr lang="ru-RU" sz="2800" b="1" i="1" dirty="0" smtClean="0">
                <a:latin typeface="Times New Roman" pitchFamily="18" charset="0"/>
                <a:cs typeface="Times New Roman" pitchFamily="18" charset="0"/>
              </a:rPr>
              <a:t>ребенка</a:t>
            </a:r>
            <a:r>
              <a:rPr lang="ru-RU" sz="3600" b="1" i="1" dirty="0"/>
              <a:t/>
            </a:r>
            <a:br>
              <a:rPr lang="ru-RU" sz="3600" b="1" i="1" dirty="0"/>
            </a:br>
            <a:endParaRPr lang="ru-RU" sz="3600" b="1" i="1" dirty="0"/>
          </a:p>
        </p:txBody>
      </p:sp>
      <p:sp>
        <p:nvSpPr>
          <p:cNvPr id="8" name="Заголовок 6"/>
          <p:cNvSpPr txBox="1">
            <a:spLocks/>
          </p:cNvSpPr>
          <p:nvPr/>
        </p:nvSpPr>
        <p:spPr>
          <a:xfrm>
            <a:off x="457200" y="274638"/>
            <a:ext cx="8229600" cy="1143000"/>
          </a:xfrm>
          <a:prstGeom prst="rect">
            <a:avLst/>
          </a:prstGeom>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ru-RU" sz="4400" b="1" i="0" u="none" strike="noStrike" kern="1200" cap="none" spc="50" normalizeH="0" baseline="0" noProof="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uLnTx/>
                <a:uFillTx/>
                <a:latin typeface="Times New Roman" pitchFamily="18" charset="0"/>
                <a:ea typeface="+mj-ea"/>
                <a:cs typeface="Times New Roman" pitchFamily="18" charset="0"/>
              </a:rPr>
              <a:t>Потешка</a:t>
            </a:r>
            <a:r>
              <a:rPr lang="ru-RU" sz="4400" b="1" spc="50" noProof="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ea typeface="+mj-ea"/>
                <a:cs typeface="Times New Roman" pitchFamily="18" charset="0"/>
              </a:rPr>
              <a:t> -</a:t>
            </a:r>
            <a:endParaRPr kumimoji="0" lang="ru-RU" sz="4400" b="1" i="0" u="none" strike="noStrike" kern="1200" cap="none" spc="50" normalizeH="0" baseline="0" noProof="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uLnTx/>
              <a:uFillTx/>
              <a:latin typeface="Times New Roman" pitchFamily="18" charset="0"/>
              <a:ea typeface="+mj-ea"/>
              <a:cs typeface="Times New Roman" pitchFamily="18" charset="0"/>
            </a:endParaRPr>
          </a:p>
        </p:txBody>
      </p:sp>
      <p:pic>
        <p:nvPicPr>
          <p:cNvPr id="4098" name="Picture 2" descr="E:\МОИ РИСУНКИ\Мама\школьные принадлежности без фона\смешарики\d17ead849c49.png">
            <a:hlinkClick r:id="rId3" action="ppaction://hlinksldjump"/>
          </p:cNvPr>
          <p:cNvPicPr>
            <a:picLocks noChangeAspect="1" noChangeArrowheads="1"/>
          </p:cNvPicPr>
          <p:nvPr/>
        </p:nvPicPr>
        <p:blipFill>
          <a:blip r:embed="rId4" cstate="print"/>
          <a:srcRect/>
          <a:stretch>
            <a:fillRect/>
          </a:stretch>
        </p:blipFill>
        <p:spPr bwMode="auto">
          <a:xfrm>
            <a:off x="6191250" y="4038600"/>
            <a:ext cx="2952750" cy="2819400"/>
          </a:xfrm>
          <a:prstGeom prst="rect">
            <a:avLst/>
          </a:prstGeom>
          <a:noFill/>
        </p:spPr>
      </p:pic>
      <p:sp>
        <p:nvSpPr>
          <p:cNvPr id="10" name="Rectangle 3"/>
          <p:cNvSpPr txBox="1">
            <a:spLocks noChangeArrowheads="1"/>
          </p:cNvSpPr>
          <p:nvPr/>
        </p:nvSpPr>
        <p:spPr>
          <a:xfrm>
            <a:off x="683568" y="2852936"/>
            <a:ext cx="7848600" cy="4005064"/>
          </a:xfrm>
          <a:prstGeom prst="rect">
            <a:avLst/>
          </a:prstGeom>
        </p:spPr>
        <p:txBody>
          <a:bodyPr/>
          <a:lstStyle/>
          <a:p>
            <a:pPr marL="341313" marR="0" lvl="0" indent="-341313" algn="l" defTabSz="914400" rtl="0" eaLnBrk="1" fontAlgn="auto" latinLnBrk="0" hangingPunct="1">
              <a:lnSpc>
                <a:spcPct val="80000"/>
              </a:lnSpc>
              <a:spcBef>
                <a:spcPts val="500"/>
              </a:spcBef>
              <a:spcAft>
                <a:spcPts val="0"/>
              </a:spcAft>
              <a:buClr>
                <a:srgbClr val="CC3300"/>
              </a:buClr>
              <a:buSzTx/>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kumimoji="0" lang="ru-RU" sz="2000" b="0" i="1" u="none" strike="noStrike" kern="1200" cap="none" spc="0" normalizeH="0" baseline="0" noProof="0" dirty="0" err="1" smtClean="0">
                <a:ln>
                  <a:noFill/>
                </a:ln>
                <a:effectLst/>
                <a:uLnTx/>
                <a:uFillTx/>
                <a:latin typeface="Times New Roman" pitchFamily="18" charset="0"/>
                <a:cs typeface="Times New Roman" pitchFamily="18" charset="0"/>
              </a:rPr>
              <a:t>Потешки</a:t>
            </a:r>
            <a:r>
              <a:rPr kumimoji="0" lang="ru-RU" sz="2000" b="0" i="1" u="none" strike="noStrike" kern="1200" cap="none" spc="0" normalizeH="0" baseline="0" noProof="0" dirty="0" smtClean="0">
                <a:ln>
                  <a:noFill/>
                </a:ln>
                <a:effectLst/>
                <a:uLnTx/>
                <a:uFillTx/>
                <a:latin typeface="Times New Roman" pitchFamily="18" charset="0"/>
                <a:cs typeface="Times New Roman" pitchFamily="18" charset="0"/>
              </a:rPr>
              <a:t> сопровождают рост и развитие детей. Самые известные из них – «Коза рогатая», «Ладушки», «Сорока».</a:t>
            </a:r>
          </a:p>
          <a:p>
            <a:pPr marL="341313" marR="0" lvl="0" indent="-341313" algn="ctr" defTabSz="914400" rtl="0" eaLnBrk="1" fontAlgn="auto" latinLnBrk="0" hangingPunct="1">
              <a:lnSpc>
                <a:spcPct val="80000"/>
              </a:lnSpc>
              <a:spcBef>
                <a:spcPts val="500"/>
              </a:spcBef>
              <a:spcAft>
                <a:spcPts val="0"/>
              </a:spcAft>
              <a:buClr>
                <a:srgbClr val="CC0000"/>
              </a:buClr>
              <a:buSzTx/>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kumimoji="0" lang="ru-RU" sz="2000" b="1" i="1" u="none" strike="noStrike" kern="1200" cap="none" spc="0" normalizeH="0" baseline="0" noProof="0" dirty="0" smtClean="0">
                <a:ln>
                  <a:noFill/>
                </a:ln>
                <a:effectLst/>
                <a:uLnTx/>
                <a:uFillTx/>
                <a:latin typeface="Times New Roman" pitchFamily="18" charset="0"/>
                <a:cs typeface="Times New Roman" pitchFamily="18" charset="0"/>
              </a:rPr>
              <a:t>Ладушки, ладушки!</a:t>
            </a:r>
          </a:p>
          <a:p>
            <a:pPr marL="341313" marR="0" lvl="0" indent="-341313" algn="ctr" defTabSz="914400" rtl="0" eaLnBrk="1" fontAlgn="auto" latinLnBrk="0" hangingPunct="1">
              <a:lnSpc>
                <a:spcPct val="80000"/>
              </a:lnSpc>
              <a:spcBef>
                <a:spcPts val="500"/>
              </a:spcBef>
              <a:spcAft>
                <a:spcPts val="0"/>
              </a:spcAft>
              <a:buClr>
                <a:srgbClr val="CC0000"/>
              </a:buClr>
              <a:buSzTx/>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kumimoji="0" lang="ru-RU" sz="2000" b="1" i="1" u="none" strike="noStrike" kern="1200" cap="none" spc="0" normalizeH="0" baseline="0" noProof="0" dirty="0" smtClean="0">
                <a:ln>
                  <a:noFill/>
                </a:ln>
                <a:effectLst/>
                <a:uLnTx/>
                <a:uFillTx/>
                <a:latin typeface="Times New Roman" pitchFamily="18" charset="0"/>
                <a:cs typeface="Times New Roman" pitchFamily="18" charset="0"/>
              </a:rPr>
              <a:t>Где были? </a:t>
            </a:r>
          </a:p>
          <a:p>
            <a:pPr marL="341313" marR="0" lvl="0" indent="-341313" algn="ctr" defTabSz="914400" rtl="0" eaLnBrk="1" fontAlgn="auto" latinLnBrk="0" hangingPunct="1">
              <a:lnSpc>
                <a:spcPct val="80000"/>
              </a:lnSpc>
              <a:spcBef>
                <a:spcPts val="500"/>
              </a:spcBef>
              <a:spcAft>
                <a:spcPts val="0"/>
              </a:spcAft>
              <a:buClr>
                <a:srgbClr val="CC0000"/>
              </a:buClr>
              <a:buSzTx/>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kumimoji="0" lang="ru-RU" sz="2000" b="1" i="1" u="none" strike="noStrike" kern="1200" cap="none" spc="0" normalizeH="0" baseline="0" noProof="0" dirty="0" smtClean="0">
                <a:ln>
                  <a:noFill/>
                </a:ln>
                <a:effectLst/>
                <a:uLnTx/>
                <a:uFillTx/>
                <a:latin typeface="Times New Roman" pitchFamily="18" charset="0"/>
                <a:cs typeface="Times New Roman" pitchFamily="18" charset="0"/>
              </a:rPr>
              <a:t>У бабушки.</a:t>
            </a:r>
          </a:p>
          <a:p>
            <a:pPr marL="341313" marR="0" lvl="0" indent="-341313" algn="ctr" defTabSz="914400" rtl="0" eaLnBrk="1" fontAlgn="auto" latinLnBrk="0" hangingPunct="1">
              <a:lnSpc>
                <a:spcPct val="80000"/>
              </a:lnSpc>
              <a:spcBef>
                <a:spcPts val="500"/>
              </a:spcBef>
              <a:spcAft>
                <a:spcPts val="0"/>
              </a:spcAft>
              <a:buClr>
                <a:srgbClr val="CC0000"/>
              </a:buClr>
              <a:buSzTx/>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kumimoji="0" lang="ru-RU" sz="2000" b="1" i="1" u="none" strike="noStrike" kern="1200" cap="none" spc="0" normalizeH="0" baseline="0" noProof="0" dirty="0" smtClean="0">
                <a:ln>
                  <a:noFill/>
                </a:ln>
                <a:effectLst/>
                <a:uLnTx/>
                <a:uFillTx/>
                <a:latin typeface="Times New Roman" pitchFamily="18" charset="0"/>
                <a:cs typeface="Times New Roman" pitchFamily="18" charset="0"/>
              </a:rPr>
              <a:t>Что ели? </a:t>
            </a:r>
          </a:p>
          <a:p>
            <a:pPr marL="341313" marR="0" lvl="0" indent="-341313" algn="ctr" defTabSz="914400" rtl="0" eaLnBrk="1" fontAlgn="auto" latinLnBrk="0" hangingPunct="1">
              <a:lnSpc>
                <a:spcPct val="80000"/>
              </a:lnSpc>
              <a:spcBef>
                <a:spcPts val="500"/>
              </a:spcBef>
              <a:spcAft>
                <a:spcPts val="0"/>
              </a:spcAft>
              <a:buClr>
                <a:srgbClr val="CC0000"/>
              </a:buClr>
              <a:buSzTx/>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kumimoji="0" lang="ru-RU" sz="2000" b="1" i="1" u="none" strike="noStrike" kern="1200" cap="none" spc="0" normalizeH="0" baseline="0" noProof="0" dirty="0" smtClean="0">
                <a:ln>
                  <a:noFill/>
                </a:ln>
                <a:effectLst/>
                <a:uLnTx/>
                <a:uFillTx/>
                <a:latin typeface="Times New Roman" pitchFamily="18" charset="0"/>
                <a:cs typeface="Times New Roman" pitchFamily="18" charset="0"/>
              </a:rPr>
              <a:t>Кашку.</a:t>
            </a:r>
          </a:p>
          <a:p>
            <a:pPr marL="341313" marR="0" lvl="0" indent="-341313" algn="ctr" defTabSz="914400" rtl="0" eaLnBrk="1" fontAlgn="auto" latinLnBrk="0" hangingPunct="1">
              <a:lnSpc>
                <a:spcPct val="80000"/>
              </a:lnSpc>
              <a:spcBef>
                <a:spcPts val="500"/>
              </a:spcBef>
              <a:spcAft>
                <a:spcPts val="0"/>
              </a:spcAft>
              <a:buClr>
                <a:srgbClr val="CC0000"/>
              </a:buClr>
              <a:buSzTx/>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kumimoji="0" lang="ru-RU" sz="2000" b="1" i="1" u="none" strike="noStrike" kern="1200" cap="none" spc="0" normalizeH="0" baseline="0" noProof="0" dirty="0" smtClean="0">
                <a:ln>
                  <a:noFill/>
                </a:ln>
                <a:effectLst/>
                <a:uLnTx/>
                <a:uFillTx/>
                <a:latin typeface="Times New Roman" pitchFamily="18" charset="0"/>
                <a:cs typeface="Times New Roman" pitchFamily="18" charset="0"/>
              </a:rPr>
              <a:t>Что пили? </a:t>
            </a:r>
          </a:p>
          <a:p>
            <a:pPr marL="341313" marR="0" lvl="0" indent="-341313" algn="ctr" defTabSz="914400" rtl="0" eaLnBrk="1" fontAlgn="auto" latinLnBrk="0" hangingPunct="1">
              <a:lnSpc>
                <a:spcPct val="80000"/>
              </a:lnSpc>
              <a:spcBef>
                <a:spcPts val="500"/>
              </a:spcBef>
              <a:spcAft>
                <a:spcPts val="0"/>
              </a:spcAft>
              <a:buClr>
                <a:srgbClr val="CC0000"/>
              </a:buClr>
              <a:buSzTx/>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kumimoji="0" lang="ru-RU" sz="2000" b="1" i="1" u="none" strike="noStrike" kern="1200" cap="none" spc="0" normalizeH="0" baseline="0" noProof="0" dirty="0" smtClean="0">
                <a:ln>
                  <a:noFill/>
                </a:ln>
                <a:effectLst/>
                <a:uLnTx/>
                <a:uFillTx/>
                <a:latin typeface="Times New Roman" pitchFamily="18" charset="0"/>
                <a:cs typeface="Times New Roman" pitchFamily="18" charset="0"/>
              </a:rPr>
              <a:t>Бражку.</a:t>
            </a:r>
          </a:p>
          <a:p>
            <a:pPr marL="341313" marR="0" lvl="0" indent="-341313" algn="ctr" defTabSz="914400" rtl="0" eaLnBrk="1" fontAlgn="auto" latinLnBrk="0" hangingPunct="1">
              <a:lnSpc>
                <a:spcPct val="80000"/>
              </a:lnSpc>
              <a:spcBef>
                <a:spcPts val="500"/>
              </a:spcBef>
              <a:spcAft>
                <a:spcPts val="0"/>
              </a:spcAft>
              <a:buClr>
                <a:srgbClr val="CC0000"/>
              </a:buClr>
              <a:buSzTx/>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kumimoji="0" lang="ru-RU" sz="2000" b="1" i="1" u="none" strike="noStrike" kern="1200" cap="none" spc="0" normalizeH="0" baseline="0" noProof="0" dirty="0" smtClean="0">
                <a:ln>
                  <a:noFill/>
                </a:ln>
                <a:effectLst/>
                <a:uLnTx/>
                <a:uFillTx/>
                <a:latin typeface="Times New Roman" pitchFamily="18" charset="0"/>
                <a:cs typeface="Times New Roman" pitchFamily="18" charset="0"/>
              </a:rPr>
              <a:t>Кого били? </a:t>
            </a:r>
            <a:endParaRPr kumimoji="0" lang="ru-RU" sz="2000" i="1" u="none" strike="noStrike" kern="1200" cap="none" spc="0" normalizeH="0" baseline="0" noProof="0" dirty="0" smtClean="0">
              <a:ln>
                <a:noFill/>
              </a:ln>
              <a:effectLst/>
              <a:uLnTx/>
              <a:uFillTx/>
              <a:latin typeface="Times New Roman" pitchFamily="18" charset="0"/>
              <a:cs typeface="Times New Roman" pitchFamily="18" charset="0"/>
            </a:endParaRPr>
          </a:p>
          <a:p>
            <a:pPr marL="341313" marR="0" lvl="0" indent="-341313" algn="ctr" defTabSz="914400" rtl="0" eaLnBrk="1" fontAlgn="auto" latinLnBrk="0" hangingPunct="1">
              <a:lnSpc>
                <a:spcPct val="80000"/>
              </a:lnSpc>
              <a:spcBef>
                <a:spcPts val="500"/>
              </a:spcBef>
              <a:spcAft>
                <a:spcPts val="0"/>
              </a:spcAft>
              <a:buClr>
                <a:srgbClr val="CC0000"/>
              </a:buClr>
              <a:buSzTx/>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kumimoji="0" lang="ru-RU" sz="2000" i="1" u="none" strike="noStrike" kern="1200" cap="none" spc="0" normalizeH="0" baseline="0" noProof="0" dirty="0" smtClean="0">
                <a:ln>
                  <a:noFill/>
                </a:ln>
                <a:effectLst/>
                <a:uLnTx/>
                <a:uFillTx/>
                <a:latin typeface="Times New Roman" pitchFamily="18" charset="0"/>
                <a:cs typeface="Times New Roman" pitchFamily="18" charset="0"/>
              </a:rPr>
              <a:t>Машку.</a:t>
            </a:r>
          </a:p>
          <a:p>
            <a:pPr marL="341313" marR="0" lvl="0" indent="-341313" algn="l" defTabSz="914400" rtl="0" eaLnBrk="1" fontAlgn="auto" latinLnBrk="0" hangingPunct="1">
              <a:lnSpc>
                <a:spcPct val="80000"/>
              </a:lnSpc>
              <a:spcBef>
                <a:spcPts val="500"/>
              </a:spcBef>
              <a:spcAft>
                <a:spcPts val="0"/>
              </a:spcAft>
              <a:buClr>
                <a:srgbClr val="CC0000"/>
              </a:buClr>
              <a:buSzTx/>
              <a:buFont typeface="Arial" charset="0"/>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kumimoji="0" lang="ru-RU" sz="2000" b="1" i="1" u="none" strike="noStrike" kern="1200" cap="none" spc="0" normalizeH="0" baseline="0" noProof="0" dirty="0" smtClean="0">
              <a:ln>
                <a:noFill/>
              </a:ln>
              <a:solidFill>
                <a:srgbClr val="CC0000"/>
              </a:solidFill>
              <a:effectLst/>
              <a:uLnTx/>
              <a:uFillTx/>
              <a:latin typeface="+mn-lt"/>
              <a:ea typeface="+mn-ea"/>
              <a:cs typeface="+mn-cs"/>
            </a:endParaRPr>
          </a:p>
          <a:p>
            <a:pPr marL="341313" marR="0" lvl="0" indent="-341313" algn="l" defTabSz="914400" rtl="0" eaLnBrk="1" fontAlgn="auto" latinLnBrk="0" hangingPunct="1">
              <a:lnSpc>
                <a:spcPct val="80000"/>
              </a:lnSpc>
              <a:spcBef>
                <a:spcPts val="500"/>
              </a:spcBef>
              <a:spcAft>
                <a:spcPts val="0"/>
              </a:spcAft>
              <a:buClrTx/>
              <a:buSzTx/>
              <a:buFontTx/>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kumimoji="0" lang="ru-RU" sz="2000" b="1" i="1" u="none" strike="noStrike" kern="1200" cap="none" spc="0" normalizeH="0" baseline="0" noProof="0" dirty="0" smtClean="0">
              <a:ln>
                <a:noFill/>
              </a:ln>
              <a:solidFill>
                <a:srgbClr val="CC0000"/>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10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wipe(left)">
                                      <p:cBhvr>
                                        <p:cTn id="12"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0" grpId="0"/>
    </p:bld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246</TotalTime>
  <Words>823</Words>
  <Application>Microsoft Office PowerPoint</Application>
  <PresentationFormat>Экран (4:3)</PresentationFormat>
  <Paragraphs>162</Paragraphs>
  <Slides>25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25</vt:i4>
      </vt:variant>
    </vt:vector>
  </HeadingPairs>
  <TitlesOfParts>
    <vt:vector size="26" baseType="lpstr">
      <vt:lpstr>Тема Office</vt:lpstr>
      <vt:lpstr>Муниципальное дошкольное образовательное бюджетное учреждение детский сад  № 4  «Ромашка» станицы Советской муниципального образования Новокубанский район Семинар для воспитателей: «Устное народное творчество в развитии речи детей дошкольного возраста»</vt:lpstr>
      <vt:lpstr>Цель семинара:</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Колыбельная песня -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Пословицы и поговорки</vt:lpstr>
      <vt:lpstr>Презентация PowerPoint</vt:lpstr>
      <vt:lpstr>Презентация PowerPoint</vt:lpstr>
      <vt:lpstr>Презентация PowerPoint</vt:lpstr>
      <vt:lpstr>Презентация PowerPoint</vt:lpstr>
      <vt:lpstr>Презентация PowerPoint</vt:lpstr>
      <vt:lpstr>Заключение</vt:lpstr>
      <vt:lpstr>Спасибо вам за внимание</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Устное народное творчество</dc:title>
  <dc:creator>Дом</dc:creator>
  <cp:lastModifiedBy>Acer lopuh</cp:lastModifiedBy>
  <cp:revision>20</cp:revision>
  <dcterms:created xsi:type="dcterms:W3CDTF">2015-09-04T16:14:00Z</dcterms:created>
  <dcterms:modified xsi:type="dcterms:W3CDTF">2022-01-08T17:42:41Z</dcterms:modified>
</cp:coreProperties>
</file>