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9" r:id="rId6"/>
    <p:sldId id="273" r:id="rId7"/>
    <p:sldId id="281" r:id="rId8"/>
    <p:sldId id="278" r:id="rId9"/>
    <p:sldId id="276" r:id="rId10"/>
    <p:sldId id="277" r:id="rId11"/>
    <p:sldId id="280" r:id="rId12"/>
    <p:sldId id="279" r:id="rId13"/>
    <p:sldId id="270" r:id="rId14"/>
  </p:sldIdLst>
  <p:sldSz cx="9144000" cy="6858000" type="screen4x3"/>
  <p:notesSz cx="6888163"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333" autoAdjust="0"/>
  </p:normalViewPr>
  <p:slideViewPr>
    <p:cSldViewPr>
      <p:cViewPr varScale="1">
        <p:scale>
          <a:sx n="70" d="100"/>
          <a:sy n="70" d="100"/>
        </p:scale>
        <p:origin x="-10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690" r="7757"/>
          <a:stretch/>
        </p:blipFill>
        <p:spPr>
          <a:xfrm>
            <a:off x="-1" y="1268761"/>
            <a:ext cx="9144001" cy="5589240"/>
          </a:xfrm>
          <a:prstGeom prst="rect">
            <a:avLst/>
          </a:prstGeom>
        </p:spPr>
      </p:pic>
      <p:sp>
        <p:nvSpPr>
          <p:cNvPr id="10" name="Заголовок 1"/>
          <p:cNvSpPr txBox="1">
            <a:spLocks/>
          </p:cNvSpPr>
          <p:nvPr/>
        </p:nvSpPr>
        <p:spPr>
          <a:xfrm>
            <a:off x="-1" y="1"/>
            <a:ext cx="9144001" cy="12687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rgbClr val="0070C0"/>
                </a:solidFill>
                <a:latin typeface="Times New Roman" pitchFamily="18" charset="0"/>
                <a:cs typeface="Times New Roman" pitchFamily="18" charset="0"/>
              </a:rPr>
              <a:t>Муниципальное дошкольное образовательное бюджетное учреждение детский сад № 4 «Ромашка» станицы Советской муниципального образования </a:t>
            </a:r>
            <a:r>
              <a:rPr lang="ru-RU" sz="2000" b="1" dirty="0" err="1" smtClean="0">
                <a:solidFill>
                  <a:srgbClr val="0070C0"/>
                </a:solidFill>
                <a:latin typeface="Times New Roman" pitchFamily="18" charset="0"/>
                <a:cs typeface="Times New Roman" pitchFamily="18" charset="0"/>
              </a:rPr>
              <a:t>Новокубанский</a:t>
            </a:r>
            <a:r>
              <a:rPr lang="ru-RU" sz="2000" b="1" dirty="0" smtClean="0">
                <a:solidFill>
                  <a:srgbClr val="0070C0"/>
                </a:solidFill>
                <a:latin typeface="Times New Roman" pitchFamily="18" charset="0"/>
                <a:cs typeface="Times New Roman" pitchFamily="18" charset="0"/>
              </a:rPr>
              <a:t> район</a:t>
            </a:r>
            <a:endParaRPr lang="ru-RU" sz="2800" b="1" dirty="0">
              <a:solidFill>
                <a:srgbClr val="0070C0"/>
              </a:solidFill>
              <a:latin typeface="Times New Roman" pitchFamily="18" charset="0"/>
              <a:cs typeface="Times New Roman" pitchFamily="18" charset="0"/>
            </a:endParaRPr>
          </a:p>
        </p:txBody>
      </p:sp>
      <p:sp>
        <p:nvSpPr>
          <p:cNvPr id="11" name="TextBox 10"/>
          <p:cNvSpPr txBox="1"/>
          <p:nvPr/>
        </p:nvSpPr>
        <p:spPr>
          <a:xfrm>
            <a:off x="1547664" y="1860928"/>
            <a:ext cx="6301725" cy="1569660"/>
          </a:xfrm>
          <a:prstGeom prst="rect">
            <a:avLst/>
          </a:prstGeom>
          <a:noFill/>
        </p:spPr>
        <p:txBody>
          <a:bodyPr wrap="none" rtlCol="0">
            <a:spAutoFit/>
          </a:bodyPr>
          <a:lstStyle/>
          <a:p>
            <a:pPr algn="ctr"/>
            <a:r>
              <a:rPr lang="ru-RU" sz="4800" b="1" dirty="0" smtClean="0">
                <a:solidFill>
                  <a:srgbClr val="C00000"/>
                </a:solidFill>
                <a:latin typeface="Monotype Corsiva" pitchFamily="66" charset="0"/>
              </a:rPr>
              <a:t>Педагогический совет № 1</a:t>
            </a:r>
          </a:p>
          <a:p>
            <a:pPr algn="ctr"/>
            <a:r>
              <a:rPr lang="ru-RU" sz="4800" b="1" dirty="0" smtClean="0">
                <a:solidFill>
                  <a:srgbClr val="C00000"/>
                </a:solidFill>
                <a:latin typeface="Monotype Corsiva" pitchFamily="66" charset="0"/>
              </a:rPr>
              <a:t> «Установочный»</a:t>
            </a:r>
            <a:endParaRPr lang="ru-RU" sz="4800" b="1" dirty="0">
              <a:solidFill>
                <a:srgbClr val="C00000"/>
              </a:solidFill>
              <a:latin typeface="Monotype Corsiva" pitchFamily="66" charset="0"/>
            </a:endParaRPr>
          </a:p>
        </p:txBody>
      </p:sp>
      <p:sp>
        <p:nvSpPr>
          <p:cNvPr id="12" name="Прямоугольник 11"/>
          <p:cNvSpPr/>
          <p:nvPr/>
        </p:nvSpPr>
        <p:spPr>
          <a:xfrm>
            <a:off x="971600" y="3430588"/>
            <a:ext cx="7776864" cy="2354491"/>
          </a:xfrm>
          <a:prstGeom prst="rect">
            <a:avLst/>
          </a:prstGeom>
        </p:spPr>
        <p:txBody>
          <a:bodyPr wrap="square">
            <a:spAutoFit/>
          </a:bodyPr>
          <a:lstStyle/>
          <a:p>
            <a:r>
              <a:rPr lang="ru-RU" sz="2400" b="1" u="sng" dirty="0">
                <a:solidFill>
                  <a:schemeClr val="tx1">
                    <a:lumMod val="95000"/>
                    <a:lumOff val="5000"/>
                  </a:schemeClr>
                </a:solidFill>
                <a:latin typeface="Times New Roman" pitchFamily="18" charset="0"/>
                <a:ea typeface="+mj-ea"/>
                <a:cs typeface="Times New Roman" pitchFamily="18" charset="0"/>
              </a:rPr>
              <a:t>Дата проведения</a:t>
            </a:r>
            <a:r>
              <a:rPr lang="ru-RU" sz="2400" b="1" dirty="0">
                <a:solidFill>
                  <a:schemeClr val="tx1">
                    <a:lumMod val="95000"/>
                    <a:lumOff val="5000"/>
                  </a:schemeClr>
                </a:solidFill>
                <a:latin typeface="Times New Roman" pitchFamily="18" charset="0"/>
                <a:ea typeface="+mj-ea"/>
                <a:cs typeface="Times New Roman" pitchFamily="18" charset="0"/>
              </a:rPr>
              <a:t>:   </a:t>
            </a:r>
            <a:r>
              <a:rPr lang="ru-RU" sz="2400" dirty="0" smtClean="0">
                <a:solidFill>
                  <a:schemeClr val="tx1">
                    <a:lumMod val="95000"/>
                    <a:lumOff val="5000"/>
                  </a:schemeClr>
                </a:solidFill>
                <a:latin typeface="Times New Roman" pitchFamily="18" charset="0"/>
                <a:ea typeface="+mj-ea"/>
                <a:cs typeface="Times New Roman" pitchFamily="18" charset="0"/>
              </a:rPr>
              <a:t>3</a:t>
            </a:r>
            <a:r>
              <a:rPr lang="en-US" sz="2400" dirty="0" smtClean="0">
                <a:solidFill>
                  <a:schemeClr val="tx1">
                    <a:lumMod val="95000"/>
                    <a:lumOff val="5000"/>
                  </a:schemeClr>
                </a:solidFill>
                <a:latin typeface="Times New Roman" pitchFamily="18" charset="0"/>
                <a:ea typeface="+mj-ea"/>
                <a:cs typeface="Times New Roman" pitchFamily="18" charset="0"/>
              </a:rPr>
              <a:t>1</a:t>
            </a:r>
            <a:r>
              <a:rPr lang="ru-RU" sz="2400" dirty="0" smtClean="0">
                <a:solidFill>
                  <a:schemeClr val="tx1">
                    <a:lumMod val="95000"/>
                    <a:lumOff val="5000"/>
                  </a:schemeClr>
                </a:solidFill>
                <a:latin typeface="Times New Roman" pitchFamily="18" charset="0"/>
                <a:ea typeface="+mj-ea"/>
                <a:cs typeface="Times New Roman" pitchFamily="18" charset="0"/>
              </a:rPr>
              <a:t>.08.20</a:t>
            </a:r>
            <a:r>
              <a:rPr lang="en-US" sz="2400" dirty="0" smtClean="0">
                <a:solidFill>
                  <a:schemeClr val="tx1">
                    <a:lumMod val="95000"/>
                    <a:lumOff val="5000"/>
                  </a:schemeClr>
                </a:solidFill>
                <a:latin typeface="Times New Roman" pitchFamily="18" charset="0"/>
                <a:ea typeface="+mj-ea"/>
                <a:cs typeface="Times New Roman" pitchFamily="18" charset="0"/>
              </a:rPr>
              <a:t>21 </a:t>
            </a:r>
            <a:r>
              <a:rPr lang="ru-RU" sz="2400" dirty="0" smtClean="0">
                <a:solidFill>
                  <a:schemeClr val="tx1">
                    <a:lumMod val="95000"/>
                    <a:lumOff val="5000"/>
                  </a:schemeClr>
                </a:solidFill>
                <a:latin typeface="Times New Roman" pitchFamily="18" charset="0"/>
                <a:ea typeface="+mj-ea"/>
                <a:cs typeface="Times New Roman" pitchFamily="18" charset="0"/>
              </a:rPr>
              <a:t>года</a:t>
            </a:r>
          </a:p>
          <a:p>
            <a:r>
              <a:rPr lang="ru-RU" sz="900" dirty="0">
                <a:solidFill>
                  <a:schemeClr val="tx1">
                    <a:lumMod val="95000"/>
                    <a:lumOff val="5000"/>
                  </a:schemeClr>
                </a:solidFill>
                <a:latin typeface="Times New Roman" pitchFamily="18" charset="0"/>
                <a:ea typeface="+mj-ea"/>
                <a:cs typeface="Times New Roman" pitchFamily="18" charset="0"/>
              </a:rPr>
              <a:t> </a:t>
            </a:r>
            <a:r>
              <a:rPr lang="ru-RU" sz="2400" dirty="0">
                <a:solidFill>
                  <a:schemeClr val="tx1">
                    <a:lumMod val="95000"/>
                    <a:lumOff val="5000"/>
                  </a:schemeClr>
                </a:solidFill>
                <a:latin typeface="Times New Roman" pitchFamily="18" charset="0"/>
                <a:ea typeface="+mj-ea"/>
                <a:cs typeface="Times New Roman" pitchFamily="18" charset="0"/>
              </a:rPr>
              <a:t/>
            </a:r>
            <a:br>
              <a:rPr lang="ru-RU" sz="2400" dirty="0">
                <a:solidFill>
                  <a:schemeClr val="tx1">
                    <a:lumMod val="95000"/>
                    <a:lumOff val="5000"/>
                  </a:schemeClr>
                </a:solidFill>
                <a:latin typeface="Times New Roman" pitchFamily="18" charset="0"/>
                <a:ea typeface="+mj-ea"/>
                <a:cs typeface="Times New Roman" pitchFamily="18" charset="0"/>
              </a:rPr>
            </a:br>
            <a:r>
              <a:rPr lang="ru-RU" sz="2400" b="1" u="sng" dirty="0" smtClean="0">
                <a:solidFill>
                  <a:schemeClr val="tx1">
                    <a:lumMod val="95000"/>
                    <a:lumOff val="5000"/>
                  </a:schemeClr>
                </a:solidFill>
                <a:latin typeface="Times New Roman" pitchFamily="18" charset="0"/>
                <a:ea typeface="+mj-ea"/>
                <a:cs typeface="Times New Roman" pitchFamily="18" charset="0"/>
              </a:rPr>
              <a:t>Место </a:t>
            </a:r>
            <a:r>
              <a:rPr lang="ru-RU" sz="2400" b="1" u="sng" dirty="0">
                <a:solidFill>
                  <a:schemeClr val="tx1">
                    <a:lumMod val="95000"/>
                    <a:lumOff val="5000"/>
                  </a:schemeClr>
                </a:solidFill>
                <a:latin typeface="Times New Roman" pitchFamily="18" charset="0"/>
                <a:ea typeface="+mj-ea"/>
                <a:cs typeface="Times New Roman" pitchFamily="18" charset="0"/>
              </a:rPr>
              <a:t>проведения</a:t>
            </a:r>
            <a:r>
              <a:rPr lang="ru-RU" sz="2400" b="1" dirty="0">
                <a:solidFill>
                  <a:schemeClr val="tx1">
                    <a:lumMod val="95000"/>
                    <a:lumOff val="5000"/>
                  </a:schemeClr>
                </a:solidFill>
                <a:latin typeface="Times New Roman" pitchFamily="18" charset="0"/>
                <a:ea typeface="+mj-ea"/>
                <a:cs typeface="Times New Roman" pitchFamily="18" charset="0"/>
              </a:rPr>
              <a:t>: </a:t>
            </a:r>
            <a:r>
              <a:rPr lang="ru-RU" sz="2400" dirty="0" smtClean="0">
                <a:solidFill>
                  <a:schemeClr val="tx1">
                    <a:lumMod val="95000"/>
                    <a:lumOff val="5000"/>
                  </a:schemeClr>
                </a:solidFill>
                <a:latin typeface="Times New Roman" pitchFamily="18" charset="0"/>
                <a:ea typeface="+mj-ea"/>
                <a:cs typeface="Times New Roman" pitchFamily="18" charset="0"/>
              </a:rPr>
              <a:t>МДОБУ  № 4 </a:t>
            </a:r>
          </a:p>
          <a:p>
            <a:endParaRPr lang="ru-RU" sz="900" dirty="0" smtClean="0">
              <a:solidFill>
                <a:schemeClr val="tx1">
                  <a:lumMod val="95000"/>
                  <a:lumOff val="5000"/>
                </a:schemeClr>
              </a:solidFill>
              <a:latin typeface="Times New Roman" pitchFamily="18" charset="0"/>
              <a:ea typeface="+mj-ea"/>
              <a:cs typeface="Times New Roman" pitchFamily="18" charset="0"/>
            </a:endParaRPr>
          </a:p>
          <a:p>
            <a:pPr algn="just">
              <a:spcAft>
                <a:spcPts val="0"/>
              </a:spcAft>
              <a:tabLst>
                <a:tab pos="4162425" algn="l"/>
              </a:tabLst>
            </a:pPr>
            <a:r>
              <a:rPr lang="ru-RU" sz="2400" b="1" u="sng" dirty="0" smtClean="0">
                <a:solidFill>
                  <a:schemeClr val="tx1">
                    <a:lumMod val="95000"/>
                    <a:lumOff val="5000"/>
                  </a:schemeClr>
                </a:solidFill>
                <a:latin typeface="Times New Roman" pitchFamily="18" charset="0"/>
                <a:ea typeface="Times New Roman"/>
                <a:cs typeface="Times New Roman" pitchFamily="18" charset="0"/>
              </a:rPr>
              <a:t>Председатель</a:t>
            </a:r>
            <a:r>
              <a:rPr lang="ru-RU" sz="2400" b="1" dirty="0" smtClean="0">
                <a:solidFill>
                  <a:schemeClr val="tx1">
                    <a:lumMod val="95000"/>
                    <a:lumOff val="5000"/>
                  </a:schemeClr>
                </a:solidFill>
                <a:latin typeface="Times New Roman" pitchFamily="18" charset="0"/>
                <a:ea typeface="Times New Roman"/>
                <a:cs typeface="Times New Roman" pitchFamily="18" charset="0"/>
              </a:rPr>
              <a:t>:</a:t>
            </a:r>
            <a:r>
              <a:rPr lang="en-US" sz="2400" b="1" dirty="0" smtClean="0">
                <a:solidFill>
                  <a:schemeClr val="tx1">
                    <a:lumMod val="95000"/>
                    <a:lumOff val="5000"/>
                  </a:schemeClr>
                </a:solidFill>
                <a:latin typeface="Times New Roman" pitchFamily="18" charset="0"/>
                <a:ea typeface="Times New Roman"/>
                <a:cs typeface="Times New Roman" pitchFamily="18" charset="0"/>
              </a:rPr>
              <a:t> </a:t>
            </a:r>
            <a:r>
              <a:rPr lang="ru-RU" sz="2400" dirty="0" smtClean="0">
                <a:solidFill>
                  <a:schemeClr val="tx1">
                    <a:lumMod val="95000"/>
                    <a:lumOff val="5000"/>
                  </a:schemeClr>
                </a:solidFill>
                <a:latin typeface="Times New Roman" pitchFamily="18" charset="0"/>
                <a:ea typeface="Times New Roman"/>
                <a:cs typeface="Times New Roman" pitchFamily="18" charset="0"/>
              </a:rPr>
              <a:t>старший воспитатель</a:t>
            </a:r>
            <a:r>
              <a:rPr lang="en-US" sz="2400" b="1" dirty="0">
                <a:solidFill>
                  <a:schemeClr val="tx1">
                    <a:lumMod val="95000"/>
                    <a:lumOff val="5000"/>
                  </a:schemeClr>
                </a:solidFill>
                <a:latin typeface="Times New Roman" pitchFamily="18" charset="0"/>
                <a:ea typeface="Times New Roman"/>
                <a:cs typeface="Times New Roman" pitchFamily="18" charset="0"/>
              </a:rPr>
              <a:t> </a:t>
            </a:r>
            <a:r>
              <a:rPr lang="ru-RU" sz="2400" dirty="0" smtClean="0">
                <a:solidFill>
                  <a:schemeClr val="tx1">
                    <a:lumMod val="95000"/>
                    <a:lumOff val="5000"/>
                  </a:schemeClr>
                </a:solidFill>
                <a:latin typeface="Times New Roman" pitchFamily="18" charset="0"/>
                <a:ea typeface="Times New Roman"/>
                <a:cs typeface="Times New Roman" pitchFamily="18" charset="0"/>
              </a:rPr>
              <a:t>Еремина Ю.В.</a:t>
            </a:r>
            <a:endParaRPr lang="en-US" sz="2400" dirty="0" smtClean="0">
              <a:solidFill>
                <a:schemeClr val="tx1">
                  <a:lumMod val="95000"/>
                  <a:lumOff val="5000"/>
                </a:schemeClr>
              </a:solidFill>
              <a:latin typeface="Times New Roman" pitchFamily="18" charset="0"/>
              <a:ea typeface="Times New Roman"/>
              <a:cs typeface="Times New Roman" pitchFamily="18" charset="0"/>
            </a:endParaRPr>
          </a:p>
          <a:p>
            <a:pPr algn="just">
              <a:spcAft>
                <a:spcPts val="0"/>
              </a:spcAft>
              <a:tabLst>
                <a:tab pos="4162425" algn="l"/>
              </a:tabLst>
            </a:pPr>
            <a:r>
              <a:rPr lang="ru-RU" sz="2400" b="1" u="sng" dirty="0" smtClean="0">
                <a:solidFill>
                  <a:schemeClr val="tx1">
                    <a:lumMod val="95000"/>
                    <a:lumOff val="5000"/>
                  </a:schemeClr>
                </a:solidFill>
                <a:latin typeface="Times New Roman" pitchFamily="18" charset="0"/>
                <a:ea typeface="Times New Roman"/>
                <a:cs typeface="Times New Roman" pitchFamily="18" charset="0"/>
              </a:rPr>
              <a:t>Секретарь:</a:t>
            </a:r>
            <a:r>
              <a:rPr lang="ru-RU" sz="2400" dirty="0" smtClean="0">
                <a:solidFill>
                  <a:schemeClr val="tx1">
                    <a:lumMod val="95000"/>
                    <a:lumOff val="5000"/>
                  </a:schemeClr>
                </a:solidFill>
                <a:latin typeface="Times New Roman" pitchFamily="18" charset="0"/>
                <a:ea typeface="Times New Roman"/>
                <a:cs typeface="Times New Roman" pitchFamily="18" charset="0"/>
              </a:rPr>
              <a:t> воспитатель Федотова И.В.</a:t>
            </a:r>
          </a:p>
          <a:p>
            <a:pPr algn="just">
              <a:spcAft>
                <a:spcPts val="0"/>
              </a:spcAft>
              <a:tabLst>
                <a:tab pos="4162425" algn="l"/>
              </a:tabLst>
            </a:pPr>
            <a:endParaRPr lang="ru-RU" sz="900" dirty="0">
              <a:solidFill>
                <a:schemeClr val="tx1">
                  <a:lumMod val="95000"/>
                  <a:lumOff val="5000"/>
                </a:schemeClr>
              </a:solidFill>
              <a:latin typeface="Times New Roman" pitchFamily="18" charset="0"/>
              <a:ea typeface="Times New Roman"/>
              <a:cs typeface="Times New Roman" pitchFamily="18" charset="0"/>
            </a:endParaRPr>
          </a:p>
          <a:p>
            <a:r>
              <a:rPr lang="ru-RU" sz="2400" b="1" u="sng" dirty="0" smtClean="0">
                <a:solidFill>
                  <a:schemeClr val="tx1">
                    <a:lumMod val="95000"/>
                    <a:lumOff val="5000"/>
                  </a:schemeClr>
                </a:solidFill>
                <a:latin typeface="Times New Roman" pitchFamily="18" charset="0"/>
                <a:ea typeface="+mj-ea"/>
                <a:cs typeface="Times New Roman" pitchFamily="18" charset="0"/>
              </a:rPr>
              <a:t>Участники</a:t>
            </a:r>
            <a:r>
              <a:rPr lang="ru-RU" sz="2400" b="1" dirty="0">
                <a:solidFill>
                  <a:schemeClr val="tx1">
                    <a:lumMod val="95000"/>
                    <a:lumOff val="5000"/>
                  </a:schemeClr>
                </a:solidFill>
                <a:latin typeface="Times New Roman" pitchFamily="18" charset="0"/>
                <a:ea typeface="+mj-ea"/>
                <a:cs typeface="Times New Roman" pitchFamily="18" charset="0"/>
              </a:rPr>
              <a:t>:  </a:t>
            </a:r>
            <a:r>
              <a:rPr lang="ru-RU" sz="2400" dirty="0">
                <a:solidFill>
                  <a:schemeClr val="tx1">
                    <a:lumMod val="95000"/>
                    <a:lumOff val="5000"/>
                  </a:schemeClr>
                </a:solidFill>
                <a:latin typeface="Times New Roman" pitchFamily="18" charset="0"/>
                <a:ea typeface="+mj-ea"/>
                <a:cs typeface="Times New Roman" pitchFamily="18" charset="0"/>
              </a:rPr>
              <a:t>педагогические работники ДОУ</a:t>
            </a:r>
            <a:endParaRPr lang="ru-RU" sz="20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61160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6" name="Прямоугольник 5"/>
          <p:cNvSpPr/>
          <p:nvPr/>
        </p:nvSpPr>
        <p:spPr>
          <a:xfrm>
            <a:off x="1115616" y="2276872"/>
            <a:ext cx="6912768" cy="1384995"/>
          </a:xfrm>
          <a:prstGeom prst="rect">
            <a:avLst/>
          </a:prstGeom>
        </p:spPr>
        <p:txBody>
          <a:bodyPr wrap="square">
            <a:spAutoFit/>
          </a:bodyPr>
          <a:lstStyle/>
          <a:p>
            <a:pPr marL="457200" indent="-457200">
              <a:buFont typeface="Wingdings" pitchFamily="2" charset="2"/>
              <a:buChar char="Ø"/>
            </a:pPr>
            <a:r>
              <a:rPr lang="ru-RU" sz="2800" dirty="0">
                <a:solidFill>
                  <a:prstClr val="black"/>
                </a:solidFill>
                <a:latin typeface="Times New Roman" pitchFamily="18" charset="0"/>
                <a:cs typeface="Times New Roman" pitchFamily="18" charset="0"/>
              </a:rPr>
              <a:t>Заведующий Гаранина О.А.</a:t>
            </a:r>
          </a:p>
          <a:p>
            <a:pPr marL="457200" indent="-457200">
              <a:buFont typeface="Wingdings" pitchFamily="2" charset="2"/>
              <a:buChar char="Ø"/>
            </a:pPr>
            <a:endParaRPr lang="ru-RU" sz="2800" dirty="0">
              <a:solidFill>
                <a:prstClr val="black"/>
              </a:solidFill>
              <a:latin typeface="Times New Roman" pitchFamily="18" charset="0"/>
              <a:cs typeface="Times New Roman" pitchFamily="18" charset="0"/>
            </a:endParaRPr>
          </a:p>
          <a:p>
            <a:pPr marL="457200" indent="-457200">
              <a:buFont typeface="Wingdings" pitchFamily="2" charset="2"/>
              <a:buChar char="Ø"/>
            </a:pPr>
            <a:r>
              <a:rPr lang="ru-RU" sz="2800" dirty="0">
                <a:solidFill>
                  <a:prstClr val="black"/>
                </a:solidFill>
                <a:latin typeface="Times New Roman" pitchFamily="18" charset="0"/>
                <a:cs typeface="Times New Roman" pitchFamily="18" charset="0"/>
              </a:rPr>
              <a:t>Старший воспитатель Еремина Ю.В</a:t>
            </a:r>
            <a:r>
              <a:rPr lang="ru-RU" sz="2400" dirty="0">
                <a:solidFill>
                  <a:prstClr val="black"/>
                </a:solidFill>
                <a:latin typeface="Times New Roman" pitchFamily="18" charset="0"/>
                <a:cs typeface="Times New Roman" pitchFamily="18" charset="0"/>
              </a:rPr>
              <a:t>.</a:t>
            </a:r>
          </a:p>
        </p:txBody>
      </p:sp>
      <p:sp>
        <p:nvSpPr>
          <p:cNvPr id="8" name="TextBox 7"/>
          <p:cNvSpPr txBox="1"/>
          <p:nvPr/>
        </p:nvSpPr>
        <p:spPr>
          <a:xfrm>
            <a:off x="316679" y="476672"/>
            <a:ext cx="8632491" cy="1323439"/>
          </a:xfrm>
          <a:prstGeom prst="rect">
            <a:avLst/>
          </a:prstGeom>
          <a:noFill/>
        </p:spPr>
        <p:txBody>
          <a:bodyPr wrap="none" rtlCol="0">
            <a:spAutoFit/>
          </a:bodyPr>
          <a:lstStyle/>
          <a:p>
            <a:pPr algn="ctr"/>
            <a:r>
              <a:rPr lang="ru-RU" sz="4000" b="1" dirty="0" smtClean="0">
                <a:solidFill>
                  <a:srgbClr val="C00000"/>
                </a:solidFill>
                <a:latin typeface="Monotype Corsiva" pitchFamily="66" charset="0"/>
              </a:rPr>
              <a:t>5.  Итоги контроля </a:t>
            </a:r>
          </a:p>
          <a:p>
            <a:pPr algn="ctr"/>
            <a:r>
              <a:rPr lang="ru-RU" sz="4000" b="1" dirty="0" smtClean="0">
                <a:solidFill>
                  <a:srgbClr val="C00000"/>
                </a:solidFill>
                <a:latin typeface="Monotype Corsiva" pitchFamily="66" charset="0"/>
              </a:rPr>
              <a:t>«Готовность ДОУ к новому учебному году»</a:t>
            </a:r>
          </a:p>
        </p:txBody>
      </p:sp>
    </p:spTree>
    <p:extLst>
      <p:ext uri="{BB962C8B-B14F-4D97-AF65-F5344CB8AC3E}">
        <p14:creationId xmlns:p14="http://schemas.microsoft.com/office/powerpoint/2010/main" val="3603454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8520" y="0"/>
            <a:ext cx="9361040" cy="6858000"/>
          </a:xfrm>
        </p:spPr>
      </p:pic>
      <p:graphicFrame>
        <p:nvGraphicFramePr>
          <p:cNvPr id="5" name="Таблица 4"/>
          <p:cNvGraphicFramePr>
            <a:graphicFrameLocks noGrp="1"/>
          </p:cNvGraphicFramePr>
          <p:nvPr>
            <p:extLst>
              <p:ext uri="{D42A27DB-BD31-4B8C-83A1-F6EECF244321}">
                <p14:modId xmlns:p14="http://schemas.microsoft.com/office/powerpoint/2010/main" val="326862622"/>
              </p:ext>
            </p:extLst>
          </p:nvPr>
        </p:nvGraphicFramePr>
        <p:xfrm>
          <a:off x="0" y="399467"/>
          <a:ext cx="9144000" cy="6482039"/>
        </p:xfrm>
        <a:graphic>
          <a:graphicData uri="http://schemas.openxmlformats.org/drawingml/2006/table">
            <a:tbl>
              <a:tblPr firstRow="1" firstCol="1" bandRow="1">
                <a:tableStyleId>{5C22544A-7EE6-4342-B048-85BDC9FD1C3A}</a:tableStyleId>
              </a:tblPr>
              <a:tblGrid>
                <a:gridCol w="545370"/>
                <a:gridCol w="1928008"/>
                <a:gridCol w="1499016"/>
                <a:gridCol w="5171606"/>
              </a:tblGrid>
              <a:tr h="0">
                <a:tc>
                  <a:txBody>
                    <a:bodyPr/>
                    <a:lstStyle/>
                    <a:p>
                      <a:pPr algn="ctr">
                        <a:lnSpc>
                          <a:spcPct val="115000"/>
                        </a:lnSpc>
                        <a:spcAft>
                          <a:spcPts val="0"/>
                        </a:spcAft>
                      </a:pPr>
                      <a:r>
                        <a:rPr lang="ru-RU" sz="1400" dirty="0">
                          <a:effectLst/>
                        </a:rPr>
                        <a:t>№ п\п</a:t>
                      </a:r>
                      <a:endParaRPr lang="ru-RU" sz="1100" dirty="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dirty="0">
                          <a:effectLst/>
                        </a:rPr>
                        <a:t>ФИО воспитателя</a:t>
                      </a:r>
                      <a:endParaRPr lang="ru-RU" sz="1100" dirty="0">
                        <a:effectLst/>
                        <a:latin typeface="Calibri"/>
                        <a:ea typeface="Calibri"/>
                        <a:cs typeface="Times New Roman"/>
                      </a:endParaRPr>
                    </a:p>
                  </a:txBody>
                  <a:tcPr marL="37295" marR="37295" marT="0" marB="0" anchor="ctr"/>
                </a:tc>
                <a:tc>
                  <a:txBody>
                    <a:bodyPr/>
                    <a:lstStyle/>
                    <a:p>
                      <a:pPr algn="ctr">
                        <a:lnSpc>
                          <a:spcPct val="115000"/>
                        </a:lnSpc>
                        <a:spcAft>
                          <a:spcPts val="0"/>
                        </a:spcAft>
                      </a:pPr>
                      <a:r>
                        <a:rPr lang="ru-RU" sz="1400">
                          <a:effectLst/>
                        </a:rPr>
                        <a:t>Должность</a:t>
                      </a:r>
                      <a:endParaRPr lang="ru-RU" sz="1100">
                        <a:effectLst/>
                        <a:latin typeface="Calibri"/>
                        <a:ea typeface="Calibri"/>
                        <a:cs typeface="Times New Roman"/>
                      </a:endParaRPr>
                    </a:p>
                  </a:txBody>
                  <a:tcPr marL="37295" marR="37295" marT="0" marB="0" anchor="ctr"/>
                </a:tc>
                <a:tc>
                  <a:txBody>
                    <a:bodyPr/>
                    <a:lstStyle/>
                    <a:p>
                      <a:pPr algn="ctr">
                        <a:lnSpc>
                          <a:spcPct val="115000"/>
                        </a:lnSpc>
                        <a:spcAft>
                          <a:spcPts val="0"/>
                        </a:spcAft>
                      </a:pPr>
                      <a:r>
                        <a:rPr lang="ru-RU" sz="1400" dirty="0">
                          <a:effectLst/>
                        </a:rPr>
                        <a:t>Тема самообразования</a:t>
                      </a:r>
                      <a:endParaRPr lang="ru-RU" sz="1100" dirty="0">
                        <a:effectLst/>
                        <a:latin typeface="Calibri"/>
                        <a:ea typeface="Calibri"/>
                        <a:cs typeface="Times New Roman"/>
                      </a:endParaRPr>
                    </a:p>
                  </a:txBody>
                  <a:tcPr marL="37295" marR="37295" marT="0" marB="0" anchor="ctr"/>
                </a:tc>
              </a:tr>
              <a:tr h="729533">
                <a:tc>
                  <a:txBody>
                    <a:bodyPr/>
                    <a:lstStyle/>
                    <a:p>
                      <a:pPr marL="0" lvl="0" indent="0">
                        <a:lnSpc>
                          <a:spcPct val="115000"/>
                        </a:lnSpc>
                        <a:spcAft>
                          <a:spcPts val="0"/>
                        </a:spcAft>
                        <a:buFont typeface="+mj-lt"/>
                        <a:buNone/>
                      </a:pPr>
                      <a:r>
                        <a:rPr lang="ru-RU" sz="1400" dirty="0" smtClean="0">
                          <a:effectLst/>
                        </a:rPr>
                        <a:t>1</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Еремина Ю.В.</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старший воспитатель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dirty="0">
                          <a:effectLst/>
                        </a:rPr>
                        <a:t>«Методическое сопровождение профессиональной деятельности педагогов в сфере речевого развития  воспитанников».</a:t>
                      </a:r>
                      <a:endParaRPr lang="ru-RU" sz="1100" dirty="0">
                        <a:effectLst/>
                        <a:latin typeface="Calibri"/>
                        <a:ea typeface="Calibri"/>
                        <a:cs typeface="Times New Roman"/>
                      </a:endParaRPr>
                    </a:p>
                  </a:txBody>
                  <a:tcPr marL="37295" marR="37295" marT="0" marB="0"/>
                </a:tc>
              </a:tr>
              <a:tr h="364766">
                <a:tc>
                  <a:txBody>
                    <a:bodyPr/>
                    <a:lstStyle/>
                    <a:p>
                      <a:pPr marL="0" lvl="0" indent="0">
                        <a:lnSpc>
                          <a:spcPct val="115000"/>
                        </a:lnSpc>
                        <a:spcAft>
                          <a:spcPts val="0"/>
                        </a:spcAft>
                        <a:buFont typeface="+mj-lt"/>
                        <a:buNone/>
                      </a:pPr>
                      <a:r>
                        <a:rPr lang="ru-RU" sz="1400" dirty="0" smtClean="0">
                          <a:effectLst/>
                        </a:rPr>
                        <a:t>2</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Булгакова О.Н.</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воспитатель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«Экологическое воспитание детей в старшей группе»</a:t>
                      </a:r>
                      <a:endParaRPr lang="ru-RU" sz="1100">
                        <a:effectLst/>
                        <a:latin typeface="Calibri"/>
                        <a:ea typeface="Calibri"/>
                        <a:cs typeface="Times New Roman"/>
                      </a:endParaRPr>
                    </a:p>
                  </a:txBody>
                  <a:tcPr marL="37295" marR="37295" marT="0" marB="0"/>
                </a:tc>
              </a:tr>
              <a:tr h="729533">
                <a:tc>
                  <a:txBody>
                    <a:bodyPr/>
                    <a:lstStyle/>
                    <a:p>
                      <a:pPr marL="0" lvl="0" indent="0">
                        <a:lnSpc>
                          <a:spcPct val="115000"/>
                        </a:lnSpc>
                        <a:spcAft>
                          <a:spcPts val="0"/>
                        </a:spcAft>
                        <a:buFont typeface="+mj-lt"/>
                        <a:buNone/>
                      </a:pPr>
                      <a:r>
                        <a:rPr lang="ru-RU" sz="1400" dirty="0" smtClean="0">
                          <a:effectLst/>
                        </a:rPr>
                        <a:t>3</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Копылова Е.Ю.</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воспитатель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«Художественно-эстетическое  развитие детей дошкольного возраста через использование нетрадиционных техник рисования»</a:t>
                      </a:r>
                      <a:endParaRPr lang="ru-RU" sz="1100">
                        <a:effectLst/>
                        <a:latin typeface="Calibri"/>
                        <a:ea typeface="Calibri"/>
                        <a:cs typeface="Times New Roman"/>
                      </a:endParaRPr>
                    </a:p>
                  </a:txBody>
                  <a:tcPr marL="37295" marR="37295" marT="0" marB="0"/>
                </a:tc>
              </a:tr>
              <a:tr h="729533">
                <a:tc>
                  <a:txBody>
                    <a:bodyPr/>
                    <a:lstStyle/>
                    <a:p>
                      <a:pPr marL="0" lvl="0" indent="0">
                        <a:lnSpc>
                          <a:spcPct val="115000"/>
                        </a:lnSpc>
                        <a:spcAft>
                          <a:spcPts val="0"/>
                        </a:spcAft>
                        <a:buFont typeface="+mj-lt"/>
                        <a:buNone/>
                      </a:pPr>
                      <a:r>
                        <a:rPr lang="ru-RU" sz="1400" dirty="0" smtClean="0">
                          <a:effectLst/>
                        </a:rPr>
                        <a:t>4</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Федотова И.В.</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воспитатель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«Формирование экологической культуры детей среднего дошкольного возраста через ознакомление с природой родного края »</a:t>
                      </a:r>
                      <a:endParaRPr lang="ru-RU" sz="1100">
                        <a:effectLst/>
                        <a:latin typeface="Calibri"/>
                        <a:ea typeface="Calibri"/>
                        <a:cs typeface="Times New Roman"/>
                      </a:endParaRPr>
                    </a:p>
                  </a:txBody>
                  <a:tcPr marL="37295" marR="37295" marT="0" marB="0"/>
                </a:tc>
              </a:tr>
              <a:tr h="506698">
                <a:tc>
                  <a:txBody>
                    <a:bodyPr/>
                    <a:lstStyle/>
                    <a:p>
                      <a:pPr marL="0" lvl="0" indent="0">
                        <a:lnSpc>
                          <a:spcPct val="115000"/>
                        </a:lnSpc>
                        <a:spcAft>
                          <a:spcPts val="0"/>
                        </a:spcAft>
                        <a:buFont typeface="+mj-lt"/>
                        <a:buNone/>
                      </a:pPr>
                      <a:r>
                        <a:rPr lang="ru-RU" sz="1400" dirty="0" smtClean="0">
                          <a:effectLst/>
                        </a:rPr>
                        <a:t>5</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Костомарова Н.М.</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воспитатель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dirty="0">
                          <a:effectLst/>
                        </a:rPr>
                        <a:t>«Художественная литература как средство речевого развития детей»</a:t>
                      </a:r>
                      <a:endParaRPr lang="ru-RU" sz="1100" dirty="0">
                        <a:effectLst/>
                        <a:latin typeface="Calibri"/>
                        <a:ea typeface="Calibri"/>
                        <a:cs typeface="Times New Roman"/>
                      </a:endParaRPr>
                    </a:p>
                  </a:txBody>
                  <a:tcPr marL="37295" marR="37295" marT="0" marB="0"/>
                </a:tc>
              </a:tr>
              <a:tr h="547149">
                <a:tc>
                  <a:txBody>
                    <a:bodyPr/>
                    <a:lstStyle/>
                    <a:p>
                      <a:pPr marL="0" lvl="0" indent="0">
                        <a:lnSpc>
                          <a:spcPct val="115000"/>
                        </a:lnSpc>
                        <a:spcAft>
                          <a:spcPts val="0"/>
                        </a:spcAft>
                        <a:buFont typeface="+mj-lt"/>
                        <a:buNone/>
                      </a:pPr>
                      <a:r>
                        <a:rPr lang="ru-RU" sz="1400" dirty="0" smtClean="0">
                          <a:effectLst/>
                        </a:rPr>
                        <a:t>6</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Солкина О.А.</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воспитатель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«Сказка - как средство всестороннего развития детей дошкольного возраста»</a:t>
                      </a:r>
                      <a:endParaRPr lang="ru-RU" sz="1100">
                        <a:effectLst/>
                        <a:latin typeface="Calibri"/>
                        <a:ea typeface="Calibri"/>
                        <a:cs typeface="Times New Roman"/>
                      </a:endParaRPr>
                    </a:p>
                  </a:txBody>
                  <a:tcPr marL="37295" marR="37295" marT="0" marB="0"/>
                </a:tc>
              </a:tr>
              <a:tr h="364766">
                <a:tc>
                  <a:txBody>
                    <a:bodyPr/>
                    <a:lstStyle/>
                    <a:p>
                      <a:pPr marL="0" lvl="0" indent="0">
                        <a:lnSpc>
                          <a:spcPct val="115000"/>
                        </a:lnSpc>
                        <a:spcAft>
                          <a:spcPts val="0"/>
                        </a:spcAft>
                        <a:buFont typeface="+mj-lt"/>
                        <a:buNone/>
                      </a:pPr>
                      <a:r>
                        <a:rPr lang="ru-RU" sz="1400" dirty="0" smtClean="0">
                          <a:effectLst/>
                        </a:rPr>
                        <a:t>7</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Труфманова К.С.</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воспитатель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«Нетрадиционная  техника аппликации в детском саду»</a:t>
                      </a:r>
                      <a:endParaRPr lang="ru-RU" sz="1100">
                        <a:effectLst/>
                        <a:latin typeface="Calibri"/>
                        <a:ea typeface="Calibri"/>
                        <a:cs typeface="Times New Roman"/>
                      </a:endParaRPr>
                    </a:p>
                  </a:txBody>
                  <a:tcPr marL="37295" marR="37295" marT="0" marB="0"/>
                </a:tc>
              </a:tr>
              <a:tr h="547149">
                <a:tc>
                  <a:txBody>
                    <a:bodyPr/>
                    <a:lstStyle/>
                    <a:p>
                      <a:pPr marL="0" lvl="0" indent="0">
                        <a:lnSpc>
                          <a:spcPct val="115000"/>
                        </a:lnSpc>
                        <a:spcAft>
                          <a:spcPts val="0"/>
                        </a:spcAft>
                        <a:buFont typeface="+mj-lt"/>
                        <a:buNone/>
                      </a:pPr>
                      <a:r>
                        <a:rPr lang="ru-RU" sz="1400" dirty="0" smtClean="0">
                          <a:effectLst/>
                        </a:rPr>
                        <a:t>8</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Тубальцева Е.А.</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музыкальный  руководитель</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«Здоровьесберегающие технологии в музыкальном развитии детей дошкольного возраста»</a:t>
                      </a:r>
                      <a:endParaRPr lang="ru-RU" sz="1100">
                        <a:effectLst/>
                        <a:latin typeface="Calibri"/>
                        <a:ea typeface="Calibri"/>
                        <a:cs typeface="Times New Roman"/>
                      </a:endParaRPr>
                    </a:p>
                  </a:txBody>
                  <a:tcPr marL="37295" marR="37295" marT="0" marB="0"/>
                </a:tc>
              </a:tr>
              <a:tr h="911917">
                <a:tc>
                  <a:txBody>
                    <a:bodyPr/>
                    <a:lstStyle/>
                    <a:p>
                      <a:pPr marL="0" lvl="0" indent="0">
                        <a:lnSpc>
                          <a:spcPct val="115000"/>
                        </a:lnSpc>
                        <a:spcAft>
                          <a:spcPts val="0"/>
                        </a:spcAft>
                        <a:buFont typeface="+mj-lt"/>
                        <a:buNone/>
                      </a:pPr>
                      <a:r>
                        <a:rPr lang="ru-RU" sz="1400" dirty="0" smtClean="0">
                          <a:effectLst/>
                        </a:rPr>
                        <a:t>9</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Терещенко Е.М.</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инструктор по ФК</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dirty="0">
                          <a:effectLst/>
                        </a:rPr>
                        <a:t>«Использование игр народов России в работе с детьми старшего дошкольного возраста, как средства воспитания дружеских взаимоотношений»</a:t>
                      </a:r>
                      <a:endParaRPr lang="ru-RU" sz="1100" dirty="0">
                        <a:effectLst/>
                        <a:latin typeface="Calibri"/>
                        <a:ea typeface="Calibri"/>
                        <a:cs typeface="Times New Roman"/>
                      </a:endParaRPr>
                    </a:p>
                  </a:txBody>
                  <a:tcPr marL="37295" marR="37295" marT="0" marB="0" anchor="ctr"/>
                </a:tc>
              </a:tr>
              <a:tr h="547149">
                <a:tc>
                  <a:txBody>
                    <a:bodyPr/>
                    <a:lstStyle/>
                    <a:p>
                      <a:pPr marL="0" lvl="0" indent="0">
                        <a:lnSpc>
                          <a:spcPct val="115000"/>
                        </a:lnSpc>
                        <a:spcAft>
                          <a:spcPts val="0"/>
                        </a:spcAft>
                        <a:buFont typeface="+mj-lt"/>
                        <a:buNone/>
                      </a:pPr>
                      <a:r>
                        <a:rPr lang="ru-RU" sz="1400" dirty="0" smtClean="0">
                          <a:effectLst/>
                        </a:rPr>
                        <a:t>10</a:t>
                      </a:r>
                      <a:r>
                        <a:rPr lang="ru-RU" sz="1400" dirty="0">
                          <a:effectLst/>
                        </a:rPr>
                        <a:t> </a:t>
                      </a:r>
                      <a:endParaRPr lang="ru-RU" sz="1100" dirty="0">
                        <a:effectLst/>
                        <a:latin typeface="Calibri"/>
                        <a:ea typeface="Calibri"/>
                        <a:cs typeface="Times New Roman"/>
                      </a:endParaRPr>
                    </a:p>
                  </a:txBody>
                  <a:tcPr marL="37295" marR="37295" marT="0" marB="0"/>
                </a:tc>
                <a:tc>
                  <a:txBody>
                    <a:bodyPr/>
                    <a:lstStyle/>
                    <a:p>
                      <a:pPr>
                        <a:lnSpc>
                          <a:spcPct val="115000"/>
                        </a:lnSpc>
                        <a:spcAft>
                          <a:spcPts val="0"/>
                        </a:spcAft>
                      </a:pPr>
                      <a:r>
                        <a:rPr lang="ru-RU" sz="1400">
                          <a:effectLst/>
                        </a:rPr>
                        <a:t>Попова О.Е.</a:t>
                      </a:r>
                      <a:endParaRPr lang="ru-RU" sz="1100">
                        <a:effectLst/>
                        <a:latin typeface="Calibri"/>
                        <a:ea typeface="Calibri"/>
                        <a:cs typeface="Times New Roman"/>
                      </a:endParaRPr>
                    </a:p>
                  </a:txBody>
                  <a:tcPr marL="37295" marR="37295" marT="0" marB="0"/>
                </a:tc>
                <a:tc>
                  <a:txBody>
                    <a:bodyPr/>
                    <a:lstStyle/>
                    <a:p>
                      <a:pPr algn="ctr">
                        <a:lnSpc>
                          <a:spcPct val="115000"/>
                        </a:lnSpc>
                        <a:spcAft>
                          <a:spcPts val="0"/>
                        </a:spcAft>
                      </a:pPr>
                      <a:r>
                        <a:rPr lang="ru-RU" sz="1400">
                          <a:effectLst/>
                        </a:rPr>
                        <a:t>педагог-психолог</a:t>
                      </a:r>
                      <a:endParaRPr lang="ru-RU" sz="1100">
                        <a:effectLst/>
                        <a:latin typeface="Calibri"/>
                        <a:ea typeface="Calibri"/>
                        <a:cs typeface="Times New Roman"/>
                      </a:endParaRPr>
                    </a:p>
                  </a:txBody>
                  <a:tcPr marL="37295" marR="37295" marT="0" marB="0"/>
                </a:tc>
                <a:tc>
                  <a:txBody>
                    <a:bodyPr/>
                    <a:lstStyle/>
                    <a:p>
                      <a:pPr>
                        <a:lnSpc>
                          <a:spcPct val="115000"/>
                        </a:lnSpc>
                        <a:spcAft>
                          <a:spcPts val="0"/>
                        </a:spcAft>
                      </a:pPr>
                      <a:r>
                        <a:rPr lang="ru-RU" sz="1400" dirty="0">
                          <a:effectLst/>
                        </a:rPr>
                        <a:t>«Использование сказкотерапии в работе с тревожными детьми дошкольного возраста»</a:t>
                      </a:r>
                      <a:endParaRPr lang="ru-RU" sz="1100" dirty="0">
                        <a:effectLst/>
                        <a:latin typeface="Calibri"/>
                        <a:ea typeface="Calibri"/>
                        <a:cs typeface="Times New Roman"/>
                      </a:endParaRPr>
                    </a:p>
                  </a:txBody>
                  <a:tcPr marL="37295" marR="37295" marT="0" marB="0" anchor="ctr"/>
                </a:tc>
              </a:tr>
            </a:tbl>
          </a:graphicData>
        </a:graphic>
      </p:graphicFrame>
      <p:sp>
        <p:nvSpPr>
          <p:cNvPr id="6" name="Rectangle 1"/>
          <p:cNvSpPr>
            <a:spLocks noChangeArrowheads="1"/>
          </p:cNvSpPr>
          <p:nvPr/>
        </p:nvSpPr>
        <p:spPr bwMode="auto">
          <a:xfrm>
            <a:off x="755576" y="-1070"/>
            <a:ext cx="7123069" cy="3693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6. Список тем по самообразованию на 2021-2022 учебный год</a:t>
            </a:r>
            <a:endParaRPr kumimoji="0" lang="ru-RU" sz="2400" b="0" i="0" u="none" strike="noStrike" cap="none" normalizeH="0" baseline="0" dirty="0" smtClean="0">
              <a:ln>
                <a:noFill/>
              </a:ln>
              <a:solidFill>
                <a:srgbClr val="0070C0"/>
              </a:solidFill>
              <a:effectLst/>
              <a:latin typeface="Arial" pitchFamily="34" charset="0"/>
            </a:endParaRPr>
          </a:p>
        </p:txBody>
      </p:sp>
    </p:spTree>
    <p:extLst>
      <p:ext uri="{BB962C8B-B14F-4D97-AF65-F5344CB8AC3E}">
        <p14:creationId xmlns:p14="http://schemas.microsoft.com/office/powerpoint/2010/main" val="216686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8835" y="1484784"/>
            <a:ext cx="7766330" cy="4401205"/>
          </a:xfrm>
          <a:prstGeom prst="rect">
            <a:avLst/>
          </a:prstGeom>
          <a:noFill/>
        </p:spPr>
        <p:txBody>
          <a:bodyPr wrap="square" rtlCol="0">
            <a:spAutoFit/>
          </a:bodyPr>
          <a:lstStyle/>
          <a:p>
            <a:pPr algn="ctr"/>
            <a:r>
              <a:rPr lang="ru-RU" sz="4000" b="1" dirty="0" smtClean="0">
                <a:solidFill>
                  <a:srgbClr val="C00000"/>
                </a:solidFill>
                <a:latin typeface="Monotype Corsiva" pitchFamily="66" charset="0"/>
              </a:rPr>
              <a:t>7. Консультация:</a:t>
            </a:r>
          </a:p>
          <a:p>
            <a:pPr algn="ctr"/>
            <a:r>
              <a:rPr lang="ru-RU" sz="4000" b="1" dirty="0">
                <a:solidFill>
                  <a:srgbClr val="C00000"/>
                </a:solidFill>
                <a:latin typeface="Monotype Corsiva" pitchFamily="66" charset="0"/>
              </a:rPr>
              <a:t>«Разработка  рабочих программ воспитания  для организаций, реализующих образовательные программы дошкольного образования</a:t>
            </a:r>
            <a:r>
              <a:rPr lang="ru-RU" sz="4000" b="1" dirty="0" smtClean="0">
                <a:solidFill>
                  <a:srgbClr val="C00000"/>
                </a:solidFill>
                <a:latin typeface="Monotype Corsiva" pitchFamily="66" charset="0"/>
              </a:rPr>
              <a:t>»</a:t>
            </a:r>
          </a:p>
          <a:p>
            <a:pPr algn="ctr"/>
            <a:r>
              <a:rPr lang="ru-RU" sz="4000" b="1" dirty="0" smtClean="0">
                <a:solidFill>
                  <a:srgbClr val="C00000"/>
                </a:solidFill>
                <a:latin typeface="Monotype Corsiva" pitchFamily="66" charset="0"/>
              </a:rPr>
              <a:t>Еремина Ю.В.</a:t>
            </a:r>
            <a:endParaRPr lang="ru-RU" sz="4000" b="1" dirty="0">
              <a:solidFill>
                <a:srgbClr val="C00000"/>
              </a:solidFill>
              <a:latin typeface="Monotype Corsiva" pitchFamily="66" charset="0"/>
            </a:endParaRPr>
          </a:p>
          <a:p>
            <a:pPr algn="ctr"/>
            <a:endParaRPr lang="ru-RU" sz="4000" b="1" dirty="0" smtClean="0">
              <a:solidFill>
                <a:srgbClr val="C00000"/>
              </a:solidFill>
              <a:latin typeface="Monotype Corsiva" pitchFamily="66" charset="0"/>
            </a:endParaRPr>
          </a:p>
        </p:txBody>
      </p:sp>
    </p:spTree>
    <p:extLst>
      <p:ext uri="{BB962C8B-B14F-4D97-AF65-F5344CB8AC3E}">
        <p14:creationId xmlns:p14="http://schemas.microsoft.com/office/powerpoint/2010/main" val="477419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 y="18364"/>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42279" y="1988840"/>
            <a:ext cx="6254058" cy="523220"/>
          </a:xfrm>
          <a:prstGeom prst="rect">
            <a:avLst/>
          </a:prstGeom>
          <a:solidFill>
            <a:schemeClr val="bg1"/>
          </a:solidFill>
        </p:spPr>
        <p:txBody>
          <a:bodyPr wrap="square" rtlCol="0">
            <a:spAutoFit/>
          </a:bodyPr>
          <a:lstStyle/>
          <a:p>
            <a:pPr algn="ctr"/>
            <a:endParaRPr lang="ru-RU" sz="2800" b="1" dirty="0" smtClean="0">
              <a:latin typeface="Times New Roman" pitchFamily="18" charset="0"/>
              <a:cs typeface="Times New Roman" pitchFamily="18" charset="0"/>
            </a:endParaRP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15819" b="20623"/>
          <a:stretch/>
        </p:blipFill>
        <p:spPr>
          <a:xfrm>
            <a:off x="0" y="3305975"/>
            <a:ext cx="9143999" cy="3350528"/>
          </a:xfrm>
          <a:prstGeom prst="rect">
            <a:avLst/>
          </a:prstGeom>
        </p:spPr>
      </p:pic>
      <p:sp>
        <p:nvSpPr>
          <p:cNvPr id="6" name="Прямоугольник 5"/>
          <p:cNvSpPr/>
          <p:nvPr/>
        </p:nvSpPr>
        <p:spPr>
          <a:xfrm>
            <a:off x="539552" y="260648"/>
            <a:ext cx="8136904" cy="6555641"/>
          </a:xfrm>
          <a:prstGeom prst="rect">
            <a:avLst/>
          </a:prstGeom>
        </p:spPr>
        <p:txBody>
          <a:bodyPr wrap="square">
            <a:spAutoFit/>
          </a:bodyPr>
          <a:lstStyle/>
          <a:p>
            <a:pPr indent="-182880" algn="ctr">
              <a:buClr>
                <a:srgbClr val="C17529">
                  <a:lumMod val="75000"/>
                </a:srgbClr>
              </a:buClr>
              <a:defRPr/>
            </a:pPr>
            <a:r>
              <a:rPr lang="ru-RU" sz="3600" b="1" dirty="0" smtClean="0">
                <a:solidFill>
                  <a:srgbClr val="002060"/>
                </a:solidFill>
                <a:latin typeface="Monotype Corsiva" pitchFamily="66" charset="0"/>
                <a:cs typeface="Times New Roman" pitchFamily="18" charset="0"/>
              </a:rPr>
              <a:t>8. Принятие решений по педагогическому совету № 1</a:t>
            </a:r>
          </a:p>
          <a:p>
            <a:pPr indent="-182880" algn="ctr">
              <a:buClr>
                <a:srgbClr val="C17529">
                  <a:lumMod val="75000"/>
                </a:srgbClr>
              </a:buClr>
              <a:defRPr/>
            </a:pPr>
            <a:r>
              <a:rPr lang="ru-RU" sz="3600" b="1" dirty="0" smtClean="0">
                <a:solidFill>
                  <a:srgbClr val="C00000"/>
                </a:solidFill>
                <a:latin typeface="Monotype Corsiva" pitchFamily="66" charset="0"/>
                <a:cs typeface="Times New Roman" pitchFamily="18" charset="0"/>
              </a:rPr>
              <a:t>С </a:t>
            </a:r>
            <a:r>
              <a:rPr lang="ru-RU" sz="3600" b="1" dirty="0">
                <a:solidFill>
                  <a:srgbClr val="C00000"/>
                </a:solidFill>
                <a:latin typeface="Monotype Corsiva" pitchFamily="66" charset="0"/>
                <a:cs typeface="Times New Roman" pitchFamily="18" charset="0"/>
              </a:rPr>
              <a:t>новым учебным </a:t>
            </a:r>
            <a:r>
              <a:rPr lang="ru-RU" sz="3600" b="1" dirty="0" smtClean="0">
                <a:solidFill>
                  <a:srgbClr val="C00000"/>
                </a:solidFill>
                <a:latin typeface="Monotype Corsiva" pitchFamily="66" charset="0"/>
                <a:cs typeface="Times New Roman" pitchFamily="18" charset="0"/>
              </a:rPr>
              <a:t>годом, </a:t>
            </a:r>
            <a:r>
              <a:rPr lang="ru-RU" sz="3600" b="1" dirty="0">
                <a:solidFill>
                  <a:srgbClr val="C00000"/>
                </a:solidFill>
                <a:latin typeface="Monotype Corsiva" pitchFamily="66" charset="0"/>
                <a:cs typeface="Times New Roman" pitchFamily="18" charset="0"/>
              </a:rPr>
              <a:t>уважаемые коллеги!</a:t>
            </a:r>
          </a:p>
          <a:p>
            <a:pPr indent="-182880" algn="ctr">
              <a:buClr>
                <a:srgbClr val="C17529">
                  <a:lumMod val="75000"/>
                </a:srgbClr>
              </a:buClr>
              <a:defRPr/>
            </a:pPr>
            <a:r>
              <a:rPr lang="ru-RU" sz="2400" b="1" i="1" dirty="0">
                <a:latin typeface="Times New Roman" pitchFamily="18" charset="0"/>
                <a:cs typeface="Times New Roman" pitchFamily="18" charset="0"/>
              </a:rPr>
              <a:t>Здоровья Вам, творческих успехов, удовлетворения от работы, </a:t>
            </a:r>
            <a:r>
              <a:rPr lang="ru-RU" sz="2400" b="1" i="1" dirty="0" smtClean="0">
                <a:latin typeface="Times New Roman" pitchFamily="18" charset="0"/>
                <a:cs typeface="Times New Roman" pitchFamily="18" charset="0"/>
              </a:rPr>
              <a:t>внимательных</a:t>
            </a:r>
            <a:r>
              <a:rPr lang="ru-RU" sz="2400" b="1" i="1" dirty="0">
                <a:latin typeface="Times New Roman" pitchFamily="18" charset="0"/>
                <a:cs typeface="Times New Roman" pitchFamily="18" charset="0"/>
              </a:rPr>
              <a:t>, отзывчивых  и понимающих  </a:t>
            </a:r>
            <a:r>
              <a:rPr lang="ru-RU" sz="2400" b="1" i="1" dirty="0" smtClean="0">
                <a:latin typeface="Times New Roman" pitchFamily="18" charset="0"/>
                <a:cs typeface="Times New Roman" pitchFamily="18" charset="0"/>
              </a:rPr>
              <a:t>родителей, активных, </a:t>
            </a:r>
            <a:r>
              <a:rPr lang="ru-RU" sz="2400" b="1" i="1" dirty="0">
                <a:latin typeface="Times New Roman" pitchFamily="18" charset="0"/>
                <a:cs typeface="Times New Roman" pitchFamily="18" charset="0"/>
              </a:rPr>
              <a:t>трудолюбивых, </a:t>
            </a:r>
            <a:r>
              <a:rPr lang="ru-RU" sz="2400" b="1" i="1" dirty="0" smtClean="0">
                <a:latin typeface="Times New Roman" pitchFamily="18" charset="0"/>
                <a:cs typeface="Times New Roman" pitchFamily="18" charset="0"/>
              </a:rPr>
              <a:t>любознательных, умных, </a:t>
            </a:r>
            <a:r>
              <a:rPr lang="ru-RU" sz="2400" b="1" i="1" dirty="0">
                <a:latin typeface="Times New Roman" pitchFamily="18" charset="0"/>
                <a:cs typeface="Times New Roman" pitchFamily="18" charset="0"/>
              </a:rPr>
              <a:t>талантливых и эмоциональных   </a:t>
            </a:r>
            <a:r>
              <a:rPr lang="ru-RU" sz="2400" b="1" i="1" dirty="0" smtClean="0">
                <a:latin typeface="Times New Roman" pitchFamily="18" charset="0"/>
                <a:cs typeface="Times New Roman" pitchFamily="18" charset="0"/>
              </a:rPr>
              <a:t>воспитанников!</a:t>
            </a:r>
          </a:p>
          <a:p>
            <a:pPr indent="-182880" algn="ctr">
              <a:buClr>
                <a:srgbClr val="C17529">
                  <a:lumMod val="75000"/>
                </a:srgbClr>
              </a:buClr>
              <a:defRPr/>
            </a:pPr>
            <a:endParaRPr lang="ru-RU" sz="2400" b="1" i="1" dirty="0">
              <a:latin typeface="Times New Roman" pitchFamily="18" charset="0"/>
              <a:cs typeface="Times New Roman" pitchFamily="18" charset="0"/>
            </a:endParaRPr>
          </a:p>
          <a:p>
            <a:pPr indent="-182880" algn="ctr">
              <a:buClr>
                <a:srgbClr val="C17529">
                  <a:lumMod val="75000"/>
                </a:srgbClr>
              </a:buClr>
              <a:defRPr/>
            </a:pPr>
            <a:endParaRPr lang="ru-RU" sz="2400" b="1" i="1" dirty="0" smtClean="0">
              <a:latin typeface="Times New Roman" pitchFamily="18" charset="0"/>
              <a:cs typeface="Times New Roman" pitchFamily="18" charset="0"/>
            </a:endParaRPr>
          </a:p>
          <a:p>
            <a:pPr indent="-182880" algn="ctr">
              <a:buClr>
                <a:srgbClr val="C17529">
                  <a:lumMod val="75000"/>
                </a:srgbClr>
              </a:buClr>
              <a:defRPr/>
            </a:pPr>
            <a:endParaRPr lang="ru-RU" sz="2400" b="1" i="1" dirty="0">
              <a:latin typeface="Times New Roman" pitchFamily="18" charset="0"/>
              <a:cs typeface="Times New Roman" pitchFamily="18" charset="0"/>
            </a:endParaRPr>
          </a:p>
          <a:p>
            <a:pPr indent="-182880" algn="ctr">
              <a:buClr>
                <a:srgbClr val="C17529">
                  <a:lumMod val="75000"/>
                </a:srgbClr>
              </a:buClr>
              <a:defRPr/>
            </a:pPr>
            <a:endParaRPr lang="ru-RU" sz="2400" b="1" i="1" dirty="0" smtClean="0">
              <a:latin typeface="Times New Roman" pitchFamily="18" charset="0"/>
              <a:cs typeface="Times New Roman" pitchFamily="18" charset="0"/>
            </a:endParaRPr>
          </a:p>
          <a:p>
            <a:pPr indent="-182880" algn="ctr">
              <a:buClr>
                <a:srgbClr val="C17529">
                  <a:lumMod val="75000"/>
                </a:srgbClr>
              </a:buClr>
              <a:defRPr/>
            </a:pPr>
            <a:endParaRPr lang="ru-RU" sz="2400" b="1" i="1" dirty="0">
              <a:latin typeface="Times New Roman" pitchFamily="18" charset="0"/>
              <a:cs typeface="Times New Roman" pitchFamily="18" charset="0"/>
            </a:endParaRPr>
          </a:p>
          <a:p>
            <a:pPr indent="-182880" algn="ctr">
              <a:buClr>
                <a:srgbClr val="C17529">
                  <a:lumMod val="75000"/>
                </a:srgbClr>
              </a:buClr>
              <a:defRPr/>
            </a:pPr>
            <a:endParaRPr lang="ru-RU" sz="2400" b="1" i="1" dirty="0" smtClean="0">
              <a:latin typeface="Times New Roman" pitchFamily="18" charset="0"/>
              <a:cs typeface="Times New Roman" pitchFamily="18" charset="0"/>
            </a:endParaRPr>
          </a:p>
          <a:p>
            <a:pPr indent="-182880" algn="ctr">
              <a:buClr>
                <a:srgbClr val="C17529">
                  <a:lumMod val="75000"/>
                </a:srgbClr>
              </a:buClr>
              <a:defRPr/>
            </a:pPr>
            <a:endParaRPr lang="ru-RU" sz="2400" b="1" i="1" dirty="0">
              <a:latin typeface="Times New Roman" pitchFamily="18" charset="0"/>
              <a:cs typeface="Times New Roman" pitchFamily="18" charset="0"/>
            </a:endParaRPr>
          </a:p>
          <a:p>
            <a:pPr indent="-182880" algn="ctr">
              <a:buClr>
                <a:srgbClr val="C17529">
                  <a:lumMod val="75000"/>
                </a:srgbClr>
              </a:buClr>
              <a:defRPr/>
            </a:pPr>
            <a:endParaRPr lang="ru-RU" sz="2400" b="1" i="1" dirty="0" smtClean="0">
              <a:latin typeface="Times New Roman" pitchFamily="18" charset="0"/>
              <a:cs typeface="Times New Roman" pitchFamily="18" charset="0"/>
            </a:endParaRPr>
          </a:p>
          <a:p>
            <a:pPr indent="-182880" algn="ctr">
              <a:buClr>
                <a:srgbClr val="C17529">
                  <a:lumMod val="75000"/>
                </a:srgbClr>
              </a:buClr>
              <a:defRPr/>
            </a:pPr>
            <a:r>
              <a:rPr lang="ru-RU" sz="2400" b="1" i="1" dirty="0" smtClean="0">
                <a:latin typeface="Times New Roman" pitchFamily="18" charset="0"/>
                <a:cs typeface="Times New Roman" pitchFamily="18" charset="0"/>
              </a:rPr>
              <a:t>Старший воспитатель Еремина Ю.В.</a:t>
            </a:r>
            <a:endParaRPr lang="ru-RU"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8752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82" y="18364"/>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ctrTitle"/>
          </p:nvPr>
        </p:nvSpPr>
        <p:spPr>
          <a:xfrm>
            <a:off x="107504" y="1020764"/>
            <a:ext cx="9036496" cy="5504580"/>
          </a:xfrm>
        </p:spPr>
        <p:txBody>
          <a:bodyPr>
            <a:noAutofit/>
          </a:bodyPr>
          <a:lstStyle/>
          <a:p>
            <a:pPr lvl="0" algn="l"/>
            <a:r>
              <a:rPr lang="ru-RU" sz="2400" dirty="0" smtClean="0">
                <a:latin typeface="Times New Roman" pitchFamily="18" charset="0"/>
                <a:cs typeface="Times New Roman" pitchFamily="18" charset="0"/>
              </a:rPr>
              <a:t>1. Вступительное </a:t>
            </a:r>
            <a:r>
              <a:rPr lang="ru-RU" sz="2400" dirty="0">
                <a:latin typeface="Times New Roman" pitchFamily="18" charset="0"/>
                <a:cs typeface="Times New Roman" pitchFamily="18" charset="0"/>
              </a:rPr>
              <a:t>слово.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2. Утверждение </a:t>
            </a:r>
            <a:r>
              <a:rPr lang="ru-RU" sz="2400" dirty="0">
                <a:latin typeface="Times New Roman" pitchFamily="18" charset="0"/>
                <a:cs typeface="Times New Roman" pitchFamily="18" charset="0"/>
              </a:rPr>
              <a:t>внутренних нормативных документов ДОУ на 2021-2022 учебный </a:t>
            </a:r>
            <a:r>
              <a:rPr lang="ru-RU" sz="2400" dirty="0" smtClean="0">
                <a:latin typeface="Times New Roman" pitchFamily="18" charset="0"/>
                <a:cs typeface="Times New Roman" pitchFamily="18" charset="0"/>
              </a:rPr>
              <a:t>год</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Утверждение </a:t>
            </a:r>
            <a:r>
              <a:rPr lang="ru-RU" sz="2400" dirty="0">
                <a:latin typeface="Times New Roman" pitchFamily="18" charset="0"/>
                <a:cs typeface="Times New Roman" pitchFamily="18" charset="0"/>
              </a:rPr>
              <a:t>инструкций по охране жизни и здоровья детей    МДОБУ №  4.</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4</a:t>
            </a:r>
            <a:r>
              <a:rPr lang="ru-RU" sz="2400" dirty="0" smtClean="0">
                <a:latin typeface="Times New Roman" pitchFamily="18" charset="0"/>
                <a:cs typeface="Times New Roman" pitchFamily="18" charset="0"/>
              </a:rPr>
              <a:t>. Отчет </a:t>
            </a:r>
            <a:r>
              <a:rPr lang="ru-RU" sz="2400" dirty="0">
                <a:latin typeface="Times New Roman" pitchFamily="18" charset="0"/>
                <a:cs typeface="Times New Roman" pitchFamily="18" charset="0"/>
              </a:rPr>
              <a:t>о выполнении летне-оздоровительного плана на 2021 г.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5. Итоги </a:t>
            </a:r>
            <a:r>
              <a:rPr lang="ru-RU" sz="2400" dirty="0">
                <a:latin typeface="Times New Roman" pitchFamily="18" charset="0"/>
                <a:cs typeface="Times New Roman" pitchFamily="18" charset="0"/>
              </a:rPr>
              <a:t>контроля «Готовность ДОУ к новому учебному году</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6. Ориентирование </a:t>
            </a:r>
            <a:r>
              <a:rPr lang="ru-RU" sz="2400" dirty="0">
                <a:latin typeface="Times New Roman" pitchFamily="18" charset="0"/>
                <a:cs typeface="Times New Roman" pitchFamily="18" charset="0"/>
              </a:rPr>
              <a:t>по темам самообразования на 2021-2022 год.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Консультация «Разработка  рабочих программ воспитания  для организаций реализующий образовательные программы дошкольного образования»</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8. Принятие </a:t>
            </a:r>
            <a:r>
              <a:rPr lang="ru-RU" sz="2400" dirty="0">
                <a:latin typeface="Times New Roman" pitchFamily="18" charset="0"/>
                <a:cs typeface="Times New Roman" pitchFamily="18" charset="0"/>
              </a:rPr>
              <a:t>решения.</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i="1" dirty="0">
              <a:latin typeface="Times New Roman" pitchFamily="18" charset="0"/>
              <a:cs typeface="Times New Roman" pitchFamily="18" charset="0"/>
            </a:endParaRPr>
          </a:p>
        </p:txBody>
      </p:sp>
      <p:sp>
        <p:nvSpPr>
          <p:cNvPr id="6" name="TextBox 5"/>
          <p:cNvSpPr txBox="1"/>
          <p:nvPr/>
        </p:nvSpPr>
        <p:spPr>
          <a:xfrm>
            <a:off x="3023341" y="260648"/>
            <a:ext cx="3097323" cy="769441"/>
          </a:xfrm>
          <a:prstGeom prst="rect">
            <a:avLst/>
          </a:prstGeom>
          <a:noFill/>
        </p:spPr>
        <p:txBody>
          <a:bodyPr wrap="none" rtlCol="0">
            <a:spAutoFit/>
          </a:bodyPr>
          <a:lstStyle/>
          <a:p>
            <a:pPr algn="ctr"/>
            <a:r>
              <a:rPr lang="ru-RU" sz="4400" b="1" dirty="0" smtClean="0">
                <a:solidFill>
                  <a:srgbClr val="C00000"/>
                </a:solidFill>
                <a:latin typeface="Monotype Corsiva" pitchFamily="66" charset="0"/>
              </a:rPr>
              <a:t>Повестка дня</a:t>
            </a:r>
            <a:endParaRPr lang="ru-RU" sz="4400" b="1" dirty="0">
              <a:solidFill>
                <a:srgbClr val="C00000"/>
              </a:solidFill>
              <a:latin typeface="Monotype Corsiva" pitchFamily="66" charset="0"/>
            </a:endParaRPr>
          </a:p>
        </p:txBody>
      </p:sp>
    </p:spTree>
    <p:extLst>
      <p:ext uri="{BB962C8B-B14F-4D97-AF65-F5344CB8AC3E}">
        <p14:creationId xmlns:p14="http://schemas.microsoft.com/office/powerpoint/2010/main" val="2874838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49" y="-10283"/>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ctrTitle"/>
          </p:nvPr>
        </p:nvSpPr>
        <p:spPr>
          <a:xfrm>
            <a:off x="34677" y="1268760"/>
            <a:ext cx="8820075" cy="5184576"/>
          </a:xfrm>
        </p:spPr>
        <p:txBody>
          <a:bodyPr>
            <a:noAutofit/>
          </a:bodyPr>
          <a:lstStyle/>
          <a:p>
            <a:pPr marL="549275" lvl="0" algn="l"/>
            <a:r>
              <a:rPr lang="en-US" sz="2000" b="1" dirty="0" smtClean="0">
                <a:solidFill>
                  <a:srgbClr val="C00000"/>
                </a:solidFill>
                <a:latin typeface="Times New Roman" pitchFamily="18" charset="0"/>
                <a:cs typeface="Times New Roman" pitchFamily="18" charset="0"/>
              </a:rPr>
              <a:t>1</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Основной образовательной программы МДОБУ №4 </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2.</a:t>
            </a:r>
            <a:r>
              <a:rPr lang="ru-RU" sz="2000" dirty="0">
                <a:latin typeface="Times New Roman" pitchFamily="18" charset="0"/>
                <a:cs typeface="Times New Roman" pitchFamily="18" charset="0"/>
              </a:rPr>
              <a:t>	Рабочих программ воспитания педагогических работников на 2021-2022 учебный год</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3.</a:t>
            </a:r>
            <a:r>
              <a:rPr lang="ru-RU" sz="2000" dirty="0">
                <a:latin typeface="Times New Roman" pitchFamily="18" charset="0"/>
                <a:cs typeface="Times New Roman" pitchFamily="18" charset="0"/>
              </a:rPr>
              <a:t>	Годового плана работы ДОУ,  годовых планов специалистов (старшего воспитателя, инструктора по физической культуре, музыкального руководителя, педагога-психолога) </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4.</a:t>
            </a:r>
            <a:r>
              <a:rPr lang="ru-RU" sz="2000" dirty="0">
                <a:latin typeface="Times New Roman" pitchFamily="18" charset="0"/>
                <a:cs typeface="Times New Roman" pitchFamily="18" charset="0"/>
              </a:rPr>
              <a:t>	Перспективного плана работы всех возрастных групп</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5.</a:t>
            </a:r>
            <a:r>
              <a:rPr lang="ru-RU" sz="2000" dirty="0">
                <a:latin typeface="Times New Roman" pitchFamily="18" charset="0"/>
                <a:cs typeface="Times New Roman" pitchFamily="18" charset="0"/>
              </a:rPr>
              <a:t>	Годового календарного учебного плана-графика </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6.</a:t>
            </a:r>
            <a:r>
              <a:rPr lang="ru-RU" sz="2000" dirty="0">
                <a:latin typeface="Times New Roman" pitchFamily="18" charset="0"/>
                <a:cs typeface="Times New Roman" pitchFamily="18" charset="0"/>
              </a:rPr>
              <a:t>	Документов для организации работы методического кабинета</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7.</a:t>
            </a:r>
            <a:r>
              <a:rPr lang="ru-RU" sz="2000" dirty="0">
                <a:latin typeface="Times New Roman" pitchFamily="18" charset="0"/>
                <a:cs typeface="Times New Roman" pitchFamily="18" charset="0"/>
              </a:rPr>
              <a:t>	Задач года</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8.</a:t>
            </a:r>
            <a:r>
              <a:rPr lang="ru-RU" sz="2000" dirty="0">
                <a:latin typeface="Times New Roman" pitchFamily="18" charset="0"/>
                <a:cs typeface="Times New Roman" pitchFamily="18" charset="0"/>
              </a:rPr>
              <a:t>	Комплексно-тематического планирования</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9.</a:t>
            </a:r>
            <a:r>
              <a:rPr lang="ru-RU" sz="2000" dirty="0">
                <a:latin typeface="Times New Roman" pitchFamily="18" charset="0"/>
                <a:cs typeface="Times New Roman" pitchFamily="18" charset="0"/>
              </a:rPr>
              <a:t>	Режима дня в холодный период года</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10.</a:t>
            </a:r>
            <a:r>
              <a:rPr lang="ru-RU" sz="2000" dirty="0">
                <a:latin typeface="Times New Roman" pitchFamily="18" charset="0"/>
                <a:cs typeface="Times New Roman" pitchFamily="18" charset="0"/>
              </a:rPr>
              <a:t>	Режима двигательной активности</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11.</a:t>
            </a:r>
            <a:r>
              <a:rPr lang="ru-RU" sz="2000" dirty="0">
                <a:latin typeface="Times New Roman" pitchFamily="18" charset="0"/>
                <a:cs typeface="Times New Roman" pitchFamily="18" charset="0"/>
              </a:rPr>
              <a:t>	Расписания ООД</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6" name="TextBox 5"/>
          <p:cNvSpPr txBox="1"/>
          <p:nvPr/>
        </p:nvSpPr>
        <p:spPr>
          <a:xfrm>
            <a:off x="1070898" y="260648"/>
            <a:ext cx="7002238" cy="1200329"/>
          </a:xfrm>
          <a:prstGeom prst="rect">
            <a:avLst/>
          </a:prstGeom>
          <a:noFill/>
        </p:spPr>
        <p:txBody>
          <a:bodyPr wrap="none" rtlCol="0">
            <a:spAutoFit/>
          </a:bodyPr>
          <a:lstStyle/>
          <a:p>
            <a:pPr algn="ctr"/>
            <a:r>
              <a:rPr lang="ru-RU" sz="3200" b="1" dirty="0" smtClean="0">
                <a:solidFill>
                  <a:srgbClr val="C00000"/>
                </a:solidFill>
                <a:latin typeface="Monotype Corsiva" pitchFamily="66" charset="0"/>
              </a:rPr>
              <a:t>2.  Утверждение внутренних нормативных </a:t>
            </a:r>
          </a:p>
          <a:p>
            <a:pPr algn="ctr"/>
            <a:r>
              <a:rPr lang="ru-RU" sz="3200" b="1" dirty="0" smtClean="0">
                <a:solidFill>
                  <a:srgbClr val="C00000"/>
                </a:solidFill>
                <a:latin typeface="Monotype Corsiva" pitchFamily="66" charset="0"/>
              </a:rPr>
              <a:t>документов на 2021-2022 учебный год</a:t>
            </a:r>
            <a:r>
              <a:rPr lang="ru-RU" sz="4000" b="1" dirty="0" smtClean="0">
                <a:solidFill>
                  <a:srgbClr val="C00000"/>
                </a:solidFill>
                <a:latin typeface="Monotype Corsiva" pitchFamily="66" charset="0"/>
              </a:rPr>
              <a:t>:</a:t>
            </a:r>
            <a:endParaRPr lang="ru-RU" sz="4000" b="1" dirty="0">
              <a:solidFill>
                <a:srgbClr val="C00000"/>
              </a:solidFill>
              <a:latin typeface="Monotype Corsiva" pitchFamily="66" charset="0"/>
            </a:endParaRPr>
          </a:p>
        </p:txBody>
      </p:sp>
    </p:spTree>
    <p:extLst>
      <p:ext uri="{BB962C8B-B14F-4D97-AF65-F5344CB8AC3E}">
        <p14:creationId xmlns:p14="http://schemas.microsoft.com/office/powerpoint/2010/main" val="377642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82" y="28528"/>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ctrTitle"/>
          </p:nvPr>
        </p:nvSpPr>
        <p:spPr>
          <a:xfrm>
            <a:off x="323788" y="896526"/>
            <a:ext cx="8638465" cy="4764722"/>
          </a:xfrm>
        </p:spPr>
        <p:txBody>
          <a:bodyPr>
            <a:noAutofit/>
          </a:bodyPr>
          <a:lstStyle/>
          <a:p>
            <a:pPr lvl="0" algn="l" defTabSz="531813"/>
            <a:r>
              <a:rPr lang="ru-RU" sz="2000" b="1" dirty="0" smtClean="0">
                <a:solidFill>
                  <a:srgbClr val="C00000"/>
                </a:solidFill>
                <a:latin typeface="Times New Roman" pitchFamily="18" charset="0"/>
                <a:cs typeface="Times New Roman" pitchFamily="18" charset="0"/>
              </a:rPr>
              <a:t>12.</a:t>
            </a:r>
            <a:r>
              <a:rPr lang="ru-RU" sz="2000" dirty="0">
                <a:latin typeface="Times New Roman" pitchFamily="18" charset="0"/>
                <a:cs typeface="Times New Roman" pitchFamily="18" charset="0"/>
              </a:rPr>
              <a:t>	Структуры написания календарных планов воспитателей, музыкального руководителя, инструктора по ФК, педагога-психолога</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13.</a:t>
            </a:r>
            <a:r>
              <a:rPr lang="ru-RU" sz="2000" dirty="0">
                <a:latin typeface="Times New Roman" pitchFamily="18" charset="0"/>
                <a:cs typeface="Times New Roman" pitchFamily="18" charset="0"/>
              </a:rPr>
              <a:t>	Рабочей программы   по дополнительной образовательной деятельности художественно – эстетической направленности  «Цветные ладошки» Кружок «Фантазия  и  умелые  руки» </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14</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Дополнительной образовательной программы кружковой деятельности по нравственно – патриотическому и духовному воспитанию дошкольников «По казачьим традициям»</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15.</a:t>
            </a:r>
            <a:r>
              <a:rPr lang="ru-RU" sz="2000" dirty="0">
                <a:latin typeface="Times New Roman" pitchFamily="18" charset="0"/>
                <a:cs typeface="Times New Roman" pitchFamily="18" charset="0"/>
              </a:rPr>
              <a:t>	Утверждение плана работы по ПДД</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16.</a:t>
            </a:r>
            <a:r>
              <a:rPr lang="ru-RU" sz="2000" dirty="0">
                <a:latin typeface="Times New Roman" pitchFamily="18" charset="0"/>
                <a:cs typeface="Times New Roman" pitchFamily="18" charset="0"/>
              </a:rPr>
              <a:t>	Утверждение плана работы консультационного центра</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17.</a:t>
            </a:r>
            <a:r>
              <a:rPr lang="ru-RU" sz="2000" dirty="0">
                <a:latin typeface="Times New Roman" pitchFamily="18" charset="0"/>
                <a:cs typeface="Times New Roman" pitchFamily="18" charset="0"/>
              </a:rPr>
              <a:t>	План работы по наставничеству</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18.</a:t>
            </a:r>
            <a:r>
              <a:rPr lang="ru-RU" sz="2000" dirty="0">
                <a:latin typeface="Times New Roman" pitchFamily="18" charset="0"/>
                <a:cs typeface="Times New Roman" pitchFamily="18" charset="0"/>
              </a:rPr>
              <a:t>	Утверждение плана работы по аттестации педагогических работников, плана-графика работы по аттестации педагогических работников </a:t>
            </a:r>
            <a:r>
              <a:rPr lang="ru-RU" sz="2000" dirty="0" smtClean="0">
                <a:latin typeface="Times New Roman" pitchFamily="18" charset="0"/>
                <a:cs typeface="Times New Roman" pitchFamily="18" charset="0"/>
              </a:rPr>
              <a:t>, плана-графика </a:t>
            </a:r>
            <a:r>
              <a:rPr lang="ru-RU" sz="2000" dirty="0">
                <a:latin typeface="Times New Roman" pitchFamily="18" charset="0"/>
                <a:cs typeface="Times New Roman" pitchFamily="18" charset="0"/>
              </a:rPr>
              <a:t>работы по курсам повышения квалификации.</a:t>
            </a:r>
            <a:br>
              <a:rPr lang="ru-RU" sz="2000" dirty="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19.</a:t>
            </a:r>
            <a:r>
              <a:rPr lang="ru-RU" sz="2000" dirty="0">
                <a:latin typeface="Times New Roman" pitchFamily="18" charset="0"/>
                <a:cs typeface="Times New Roman" pitchFamily="18" charset="0"/>
              </a:rPr>
              <a:t>	Утверждение плана работы по самообразованию педагогов</a:t>
            </a:r>
            <a:br>
              <a:rPr lang="ru-RU" sz="2000" dirty="0">
                <a:latin typeface="Times New Roman" pitchFamily="18" charset="0"/>
                <a:cs typeface="Times New Roman" pitchFamily="18" charset="0"/>
              </a:rPr>
            </a:br>
            <a:endParaRPr lang="ru-RU"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1960670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 y="18364"/>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descr="https://images.vfl.ru/ii/1537043358/dd3eff62/23352341.png"/>
          <p:cNvSpPr>
            <a:spLocks noChangeAspect="1" noChangeArrowheads="1"/>
          </p:cNvSpPr>
          <p:nvPr/>
        </p:nvSpPr>
        <p:spPr bwMode="auto">
          <a:xfrm>
            <a:off x="155575" y="-3086100"/>
            <a:ext cx="5153025" cy="642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TextBox 14"/>
          <p:cNvSpPr txBox="1"/>
          <p:nvPr/>
        </p:nvSpPr>
        <p:spPr>
          <a:xfrm>
            <a:off x="323788" y="129928"/>
            <a:ext cx="8568692" cy="523220"/>
          </a:xfrm>
          <a:prstGeom prst="rect">
            <a:avLst/>
          </a:prstGeom>
          <a:noFill/>
        </p:spPr>
        <p:txBody>
          <a:bodyPr wrap="square" rtlCol="0">
            <a:spAutoFit/>
          </a:bodyPr>
          <a:lstStyle/>
          <a:p>
            <a:pPr algn="ctr"/>
            <a:r>
              <a:rPr lang="ru-RU" sz="2800" b="1" dirty="0" smtClean="0">
                <a:solidFill>
                  <a:srgbClr val="C00000"/>
                </a:solidFill>
                <a:latin typeface="Monotype Corsiva" pitchFamily="66" charset="0"/>
              </a:rPr>
              <a:t>План работы по аттестации</a:t>
            </a:r>
            <a:endParaRPr lang="ru-RU" sz="4000" b="1" dirty="0" smtClean="0">
              <a:solidFill>
                <a:srgbClr val="C00000"/>
              </a:solidFill>
              <a:latin typeface="Monotype Corsiva" pitchFamily="66"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01314907"/>
              </p:ext>
            </p:extLst>
          </p:nvPr>
        </p:nvGraphicFramePr>
        <p:xfrm>
          <a:off x="155574" y="653148"/>
          <a:ext cx="8736905" cy="6134100"/>
        </p:xfrm>
        <a:graphic>
          <a:graphicData uri="http://schemas.openxmlformats.org/drawingml/2006/table">
            <a:tbl>
              <a:tblPr firstRow="1" firstCol="1" bandRow="1">
                <a:tableStyleId>{21E4AEA4-8DFA-4A89-87EB-49C32662AFE0}</a:tableStyleId>
              </a:tblPr>
              <a:tblGrid>
                <a:gridCol w="309125"/>
                <a:gridCol w="1433802"/>
                <a:gridCol w="1100835"/>
                <a:gridCol w="4452984"/>
                <a:gridCol w="1440159"/>
              </a:tblGrid>
              <a:tr h="111556">
                <a:tc>
                  <a:txBody>
                    <a:bodyPr/>
                    <a:lstStyle/>
                    <a:p>
                      <a:pPr algn="l">
                        <a:lnSpc>
                          <a:spcPct val="115000"/>
                        </a:lnSpc>
                        <a:spcAft>
                          <a:spcPts val="0"/>
                        </a:spcAft>
                      </a:pPr>
                      <a:r>
                        <a:rPr lang="ru-RU" sz="1400" dirty="0" smtClean="0">
                          <a:effectLst/>
                        </a:rPr>
                        <a:t>№</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ctr">
                        <a:lnSpc>
                          <a:spcPct val="115000"/>
                        </a:lnSpc>
                        <a:spcAft>
                          <a:spcPts val="0"/>
                        </a:spcAft>
                      </a:pPr>
                      <a:r>
                        <a:rPr lang="ru-RU" sz="1400" dirty="0" smtClean="0">
                          <a:effectLst/>
                        </a:rPr>
                        <a:t>ФИО</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Должность</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Сведения о предыдущей аттестации</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00000"/>
                        </a:lnSpc>
                        <a:spcAft>
                          <a:spcPts val="0"/>
                        </a:spcAft>
                      </a:pPr>
                      <a:r>
                        <a:rPr lang="ru-RU" sz="1400" dirty="0">
                          <a:effectLst/>
                        </a:rPr>
                        <a:t>На </a:t>
                      </a:r>
                      <a:r>
                        <a:rPr lang="ru-RU" sz="1400" dirty="0" smtClean="0">
                          <a:effectLst/>
                        </a:rPr>
                        <a:t>СЗД</a:t>
                      </a:r>
                      <a:endParaRPr lang="ru-RU" sz="1400" dirty="0">
                        <a:effectLst/>
                        <a:latin typeface="Times New Roman" pitchFamily="18" charset="0"/>
                        <a:ea typeface="Times New Roman"/>
                        <a:cs typeface="Times New Roman" pitchFamily="18" charset="0"/>
                      </a:endParaRPr>
                    </a:p>
                  </a:txBody>
                  <a:tcPr marL="24115" marR="24115" marT="0" marB="0" anchor="ctr"/>
                </a:tc>
              </a:tr>
              <a:tr h="331189">
                <a:tc>
                  <a:txBody>
                    <a:bodyPr/>
                    <a:lstStyle/>
                    <a:p>
                      <a:pPr marL="0" lvl="0" indent="0" algn="l">
                        <a:lnSpc>
                          <a:spcPct val="115000"/>
                        </a:lnSpc>
                        <a:spcAft>
                          <a:spcPts val="0"/>
                        </a:spcAft>
                        <a:buFont typeface="+mj-lt"/>
                        <a:buNone/>
                      </a:pPr>
                      <a:r>
                        <a:rPr lang="ru-RU" sz="1400" dirty="0">
                          <a:effectLst/>
                        </a:rPr>
                        <a:t> </a:t>
                      </a:r>
                      <a:r>
                        <a:rPr lang="ru-RU" sz="1400" dirty="0" smtClean="0">
                          <a:effectLst/>
                        </a:rPr>
                        <a:t>1.</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Гаранина О.А.</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заведующий</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Соответствие занимаемой должности. Протокол № 2 от 23.12.2016</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23 декабря 2021</a:t>
                      </a:r>
                      <a:endParaRPr lang="ru-RU" sz="1400" dirty="0">
                        <a:effectLst/>
                        <a:latin typeface="Times New Roman" pitchFamily="18" charset="0"/>
                        <a:ea typeface="Times New Roman"/>
                        <a:cs typeface="Times New Roman" pitchFamily="18" charset="0"/>
                      </a:endParaRPr>
                    </a:p>
                  </a:txBody>
                  <a:tcPr marL="24115" marR="24115" marT="0" marB="0" anchor="ctr"/>
                </a:tc>
              </a:tr>
              <a:tr h="432082">
                <a:tc>
                  <a:txBody>
                    <a:bodyPr/>
                    <a:lstStyle/>
                    <a:p>
                      <a:pPr marL="0" lvl="0" indent="0" algn="l">
                        <a:lnSpc>
                          <a:spcPct val="115000"/>
                        </a:lnSpc>
                        <a:spcAft>
                          <a:spcPts val="0"/>
                        </a:spcAft>
                        <a:buFont typeface="+mj-lt"/>
                        <a:buNone/>
                      </a:pPr>
                      <a:r>
                        <a:rPr lang="ru-RU" sz="1400" dirty="0">
                          <a:effectLst/>
                        </a:rPr>
                        <a:t> </a:t>
                      </a:r>
                      <a:r>
                        <a:rPr lang="ru-RU" sz="1400" dirty="0" smtClean="0">
                          <a:effectLst/>
                        </a:rPr>
                        <a:t>2.</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Еремина Ю. В.</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старший воспитатель</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Соответствие занимаемой должности. Протокол № 1 от 01.04.2019</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1 апреля 2024</a:t>
                      </a:r>
                      <a:endParaRPr lang="ru-RU" sz="1400" dirty="0">
                        <a:effectLst/>
                        <a:latin typeface="Times New Roman" pitchFamily="18" charset="0"/>
                        <a:ea typeface="Times New Roman"/>
                        <a:cs typeface="Times New Roman" pitchFamily="18" charset="0"/>
                      </a:endParaRPr>
                    </a:p>
                  </a:txBody>
                  <a:tcPr marL="24115" marR="24115" marT="0" marB="0" anchor="ctr"/>
                </a:tc>
              </a:tr>
              <a:tr h="388959">
                <a:tc>
                  <a:txBody>
                    <a:bodyPr/>
                    <a:lstStyle/>
                    <a:p>
                      <a:pPr marL="0" lvl="0" indent="0" algn="l">
                        <a:lnSpc>
                          <a:spcPct val="115000"/>
                        </a:lnSpc>
                        <a:spcAft>
                          <a:spcPts val="0"/>
                        </a:spcAft>
                        <a:buFont typeface="+mj-lt"/>
                        <a:buNone/>
                      </a:pPr>
                      <a:r>
                        <a:rPr lang="ru-RU" sz="1400" dirty="0">
                          <a:effectLst/>
                        </a:rPr>
                        <a:t> </a:t>
                      </a:r>
                      <a:r>
                        <a:rPr lang="ru-RU" sz="1400" dirty="0" smtClean="0">
                          <a:effectLst/>
                        </a:rPr>
                        <a:t>3.</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Булгакова О.Н.</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воспитатель</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Соответствие занимаемой должности. Протокол № 2 от 07.05.2018</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5 мая 2023</a:t>
                      </a:r>
                      <a:endParaRPr lang="ru-RU" sz="1400" dirty="0">
                        <a:effectLst/>
                        <a:latin typeface="Times New Roman" pitchFamily="18" charset="0"/>
                        <a:ea typeface="Times New Roman"/>
                        <a:cs typeface="Times New Roman" pitchFamily="18" charset="0"/>
                      </a:endParaRPr>
                    </a:p>
                  </a:txBody>
                  <a:tcPr marL="24115" marR="24115" marT="0" marB="0" anchor="ctr"/>
                </a:tc>
              </a:tr>
              <a:tr h="490035">
                <a:tc>
                  <a:txBody>
                    <a:bodyPr/>
                    <a:lstStyle/>
                    <a:p>
                      <a:pPr marL="0" lvl="0" indent="0" algn="l">
                        <a:lnSpc>
                          <a:spcPct val="115000"/>
                        </a:lnSpc>
                        <a:spcAft>
                          <a:spcPts val="0"/>
                        </a:spcAft>
                        <a:buFont typeface="+mj-lt"/>
                        <a:buNone/>
                      </a:pPr>
                      <a:r>
                        <a:rPr lang="ru-RU" sz="1400" dirty="0">
                          <a:effectLst/>
                        </a:rPr>
                        <a:t> </a:t>
                      </a:r>
                      <a:r>
                        <a:rPr lang="ru-RU" sz="1400" dirty="0" smtClean="0">
                          <a:effectLst/>
                        </a:rPr>
                        <a:t>4.</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Богомолова С.А.</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воспитатель</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Соответствие занимаемой должности. Протокол № 1 от 07.05.2018</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5 мая 2023</a:t>
                      </a:r>
                      <a:endParaRPr lang="ru-RU" sz="1400" dirty="0">
                        <a:effectLst/>
                        <a:latin typeface="Times New Roman" pitchFamily="18" charset="0"/>
                        <a:ea typeface="Times New Roman"/>
                        <a:cs typeface="Times New Roman" pitchFamily="18" charset="0"/>
                      </a:endParaRPr>
                    </a:p>
                  </a:txBody>
                  <a:tcPr marL="24115" marR="24115" marT="0" marB="0" anchor="ctr"/>
                </a:tc>
              </a:tr>
              <a:tr h="490035">
                <a:tc>
                  <a:txBody>
                    <a:bodyPr/>
                    <a:lstStyle/>
                    <a:p>
                      <a:pPr marL="0" lvl="0" indent="0" algn="l">
                        <a:lnSpc>
                          <a:spcPct val="115000"/>
                        </a:lnSpc>
                        <a:spcAft>
                          <a:spcPts val="0"/>
                        </a:spcAft>
                        <a:buFont typeface="+mj-lt"/>
                        <a:buNone/>
                      </a:pPr>
                      <a:r>
                        <a:rPr lang="ru-RU" sz="1400" dirty="0">
                          <a:effectLst/>
                        </a:rPr>
                        <a:t> </a:t>
                      </a:r>
                      <a:r>
                        <a:rPr lang="ru-RU" sz="1400" dirty="0" smtClean="0">
                          <a:effectLst/>
                        </a:rPr>
                        <a:t>5.</a:t>
                      </a:r>
                      <a:endParaRPr lang="ru-RU" sz="1400" dirty="0">
                        <a:effectLst/>
                      </a:endParaRPr>
                    </a:p>
                    <a:p>
                      <a:pPr marL="0" indent="0" algn="l">
                        <a:lnSpc>
                          <a:spcPct val="115000"/>
                        </a:lnSpc>
                        <a:spcAft>
                          <a:spcPts val="0"/>
                        </a:spcAft>
                        <a:buFont typeface="+mj-lt"/>
                        <a:buNone/>
                      </a:pPr>
                      <a:r>
                        <a:rPr lang="ru-RU" sz="1400" dirty="0">
                          <a:effectLst/>
                        </a:rPr>
                        <a:t> </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baseline="0" dirty="0" err="1" smtClean="0">
                          <a:effectLst/>
                          <a:latin typeface="+mn-lt"/>
                          <a:ea typeface="+mn-ea"/>
                          <a:cs typeface="+mn-cs"/>
                        </a:rPr>
                        <a:t>Тубальцева</a:t>
                      </a:r>
                      <a:r>
                        <a:rPr lang="ru-RU" sz="1400" baseline="0" dirty="0" smtClean="0">
                          <a:effectLst/>
                          <a:latin typeface="+mn-lt"/>
                          <a:ea typeface="+mn-ea"/>
                          <a:cs typeface="+mn-cs"/>
                        </a:rPr>
                        <a:t> Е.А.</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музыкальный руководитель</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smtClean="0">
                          <a:effectLst/>
                        </a:rPr>
                        <a:t>Категории</a:t>
                      </a:r>
                      <a:r>
                        <a:rPr lang="ru-RU" sz="1400" baseline="0" dirty="0" smtClean="0">
                          <a:effectLst/>
                        </a:rPr>
                        <a:t> нет. Принята на должность3.08.2020</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smtClean="0">
                          <a:effectLst/>
                          <a:latin typeface="+mn-lt"/>
                          <a:ea typeface="+mn-ea"/>
                          <a:cs typeface="+mn-cs"/>
                        </a:rPr>
                        <a:t>3</a:t>
                      </a:r>
                      <a:r>
                        <a:rPr lang="ru-RU" sz="1400" baseline="0" dirty="0" smtClean="0">
                          <a:effectLst/>
                          <a:latin typeface="+mn-lt"/>
                          <a:ea typeface="+mn-ea"/>
                          <a:cs typeface="+mn-cs"/>
                        </a:rPr>
                        <a:t>0 мая 2022</a:t>
                      </a:r>
                      <a:endParaRPr lang="ru-RU" sz="1400" dirty="0">
                        <a:effectLst/>
                        <a:latin typeface="Times New Roman" pitchFamily="18" charset="0"/>
                        <a:ea typeface="Times New Roman"/>
                        <a:cs typeface="Times New Roman" pitchFamily="18" charset="0"/>
                      </a:endParaRPr>
                    </a:p>
                  </a:txBody>
                  <a:tcPr marL="24115" marR="24115" marT="0" marB="0" anchor="ctr"/>
                </a:tc>
              </a:tr>
              <a:tr h="490035">
                <a:tc>
                  <a:txBody>
                    <a:bodyPr/>
                    <a:lstStyle/>
                    <a:p>
                      <a:pPr marL="0" lvl="0" indent="0" algn="l">
                        <a:lnSpc>
                          <a:spcPct val="115000"/>
                        </a:lnSpc>
                        <a:spcAft>
                          <a:spcPts val="0"/>
                        </a:spcAft>
                        <a:buFont typeface="+mj-lt"/>
                        <a:buNone/>
                      </a:pPr>
                      <a:r>
                        <a:rPr lang="ru-RU" sz="1400" dirty="0">
                          <a:effectLst/>
                        </a:rPr>
                        <a:t> </a:t>
                      </a:r>
                      <a:r>
                        <a:rPr lang="ru-RU" sz="1400" dirty="0" smtClean="0">
                          <a:effectLst/>
                        </a:rPr>
                        <a:t>6.</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Костомарова Н.М.</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воспитатель</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Соответствие занимаемой должности. Протокол № 1 от 22.02.2017</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22 февраля 2022</a:t>
                      </a:r>
                      <a:endParaRPr lang="ru-RU" sz="1400" dirty="0">
                        <a:effectLst/>
                        <a:latin typeface="Times New Roman" pitchFamily="18" charset="0"/>
                        <a:ea typeface="Times New Roman"/>
                        <a:cs typeface="Times New Roman" pitchFamily="18" charset="0"/>
                      </a:endParaRPr>
                    </a:p>
                  </a:txBody>
                  <a:tcPr marL="24115" marR="24115" marT="0" marB="0" anchor="ctr"/>
                </a:tc>
              </a:tr>
              <a:tr h="490035">
                <a:tc>
                  <a:txBody>
                    <a:bodyPr/>
                    <a:lstStyle/>
                    <a:p>
                      <a:pPr marL="0" lvl="0" indent="0" algn="l">
                        <a:lnSpc>
                          <a:spcPct val="115000"/>
                        </a:lnSpc>
                        <a:spcAft>
                          <a:spcPts val="0"/>
                        </a:spcAft>
                        <a:buFont typeface="+mj-lt"/>
                        <a:buNone/>
                      </a:pPr>
                      <a:r>
                        <a:rPr lang="ru-RU" sz="1400" dirty="0">
                          <a:effectLst/>
                        </a:rPr>
                        <a:t> </a:t>
                      </a:r>
                      <a:r>
                        <a:rPr lang="ru-RU" sz="1400" dirty="0" smtClean="0">
                          <a:effectLst/>
                        </a:rPr>
                        <a:t>7.</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Копылова Е.Ю.</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воспитатель</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Соответствие занимаемой должности. Протокол № 2 12.04.2017</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12 апреля 2022</a:t>
                      </a:r>
                      <a:endParaRPr lang="ru-RU" sz="1400" dirty="0">
                        <a:effectLst/>
                        <a:latin typeface="Times New Roman" pitchFamily="18" charset="0"/>
                        <a:ea typeface="Times New Roman"/>
                        <a:cs typeface="Times New Roman" pitchFamily="18" charset="0"/>
                      </a:endParaRPr>
                    </a:p>
                  </a:txBody>
                  <a:tcPr marL="24115" marR="24115" marT="0" marB="0" anchor="ctr"/>
                </a:tc>
              </a:tr>
              <a:tr h="490035">
                <a:tc>
                  <a:txBody>
                    <a:bodyPr/>
                    <a:lstStyle/>
                    <a:p>
                      <a:pPr marL="0" lvl="0" indent="0" algn="l">
                        <a:lnSpc>
                          <a:spcPct val="115000"/>
                        </a:lnSpc>
                        <a:spcAft>
                          <a:spcPts val="0"/>
                        </a:spcAft>
                        <a:buFont typeface="+mj-lt"/>
                        <a:buNone/>
                      </a:pPr>
                      <a:r>
                        <a:rPr lang="ru-RU" sz="1400" dirty="0">
                          <a:effectLst/>
                        </a:rPr>
                        <a:t> </a:t>
                      </a:r>
                      <a:r>
                        <a:rPr lang="ru-RU" sz="1400" dirty="0" smtClean="0">
                          <a:effectLst/>
                        </a:rPr>
                        <a:t>8.</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Солкина О.А.</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воспитатель</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Соответствие занимаемой должности.  Протокол № </a:t>
                      </a:r>
                      <a:r>
                        <a:rPr lang="ru-RU" sz="1400" dirty="0" smtClean="0">
                          <a:effectLst/>
                        </a:rPr>
                        <a:t>3 </a:t>
                      </a:r>
                      <a:r>
                        <a:rPr lang="ru-RU" sz="1400" dirty="0">
                          <a:effectLst/>
                        </a:rPr>
                        <a:t>от </a:t>
                      </a:r>
                      <a:r>
                        <a:rPr lang="ru-RU" sz="1400" dirty="0" smtClean="0">
                          <a:effectLst/>
                        </a:rPr>
                        <a:t>30.03.2021</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30 марта </a:t>
                      </a:r>
                      <a:r>
                        <a:rPr lang="ru-RU" sz="1400" dirty="0" smtClean="0">
                          <a:effectLst/>
                        </a:rPr>
                        <a:t>2026</a:t>
                      </a:r>
                      <a:endParaRPr lang="ru-RU" sz="1400" dirty="0">
                        <a:effectLst/>
                        <a:latin typeface="Times New Roman" pitchFamily="18" charset="0"/>
                        <a:ea typeface="Times New Roman"/>
                        <a:cs typeface="Times New Roman" pitchFamily="18" charset="0"/>
                      </a:endParaRPr>
                    </a:p>
                  </a:txBody>
                  <a:tcPr marL="24115" marR="24115" marT="0" marB="0" anchor="ctr"/>
                </a:tc>
              </a:tr>
              <a:tr h="489808">
                <a:tc>
                  <a:txBody>
                    <a:bodyPr/>
                    <a:lstStyle/>
                    <a:p>
                      <a:pPr marL="0" lvl="0" indent="0" algn="l">
                        <a:lnSpc>
                          <a:spcPct val="115000"/>
                        </a:lnSpc>
                        <a:spcAft>
                          <a:spcPts val="0"/>
                        </a:spcAft>
                        <a:buFont typeface="+mj-lt"/>
                        <a:buNone/>
                      </a:pPr>
                      <a:r>
                        <a:rPr lang="ru-RU" sz="1400" dirty="0">
                          <a:effectLst/>
                        </a:rPr>
                        <a:t> </a:t>
                      </a:r>
                      <a:r>
                        <a:rPr lang="ru-RU" sz="1400" dirty="0" smtClean="0">
                          <a:effectLst/>
                        </a:rPr>
                        <a:t>9.</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Труфманова К.С.</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воспитатель</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smtClean="0">
                          <a:effectLst/>
                          <a:latin typeface="Times New Roman" pitchFamily="18" charset="0"/>
                          <a:ea typeface="Times New Roman"/>
                          <a:cs typeface="Times New Roman" pitchFamily="18" charset="0"/>
                        </a:rPr>
                        <a:t>Соответствие занимаемой должности.  Протокол №</a:t>
                      </a:r>
                      <a:r>
                        <a:rPr lang="ru-RU" sz="1400" baseline="0" dirty="0" smtClean="0">
                          <a:effectLst/>
                          <a:latin typeface="Times New Roman" pitchFamily="18" charset="0"/>
                          <a:ea typeface="Times New Roman"/>
                          <a:cs typeface="Times New Roman" pitchFamily="18" charset="0"/>
                        </a:rPr>
                        <a:t> 2 </a:t>
                      </a:r>
                      <a:r>
                        <a:rPr lang="ru-RU" sz="1400" dirty="0" smtClean="0">
                          <a:effectLst/>
                          <a:latin typeface="Times New Roman" pitchFamily="18" charset="0"/>
                          <a:ea typeface="Times New Roman"/>
                          <a:cs typeface="Times New Roman" pitchFamily="18" charset="0"/>
                        </a:rPr>
                        <a:t>от 11.01.2021</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11 января </a:t>
                      </a:r>
                      <a:r>
                        <a:rPr lang="ru-RU" sz="1400" dirty="0" smtClean="0">
                          <a:effectLst/>
                        </a:rPr>
                        <a:t>2026</a:t>
                      </a:r>
                      <a:endParaRPr lang="ru-RU" sz="1400" dirty="0">
                        <a:effectLst/>
                        <a:latin typeface="Times New Roman" pitchFamily="18" charset="0"/>
                        <a:ea typeface="Times New Roman"/>
                        <a:cs typeface="Times New Roman" pitchFamily="18" charset="0"/>
                      </a:endParaRPr>
                    </a:p>
                  </a:txBody>
                  <a:tcPr marL="24115" marR="24115" marT="0" marB="0" anchor="ctr"/>
                </a:tc>
              </a:tr>
              <a:tr h="490035">
                <a:tc>
                  <a:txBody>
                    <a:bodyPr/>
                    <a:lstStyle/>
                    <a:p>
                      <a:pPr marL="0" lvl="0" indent="0" algn="l">
                        <a:lnSpc>
                          <a:spcPct val="115000"/>
                        </a:lnSpc>
                        <a:spcAft>
                          <a:spcPts val="0"/>
                        </a:spcAft>
                        <a:buFont typeface="+mj-lt"/>
                        <a:buNone/>
                      </a:pPr>
                      <a:r>
                        <a:rPr lang="ru-RU" sz="1400" dirty="0">
                          <a:effectLst/>
                        </a:rPr>
                        <a:t> </a:t>
                      </a:r>
                      <a:r>
                        <a:rPr lang="ru-RU" sz="1400" dirty="0" smtClean="0">
                          <a:effectLst/>
                        </a:rPr>
                        <a:t>10</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Федотова  И.В.</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воспитатель</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Категории нет. Выход из декретного отпуска  - 4 июня 2019</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3 сентября </a:t>
                      </a:r>
                      <a:r>
                        <a:rPr lang="ru-RU" sz="1400" dirty="0" smtClean="0">
                          <a:effectLst/>
                        </a:rPr>
                        <a:t>2021</a:t>
                      </a:r>
                      <a:endParaRPr lang="ru-RU" sz="1400" dirty="0">
                        <a:effectLst/>
                        <a:latin typeface="Times New Roman" pitchFamily="18" charset="0"/>
                        <a:ea typeface="Times New Roman"/>
                        <a:cs typeface="Times New Roman" pitchFamily="18" charset="0"/>
                      </a:endParaRPr>
                    </a:p>
                  </a:txBody>
                  <a:tcPr marL="24115" marR="24115" marT="0" marB="0" anchor="ctr"/>
                </a:tc>
              </a:tr>
              <a:tr h="322962">
                <a:tc>
                  <a:txBody>
                    <a:bodyPr/>
                    <a:lstStyle/>
                    <a:p>
                      <a:pPr marL="0" lvl="0" indent="0" algn="l">
                        <a:lnSpc>
                          <a:spcPct val="115000"/>
                        </a:lnSpc>
                        <a:spcAft>
                          <a:spcPts val="0"/>
                        </a:spcAft>
                        <a:buFont typeface="+mj-lt"/>
                        <a:buNone/>
                      </a:pPr>
                      <a:r>
                        <a:rPr lang="ru-RU" sz="1400" dirty="0">
                          <a:effectLst/>
                        </a:rPr>
                        <a:t> </a:t>
                      </a:r>
                      <a:r>
                        <a:rPr lang="ru-RU" sz="1400" dirty="0" smtClean="0">
                          <a:effectLst/>
                        </a:rPr>
                        <a:t>11</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Терещенко Е.М.</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a:effectLst/>
                        </a:rPr>
                        <a:t>инструктор по фк</a:t>
                      </a:r>
                      <a:endParaRPr lang="ru-RU" sz="1400">
                        <a:effectLst/>
                        <a:latin typeface="Times New Roman" pitchFamily="18" charset="0"/>
                        <a:ea typeface="Times New Roman"/>
                        <a:cs typeface="Times New Roman" pitchFamily="18" charset="0"/>
                      </a:endParaRPr>
                    </a:p>
                  </a:txBody>
                  <a:tcPr marL="24115" marR="24115" marT="0" marB="0" anchor="ctr"/>
                </a:tc>
                <a:tc>
                  <a:txBody>
                    <a:bodyPr/>
                    <a:lstStyle/>
                    <a:p>
                      <a:pPr algn="ctr">
                        <a:lnSpc>
                          <a:spcPct val="115000"/>
                        </a:lnSpc>
                        <a:spcAft>
                          <a:spcPts val="0"/>
                        </a:spcAft>
                      </a:pPr>
                      <a:r>
                        <a:rPr lang="ru-RU" sz="1400" dirty="0" smtClean="0">
                          <a:effectLst/>
                        </a:rPr>
                        <a:t>Соответствие занимаемой должности.  Протокол №1</a:t>
                      </a:r>
                      <a:r>
                        <a:rPr lang="ru-RU" sz="1400" baseline="0" dirty="0" smtClean="0">
                          <a:effectLst/>
                        </a:rPr>
                        <a:t> </a:t>
                      </a:r>
                      <a:r>
                        <a:rPr lang="ru-RU" sz="1400" dirty="0" smtClean="0">
                          <a:effectLst/>
                        </a:rPr>
                        <a:t> от 3.09.</a:t>
                      </a:r>
                      <a:r>
                        <a:rPr lang="ru-RU" sz="1400" baseline="0" dirty="0" smtClean="0">
                          <a:effectLst/>
                        </a:rPr>
                        <a:t> </a:t>
                      </a:r>
                      <a:r>
                        <a:rPr lang="ru-RU" sz="1400" dirty="0" smtClean="0">
                          <a:effectLst/>
                        </a:rPr>
                        <a:t>2021</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a:effectLst/>
                        </a:rPr>
                        <a:t>3 сентября </a:t>
                      </a:r>
                      <a:r>
                        <a:rPr lang="ru-RU" sz="1400" dirty="0" smtClean="0">
                          <a:effectLst/>
                        </a:rPr>
                        <a:t>2026</a:t>
                      </a:r>
                    </a:p>
                  </a:txBody>
                  <a:tcPr marL="24115" marR="24115" marT="0" marB="0" anchor="ctr"/>
                </a:tc>
              </a:tr>
              <a:tr h="322962">
                <a:tc>
                  <a:txBody>
                    <a:bodyPr/>
                    <a:lstStyle/>
                    <a:p>
                      <a:pPr marL="0" lvl="0" indent="0" algn="l">
                        <a:lnSpc>
                          <a:spcPct val="115000"/>
                        </a:lnSpc>
                        <a:spcAft>
                          <a:spcPts val="0"/>
                        </a:spcAft>
                        <a:buFont typeface="+mj-lt"/>
                        <a:buNone/>
                      </a:pPr>
                      <a:r>
                        <a:rPr lang="ru-RU" sz="1400" dirty="0" smtClean="0">
                          <a:effectLst/>
                          <a:latin typeface="Times New Roman" pitchFamily="18" charset="0"/>
                          <a:ea typeface="Times New Roman"/>
                          <a:cs typeface="Times New Roman" pitchFamily="18" charset="0"/>
                        </a:rPr>
                        <a:t>12</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smtClean="0">
                          <a:effectLst/>
                          <a:latin typeface="Times New Roman" pitchFamily="18" charset="0"/>
                          <a:ea typeface="Times New Roman"/>
                          <a:cs typeface="Times New Roman" pitchFamily="18" charset="0"/>
                        </a:rPr>
                        <a:t>Попова О.Е.</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smtClean="0">
                          <a:effectLst/>
                          <a:latin typeface="Times New Roman" pitchFamily="18" charset="0"/>
                          <a:ea typeface="Times New Roman"/>
                          <a:cs typeface="Times New Roman" pitchFamily="18" charset="0"/>
                        </a:rPr>
                        <a:t>педагог-психолог</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smtClean="0">
                          <a:effectLst/>
                          <a:latin typeface="Times New Roman" pitchFamily="18" charset="0"/>
                          <a:ea typeface="Times New Roman"/>
                          <a:cs typeface="Times New Roman" pitchFamily="18" charset="0"/>
                        </a:rPr>
                        <a:t>Категории нет. Принята на должность  20.01.2020</a:t>
                      </a:r>
                      <a:endParaRPr lang="ru-RU" sz="1400" dirty="0">
                        <a:effectLst/>
                        <a:latin typeface="Times New Roman" pitchFamily="18" charset="0"/>
                        <a:ea typeface="Times New Roman"/>
                        <a:cs typeface="Times New Roman" pitchFamily="18" charset="0"/>
                      </a:endParaRPr>
                    </a:p>
                  </a:txBody>
                  <a:tcPr marL="24115" marR="24115" marT="0" marB="0" anchor="ctr"/>
                </a:tc>
                <a:tc>
                  <a:txBody>
                    <a:bodyPr/>
                    <a:lstStyle/>
                    <a:p>
                      <a:pPr algn="l">
                        <a:lnSpc>
                          <a:spcPct val="115000"/>
                        </a:lnSpc>
                        <a:spcAft>
                          <a:spcPts val="0"/>
                        </a:spcAft>
                      </a:pPr>
                      <a:r>
                        <a:rPr lang="ru-RU" sz="1400" dirty="0" smtClean="0">
                          <a:effectLst/>
                        </a:rPr>
                        <a:t>20 января</a:t>
                      </a:r>
                      <a:r>
                        <a:rPr lang="ru-RU" sz="1400" baseline="0" dirty="0" smtClean="0">
                          <a:effectLst/>
                        </a:rPr>
                        <a:t> 2022</a:t>
                      </a:r>
                      <a:endParaRPr lang="ru-RU" sz="1400" dirty="0" smtClean="0">
                        <a:effectLst/>
                      </a:endParaRPr>
                    </a:p>
                  </a:txBody>
                  <a:tcPr marL="24115" marR="24115" marT="0" marB="0" anchor="ctr"/>
                </a:tc>
              </a:tr>
            </a:tbl>
          </a:graphicData>
        </a:graphic>
      </p:graphicFrame>
    </p:spTree>
    <p:extLst>
      <p:ext uri="{BB962C8B-B14F-4D97-AF65-F5344CB8AC3E}">
        <p14:creationId xmlns:p14="http://schemas.microsoft.com/office/powerpoint/2010/main" val="409251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 y="18364"/>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23788" y="129928"/>
            <a:ext cx="8568692" cy="523220"/>
          </a:xfrm>
          <a:prstGeom prst="rect">
            <a:avLst/>
          </a:prstGeom>
          <a:noFill/>
        </p:spPr>
        <p:txBody>
          <a:bodyPr wrap="square" rtlCol="0">
            <a:spAutoFit/>
          </a:bodyPr>
          <a:lstStyle/>
          <a:p>
            <a:pPr algn="ctr"/>
            <a:r>
              <a:rPr lang="ru-RU" sz="2800" b="1" dirty="0" smtClean="0">
                <a:solidFill>
                  <a:srgbClr val="C00000"/>
                </a:solidFill>
                <a:latin typeface="Monotype Corsiva" pitchFamily="66" charset="0"/>
              </a:rPr>
              <a:t>План работы по КПК</a:t>
            </a:r>
            <a:endParaRPr lang="ru-RU" sz="4000" b="1" dirty="0" smtClean="0">
              <a:solidFill>
                <a:srgbClr val="C00000"/>
              </a:solidFill>
              <a:latin typeface="Monotype Corsiva" pitchFamily="66"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59759018"/>
              </p:ext>
            </p:extLst>
          </p:nvPr>
        </p:nvGraphicFramePr>
        <p:xfrm>
          <a:off x="179512" y="653148"/>
          <a:ext cx="8578640" cy="5974080"/>
        </p:xfrm>
        <a:graphic>
          <a:graphicData uri="http://schemas.openxmlformats.org/drawingml/2006/table">
            <a:tbl>
              <a:tblPr firstRow="1" firstCol="1" bandRow="1">
                <a:tableStyleId>{21E4AEA4-8DFA-4A89-87EB-49C32662AFE0}</a:tableStyleId>
              </a:tblPr>
              <a:tblGrid>
                <a:gridCol w="441736"/>
                <a:gridCol w="1512167"/>
                <a:gridCol w="1296144"/>
                <a:gridCol w="3888432"/>
                <a:gridCol w="1440161"/>
              </a:tblGrid>
              <a:tr h="699282">
                <a:tc>
                  <a:txBody>
                    <a:bodyPr/>
                    <a:lstStyle/>
                    <a:p>
                      <a:pPr algn="ctr">
                        <a:spcAft>
                          <a:spcPts val="0"/>
                        </a:spcAft>
                      </a:pPr>
                      <a:r>
                        <a:rPr lang="ru-RU" sz="1400" dirty="0">
                          <a:effectLst/>
                          <a:latin typeface="Times New Roman" pitchFamily="18" charset="0"/>
                          <a:cs typeface="Times New Roman" pitchFamily="18" charset="0"/>
                        </a:rPr>
                        <a:t>№ п\п</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lgn="ctr">
                        <a:spcAft>
                          <a:spcPts val="0"/>
                        </a:spcAft>
                      </a:pPr>
                      <a:r>
                        <a:rPr lang="ru-RU" sz="1400" dirty="0">
                          <a:effectLst/>
                          <a:latin typeface="Times New Roman" pitchFamily="18" charset="0"/>
                          <a:cs typeface="Times New Roman" pitchFamily="18" charset="0"/>
                        </a:rPr>
                        <a:t>Ф.И.О. педагога</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lgn="ctr">
                        <a:spcAft>
                          <a:spcPts val="0"/>
                        </a:spcAft>
                      </a:pPr>
                      <a:r>
                        <a:rPr lang="ru-RU" sz="1400" dirty="0">
                          <a:effectLst/>
                          <a:latin typeface="Times New Roman" pitchFamily="18" charset="0"/>
                          <a:cs typeface="Times New Roman" pitchFamily="18" charset="0"/>
                        </a:rPr>
                        <a:t>должность</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lgn="ctr">
                        <a:spcAft>
                          <a:spcPts val="0"/>
                        </a:spcAft>
                      </a:pPr>
                      <a:r>
                        <a:rPr lang="ru-RU" sz="1400" dirty="0">
                          <a:effectLst/>
                          <a:latin typeface="Times New Roman" pitchFamily="18" charset="0"/>
                          <a:cs typeface="Times New Roman" pitchFamily="18" charset="0"/>
                        </a:rPr>
                        <a:t>Дата прохождения курсов повышения квалификации</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indent="68580" algn="ctr">
                        <a:spcAft>
                          <a:spcPts val="0"/>
                        </a:spcAft>
                      </a:pPr>
                      <a:r>
                        <a:rPr lang="ru-RU" sz="1400">
                          <a:effectLst/>
                          <a:latin typeface="Times New Roman" pitchFamily="18" charset="0"/>
                          <a:cs typeface="Times New Roman" pitchFamily="18" charset="0"/>
                        </a:rPr>
                        <a:t>Дата очередного повышения квалификации</a:t>
                      </a:r>
                      <a:endParaRPr lang="ru-RU" sz="140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1.</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Гаранина О.А.</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a:effectLst/>
                          <a:latin typeface="Times New Roman" pitchFamily="18" charset="0"/>
                          <a:cs typeface="Times New Roman" pitchFamily="18" charset="0"/>
                        </a:rPr>
                        <a:t>Заведующий</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cs typeface="Times New Roman" pitchFamily="18" charset="0"/>
                        </a:rPr>
                        <a:t>22.03.2021-курсы,2015- </a:t>
                      </a:r>
                      <a:r>
                        <a:rPr lang="ru-RU" sz="1400" dirty="0">
                          <a:effectLst/>
                          <a:latin typeface="Times New Roman" pitchFamily="18" charset="0"/>
                          <a:cs typeface="Times New Roman" pitchFamily="18" charset="0"/>
                        </a:rPr>
                        <a:t>переподготовка</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Times New Roman"/>
                          <a:cs typeface="Times New Roman" pitchFamily="18" charset="0"/>
                        </a:rPr>
                        <a:t>2024</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2.</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Еремина Ю.В.</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a:effectLst/>
                          <a:latin typeface="Times New Roman" pitchFamily="18" charset="0"/>
                          <a:cs typeface="Times New Roman" pitchFamily="18" charset="0"/>
                        </a:rPr>
                        <a:t>Старший воспитатель</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cs typeface="Times New Roman" pitchFamily="18" charset="0"/>
                        </a:rPr>
                        <a:t>Июль</a:t>
                      </a:r>
                      <a:r>
                        <a:rPr lang="ru-RU" sz="1400" baseline="0" dirty="0" smtClean="0">
                          <a:effectLst/>
                          <a:latin typeface="Times New Roman" pitchFamily="18" charset="0"/>
                          <a:cs typeface="Times New Roman" pitchFamily="18" charset="0"/>
                        </a:rPr>
                        <a:t> 2020 - КПК, </a:t>
                      </a:r>
                      <a:r>
                        <a:rPr lang="ru-RU" sz="1400" dirty="0" smtClean="0">
                          <a:effectLst/>
                          <a:latin typeface="Times New Roman" pitchFamily="18" charset="0"/>
                          <a:cs typeface="Times New Roman" pitchFamily="18" charset="0"/>
                        </a:rPr>
                        <a:t>13.04.2016 </a:t>
                      </a:r>
                      <a:r>
                        <a:rPr lang="ru-RU" sz="1400" dirty="0">
                          <a:effectLst/>
                          <a:latin typeface="Times New Roman" pitchFamily="18" charset="0"/>
                          <a:cs typeface="Times New Roman" pitchFamily="18" charset="0"/>
                        </a:rPr>
                        <a:t>– переподготовка</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a:effectLst/>
                          <a:latin typeface="Times New Roman" pitchFamily="18" charset="0"/>
                          <a:cs typeface="Times New Roman" pitchFamily="18" charset="0"/>
                        </a:rPr>
                        <a:t>сентябрь, </a:t>
                      </a:r>
                      <a:r>
                        <a:rPr lang="ru-RU" sz="1400" dirty="0" smtClean="0">
                          <a:effectLst/>
                          <a:latin typeface="Times New Roman" pitchFamily="18" charset="0"/>
                          <a:cs typeface="Times New Roman" pitchFamily="18" charset="0"/>
                        </a:rPr>
                        <a:t>2023</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3.</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Федотова И.В.</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Воспитатель</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Times New Roman" pitchFamily="18" charset="0"/>
                          <a:cs typeface="Times New Roman" pitchFamily="18" charset="0"/>
                        </a:rPr>
                        <a:t>13.04.2016-переподготовка, 21.10.2019 КПК</a:t>
                      </a:r>
                      <a:endParaRPr lang="ru-RU" sz="1400" dirty="0" smtClean="0">
                        <a:effectLst/>
                        <a:latin typeface="Times New Roman" pitchFamily="18" charset="0"/>
                        <a:ea typeface="Times New Roman"/>
                        <a:cs typeface="Times New Roman" pitchFamily="18" charset="0"/>
                      </a:endParaRPr>
                    </a:p>
                    <a:p>
                      <a:pPr>
                        <a:spcAft>
                          <a:spcPts val="0"/>
                        </a:spcAft>
                      </a:pP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mn-ea"/>
                          <a:cs typeface="Times New Roman" pitchFamily="18" charset="0"/>
                        </a:rPr>
                        <a:t>Октябрь, 2022</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4.</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Богомолова С.А.</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Воспитатель</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a:effectLst/>
                          <a:latin typeface="Times New Roman" pitchFamily="18" charset="0"/>
                          <a:cs typeface="Times New Roman" pitchFamily="18" charset="0"/>
                        </a:rPr>
                        <a:t>19.11.2018 – курсы</a:t>
                      </a:r>
                    </a:p>
                    <a:p>
                      <a:pPr>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a:effectLst/>
                          <a:latin typeface="Times New Roman" pitchFamily="18" charset="0"/>
                          <a:cs typeface="Times New Roman" pitchFamily="18" charset="0"/>
                        </a:rPr>
                        <a:t>ноябрь, 2021 </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5.</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Копылова Е.Ю.</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Воспитатель</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cs typeface="Times New Roman" pitchFamily="18" charset="0"/>
                        </a:rPr>
                        <a:t>13.04.2016- переподготовка, 21.10.2019 КПК</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Times New Roman" pitchFamily="18" charset="0"/>
                          <a:ea typeface="+mn-ea"/>
                          <a:cs typeface="Times New Roman" pitchFamily="18" charset="0"/>
                        </a:rPr>
                        <a:t>Октябрь, 2022</a:t>
                      </a:r>
                      <a:endParaRPr lang="ru-RU" sz="1400" dirty="0" smtClean="0">
                        <a:effectLst/>
                        <a:latin typeface="Times New Roman" pitchFamily="18" charset="0"/>
                        <a:ea typeface="Times New Roman"/>
                        <a:cs typeface="Times New Roman" pitchFamily="18" charset="0"/>
                      </a:endParaRPr>
                    </a:p>
                    <a:p>
                      <a:pPr>
                        <a:spcAft>
                          <a:spcPts val="0"/>
                        </a:spcAft>
                      </a:pP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6.</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Костомарова Н.М.</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Воспитатель</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cs typeface="Times New Roman" pitchFamily="18" charset="0"/>
                        </a:rPr>
                        <a:t>Июль</a:t>
                      </a:r>
                      <a:r>
                        <a:rPr lang="ru-RU" sz="1400" baseline="0" dirty="0" smtClean="0">
                          <a:effectLst/>
                          <a:latin typeface="Times New Roman" pitchFamily="18" charset="0"/>
                          <a:cs typeface="Times New Roman" pitchFamily="18" charset="0"/>
                        </a:rPr>
                        <a:t> 2020 - КПК</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cs typeface="Times New Roman" pitchFamily="18" charset="0"/>
                        </a:rPr>
                        <a:t>сентябрь, 2023</a:t>
                      </a:r>
                      <a:r>
                        <a:rPr lang="ru-RU" sz="1400" dirty="0">
                          <a:effectLst/>
                          <a:latin typeface="Times New Roman" pitchFamily="18" charset="0"/>
                          <a:cs typeface="Times New Roman" pitchFamily="18" charset="0"/>
                        </a:rPr>
                        <a:t> </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7.</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Булгакова О.Н.</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Воспитатель</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cs typeface="Times New Roman" pitchFamily="18" charset="0"/>
                        </a:rPr>
                        <a:t>6.08.2016- переподготовка, 21.10.2019 КПК</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mn-ea"/>
                          <a:cs typeface="Times New Roman" pitchFamily="18" charset="0"/>
                        </a:rPr>
                        <a:t>Октябрь, 2022</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8.</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Солкина О.А.</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Воспитатель</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Times New Roman" pitchFamily="18" charset="0"/>
                          <a:cs typeface="Times New Roman" pitchFamily="18" charset="0"/>
                        </a:rPr>
                        <a:t>13.04.2016- </a:t>
                      </a:r>
                      <a:r>
                        <a:rPr lang="ru-RU" sz="1400" dirty="0">
                          <a:effectLst/>
                          <a:latin typeface="Times New Roman" pitchFamily="18" charset="0"/>
                          <a:cs typeface="Times New Roman" pitchFamily="18" charset="0"/>
                        </a:rPr>
                        <a:t>переподготовка. </a:t>
                      </a:r>
                      <a:r>
                        <a:rPr lang="ru-RU" sz="1400" dirty="0" smtClean="0">
                          <a:effectLst/>
                          <a:latin typeface="Times New Roman" pitchFamily="18" charset="0"/>
                          <a:cs typeface="Times New Roman" pitchFamily="18" charset="0"/>
                        </a:rPr>
                        <a:t>21.10.2019 КПК</a:t>
                      </a:r>
                      <a:endParaRPr lang="ru-RU" sz="1400" dirty="0" smtClean="0">
                        <a:effectLst/>
                        <a:latin typeface="Times New Roman" pitchFamily="18" charset="0"/>
                        <a:ea typeface="Times New Roman"/>
                        <a:cs typeface="Times New Roman" pitchFamily="18" charset="0"/>
                      </a:endParaRPr>
                    </a:p>
                    <a:p>
                      <a:pPr>
                        <a:spcAft>
                          <a:spcPts val="0"/>
                        </a:spcAft>
                      </a:pP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Times New Roman" pitchFamily="18" charset="0"/>
                          <a:ea typeface="+mn-ea"/>
                          <a:cs typeface="Times New Roman" pitchFamily="18" charset="0"/>
                        </a:rPr>
                        <a:t>Октябрь, 2022</a:t>
                      </a:r>
                      <a:endParaRPr lang="ru-RU" sz="1400" dirty="0" smtClean="0">
                        <a:effectLst/>
                        <a:latin typeface="Times New Roman" pitchFamily="18" charset="0"/>
                        <a:ea typeface="Times New Roman"/>
                        <a:cs typeface="Times New Roman" pitchFamily="18" charset="0"/>
                      </a:endParaRPr>
                    </a:p>
                    <a:p>
                      <a:pPr>
                        <a:spcAft>
                          <a:spcPts val="0"/>
                        </a:spcAft>
                      </a:pP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9.</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Труфманова К.С.</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Воспитатель</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cs typeface="Times New Roman" pitchFamily="18" charset="0"/>
                        </a:rPr>
                        <a:t>Июль</a:t>
                      </a:r>
                      <a:r>
                        <a:rPr lang="ru-RU" sz="1400" baseline="0" dirty="0" smtClean="0">
                          <a:effectLst/>
                          <a:latin typeface="Times New Roman" pitchFamily="18" charset="0"/>
                          <a:cs typeface="Times New Roman" pitchFamily="18" charset="0"/>
                        </a:rPr>
                        <a:t> 2020 - КПК</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Times New Roman"/>
                          <a:cs typeface="Times New Roman" pitchFamily="18" charset="0"/>
                        </a:rPr>
                        <a:t>Сентябрь, 2023</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10.</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mn-ea"/>
                          <a:cs typeface="Times New Roman" pitchFamily="18" charset="0"/>
                        </a:rPr>
                        <a:t>Андрющенко</a:t>
                      </a:r>
                      <a:r>
                        <a:rPr lang="ru-RU" sz="1400" baseline="0" dirty="0" smtClean="0">
                          <a:effectLst/>
                          <a:latin typeface="Times New Roman" pitchFamily="18" charset="0"/>
                          <a:ea typeface="+mn-ea"/>
                          <a:cs typeface="Times New Roman" pitchFamily="18" charset="0"/>
                        </a:rPr>
                        <a:t> Е.А.</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Муз. руковод.</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mn-ea"/>
                          <a:cs typeface="Times New Roman" pitchFamily="18" charset="0"/>
                        </a:rPr>
                        <a:t>Сентябрь, 2023</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a:effectLst/>
                          <a:latin typeface="Times New Roman" pitchFamily="18" charset="0"/>
                          <a:cs typeface="Times New Roman" pitchFamily="18" charset="0"/>
                        </a:rPr>
                        <a:t> </a:t>
                      </a:r>
                      <a:r>
                        <a:rPr lang="ru-RU" sz="1400" dirty="0" smtClean="0">
                          <a:effectLst/>
                          <a:latin typeface="Times New Roman" pitchFamily="18" charset="0"/>
                          <a:cs typeface="Times New Roman" pitchFamily="18" charset="0"/>
                        </a:rPr>
                        <a:t>11.</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Терещенко Е.М.</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a:effectLst/>
                          <a:latin typeface="Times New Roman" pitchFamily="18" charset="0"/>
                          <a:cs typeface="Times New Roman" pitchFamily="18" charset="0"/>
                        </a:rPr>
                        <a:t>Инструктор по ФК</a:t>
                      </a: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a:effectLst/>
                          <a:latin typeface="Times New Roman" pitchFamily="18" charset="0"/>
                          <a:cs typeface="Times New Roman" pitchFamily="18" charset="0"/>
                        </a:rPr>
                        <a:t>27.11.2017 </a:t>
                      </a:r>
                      <a:r>
                        <a:rPr lang="ru-RU" sz="1400" dirty="0" smtClean="0">
                          <a:effectLst/>
                          <a:latin typeface="Times New Roman" pitchFamily="18" charset="0"/>
                          <a:cs typeface="Times New Roman" pitchFamily="18" charset="0"/>
                        </a:rPr>
                        <a:t>переподготовка, 21.10.2019 КПК</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mn-ea"/>
                          <a:cs typeface="Times New Roman" pitchFamily="18" charset="0"/>
                        </a:rPr>
                        <a:t>Октябрь, 2022</a:t>
                      </a:r>
                      <a:endParaRPr lang="ru-RU" sz="1400" dirty="0">
                        <a:effectLst/>
                        <a:latin typeface="Times New Roman" pitchFamily="18" charset="0"/>
                        <a:ea typeface="Times New Roman"/>
                        <a:cs typeface="Times New Roman" pitchFamily="18" charset="0"/>
                      </a:endParaRPr>
                    </a:p>
                  </a:txBody>
                  <a:tcPr marL="45268" marR="45268" marT="0" marB="0"/>
                </a:tc>
              </a:tr>
              <a:tr h="426720">
                <a:tc>
                  <a:txBody>
                    <a:bodyPr/>
                    <a:lstStyle/>
                    <a:p>
                      <a:pPr marL="0" lvl="0" indent="0">
                        <a:spcAft>
                          <a:spcPts val="0"/>
                        </a:spcAft>
                        <a:buFont typeface="+mj-lt"/>
                        <a:buNone/>
                      </a:pPr>
                      <a:r>
                        <a:rPr lang="ru-RU" sz="1400" dirty="0" smtClean="0">
                          <a:effectLst/>
                          <a:latin typeface="Times New Roman" pitchFamily="18" charset="0"/>
                          <a:ea typeface="Times New Roman"/>
                          <a:cs typeface="Times New Roman" pitchFamily="18" charset="0"/>
                        </a:rPr>
                        <a:t>12.</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Times New Roman"/>
                          <a:cs typeface="Times New Roman" pitchFamily="18" charset="0"/>
                        </a:rPr>
                        <a:t>Попова О.Е.</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Times New Roman"/>
                          <a:cs typeface="Times New Roman" pitchFamily="18" charset="0"/>
                        </a:rPr>
                        <a:t>Педагог-психолог</a:t>
                      </a:r>
                      <a:endParaRPr lang="ru-RU" sz="1400" dirty="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endParaRPr lang="ru-RU" sz="1400">
                        <a:effectLst/>
                        <a:latin typeface="Times New Roman" pitchFamily="18" charset="0"/>
                        <a:ea typeface="Times New Roman"/>
                        <a:cs typeface="Times New Roman" pitchFamily="18" charset="0"/>
                      </a:endParaRPr>
                    </a:p>
                  </a:txBody>
                  <a:tcPr marL="45268" marR="45268" marT="0" marB="0"/>
                </a:tc>
                <a:tc>
                  <a:txBody>
                    <a:bodyPr/>
                    <a:lstStyle/>
                    <a:p>
                      <a:pPr>
                        <a:spcAft>
                          <a:spcPts val="0"/>
                        </a:spcAft>
                      </a:pPr>
                      <a:r>
                        <a:rPr lang="ru-RU" sz="1400" dirty="0" smtClean="0">
                          <a:effectLst/>
                          <a:latin typeface="Times New Roman" pitchFamily="18" charset="0"/>
                          <a:ea typeface="Times New Roman"/>
                          <a:cs typeface="Times New Roman" pitchFamily="18" charset="0"/>
                        </a:rPr>
                        <a:t>Январь, 2023</a:t>
                      </a:r>
                      <a:endParaRPr lang="ru-RU" sz="1400" dirty="0">
                        <a:effectLst/>
                        <a:latin typeface="Times New Roman" pitchFamily="18" charset="0"/>
                        <a:ea typeface="Times New Roman"/>
                        <a:cs typeface="Times New Roman" pitchFamily="18" charset="0"/>
                      </a:endParaRPr>
                    </a:p>
                  </a:txBody>
                  <a:tcPr marL="45268" marR="45268" marT="0" marB="0"/>
                </a:tc>
              </a:tr>
            </a:tbl>
          </a:graphicData>
        </a:graphic>
      </p:graphicFrame>
    </p:spTree>
    <p:extLst>
      <p:ext uri="{BB962C8B-B14F-4D97-AF65-F5344CB8AC3E}">
        <p14:creationId xmlns:p14="http://schemas.microsoft.com/office/powerpoint/2010/main" val="274819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757" y="0"/>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3021902319"/>
              </p:ext>
            </p:extLst>
          </p:nvPr>
        </p:nvGraphicFramePr>
        <p:xfrm>
          <a:off x="251521" y="576065"/>
          <a:ext cx="8616470" cy="5877273"/>
        </p:xfrm>
        <a:graphic>
          <a:graphicData uri="http://schemas.openxmlformats.org/drawingml/2006/table">
            <a:tbl>
              <a:tblPr firstRow="1" firstCol="1" bandRow="1"/>
              <a:tblGrid>
                <a:gridCol w="513906"/>
                <a:gridCol w="1313616"/>
                <a:gridCol w="1484845"/>
                <a:gridCol w="5304103"/>
              </a:tblGrid>
              <a:tr h="456763">
                <a:tc>
                  <a:txBody>
                    <a:bodyPr/>
                    <a:lstStyle/>
                    <a:p>
                      <a:pPr algn="ctr">
                        <a:lnSpc>
                          <a:spcPct val="115000"/>
                        </a:lnSpc>
                        <a:spcAft>
                          <a:spcPts val="0"/>
                        </a:spcAft>
                      </a:pPr>
                      <a:r>
                        <a:rPr lang="ru-RU" sz="1200" b="1" dirty="0">
                          <a:effectLst/>
                          <a:latin typeface="Times New Roman"/>
                          <a:ea typeface="Calibri"/>
                          <a:cs typeface="Times New Roman"/>
                        </a:rPr>
                        <a:t>№ п\п</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effectLst/>
                          <a:latin typeface="Times New Roman"/>
                          <a:ea typeface="Calibri"/>
                          <a:cs typeface="Times New Roman"/>
                        </a:rPr>
                        <a:t>ФИО воспитателя</a:t>
                      </a:r>
                      <a:endParaRPr lang="ru-RU" sz="1050" dirty="0">
                        <a:effectLst/>
                        <a:latin typeface="Calibri"/>
                        <a:ea typeface="Calibri"/>
                        <a:cs typeface="Times New Roman"/>
                      </a:endParaRPr>
                    </a:p>
                  </a:txBody>
                  <a:tcPr marL="37295" marR="37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effectLst/>
                          <a:latin typeface="Times New Roman"/>
                          <a:ea typeface="Calibri"/>
                          <a:cs typeface="Times New Roman"/>
                        </a:rPr>
                        <a:t>Должность</a:t>
                      </a:r>
                      <a:endParaRPr lang="ru-RU" sz="1050" dirty="0">
                        <a:effectLst/>
                        <a:latin typeface="Calibri"/>
                        <a:ea typeface="Calibri"/>
                        <a:cs typeface="Times New Roman"/>
                      </a:endParaRPr>
                    </a:p>
                  </a:txBody>
                  <a:tcPr marL="37295" marR="37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effectLst/>
                          <a:latin typeface="Times New Roman"/>
                          <a:ea typeface="Calibri"/>
                          <a:cs typeface="Times New Roman"/>
                        </a:rPr>
                        <a:t>Тема самообразования</a:t>
                      </a:r>
                      <a:endParaRPr lang="ru-RU" sz="1050" dirty="0">
                        <a:effectLst/>
                        <a:latin typeface="Calibri"/>
                        <a:ea typeface="Calibri"/>
                        <a:cs typeface="Times New Roman"/>
                      </a:endParaRPr>
                    </a:p>
                  </a:txBody>
                  <a:tcPr marL="37295" marR="37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018">
                <a:tc>
                  <a:txBody>
                    <a:bodyPr/>
                    <a:lstStyle/>
                    <a:p>
                      <a:pPr marL="342900" lvl="0" indent="-342900">
                        <a:lnSpc>
                          <a:spcPct val="115000"/>
                        </a:lnSpc>
                        <a:spcAft>
                          <a:spcPts val="0"/>
                        </a:spcAft>
                        <a:buFont typeface="+mj-lt"/>
                        <a:buAutoNum type="arabicPeriod"/>
                      </a:pPr>
                      <a:r>
                        <a:rPr lang="ru-RU" sz="1200">
                          <a:effectLst/>
                          <a:latin typeface="Times New Roman"/>
                          <a:ea typeface="Calibri"/>
                          <a:cs typeface="Times New Roman"/>
                        </a:rPr>
                        <a:t> </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Еремина Ю.В.</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старший воспитатель</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«Методическое сопровождение профессиональной деятельности педагогов в сфере речевого развития  воспитанников».</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509">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2</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Булгакова О.Н.</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воспитатель</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«Экологическое воспитание детей в старшей группе»</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018">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3</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Копылова Е.Ю.</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a:effectLst/>
                          <a:latin typeface="Times New Roman"/>
                          <a:ea typeface="Calibri"/>
                          <a:cs typeface="Times New Roman"/>
                        </a:rPr>
                        <a:t>воспитатель</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«Художественно-эстетическое  развитие детей дошкольного возраста через использование нетрадиционных техник рисования»</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018">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4</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Федотова И.В.</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a:effectLst/>
                          <a:latin typeface="Times New Roman"/>
                          <a:ea typeface="Calibri"/>
                          <a:cs typeface="Times New Roman"/>
                        </a:rPr>
                        <a:t>воспитатель</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«Формирование экологической культуры детей среднего дошкольного возраста через ознакомление с природой родного края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2994">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5</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Костомарова Н.М.</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воспитатель</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«Художественная литература как средство речевого развития детей»</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763">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6</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Солкина О.А.</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воспитатель</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«Сказка - как средство всестороннего развития детей дошкольного возраста»</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509">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7</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Труфманова К.С.</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воспитатель</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«Нетрадиционная  техника аппликации в детском саду»</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763">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8</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Тубальцева Е.А.</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музыкальный  руководитель</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a:t>
                      </a:r>
                      <a:r>
                        <a:rPr lang="ru-RU" sz="1200" dirty="0" err="1">
                          <a:effectLst/>
                          <a:latin typeface="Times New Roman"/>
                          <a:ea typeface="Calibri"/>
                          <a:cs typeface="Times New Roman"/>
                        </a:rPr>
                        <a:t>Здоровьесберегающие</a:t>
                      </a:r>
                      <a:r>
                        <a:rPr lang="ru-RU" sz="1200" dirty="0">
                          <a:effectLst/>
                          <a:latin typeface="Times New Roman"/>
                          <a:ea typeface="Calibri"/>
                          <a:cs typeface="Times New Roman"/>
                        </a:rPr>
                        <a:t> технологии в музыкальном развитии детей дошкольного возраста»</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1272">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9</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Терещенко Е.М.</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инструктор по ФК</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«Использование игр народов России в работе с детьми старшего дошкольного возраста, как средства воспитания дружеских взаимоотношений»</a:t>
                      </a:r>
                      <a:endParaRPr lang="ru-RU" sz="1050" dirty="0">
                        <a:effectLst/>
                        <a:latin typeface="Calibri"/>
                        <a:ea typeface="Calibri"/>
                        <a:cs typeface="Times New Roman"/>
                      </a:endParaRPr>
                    </a:p>
                  </a:txBody>
                  <a:tcPr marL="37295" marR="37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86646">
                <a:tc>
                  <a:txBody>
                    <a:bodyPr/>
                    <a:lstStyle/>
                    <a:p>
                      <a:pPr marL="0" lvl="0" indent="0">
                        <a:lnSpc>
                          <a:spcPct val="115000"/>
                        </a:lnSpc>
                        <a:spcAft>
                          <a:spcPts val="0"/>
                        </a:spcAft>
                        <a:buFont typeface="+mj-lt"/>
                        <a:buNone/>
                      </a:pPr>
                      <a:r>
                        <a:rPr lang="ru-RU" sz="1200" dirty="0" smtClean="0">
                          <a:effectLst/>
                          <a:latin typeface="Times New Roman"/>
                          <a:ea typeface="Calibri"/>
                          <a:cs typeface="Times New Roman"/>
                        </a:rPr>
                        <a:t>10</a:t>
                      </a:r>
                      <a:r>
                        <a:rPr lang="ru-RU" sz="1200" dirty="0">
                          <a:effectLst/>
                          <a:latin typeface="Times New Roman"/>
                          <a:ea typeface="Calibri"/>
                          <a:cs typeface="Times New Roman"/>
                        </a:rPr>
                        <a:t> </a:t>
                      </a:r>
                      <a:endParaRPr lang="ru-RU" sz="1050" dirty="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a:effectLst/>
                          <a:latin typeface="Times New Roman"/>
                          <a:ea typeface="Calibri"/>
                          <a:cs typeface="Times New Roman"/>
                        </a:rPr>
                        <a:t>Попова О.Е.</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effectLst/>
                          <a:latin typeface="Times New Roman"/>
                          <a:ea typeface="Calibri"/>
                          <a:cs typeface="Times New Roman"/>
                        </a:rPr>
                        <a:t>педагог-психолог</a:t>
                      </a:r>
                      <a:endParaRPr lang="ru-RU" sz="1050">
                        <a:effectLst/>
                        <a:latin typeface="Calibri"/>
                        <a:ea typeface="Calibri"/>
                        <a:cs typeface="Times New Roman"/>
                      </a:endParaRPr>
                    </a:p>
                  </a:txBody>
                  <a:tcPr marL="37295" marR="37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ru-RU" sz="1200" dirty="0">
                          <a:effectLst/>
                          <a:latin typeface="Times New Roman"/>
                          <a:ea typeface="Calibri"/>
                          <a:cs typeface="Times New Roman"/>
                        </a:rPr>
                        <a:t>«Использование </a:t>
                      </a:r>
                      <a:r>
                        <a:rPr lang="ru-RU" sz="1200" dirty="0" err="1">
                          <a:effectLst/>
                          <a:latin typeface="Times New Roman"/>
                          <a:ea typeface="Calibri"/>
                          <a:cs typeface="Times New Roman"/>
                        </a:rPr>
                        <a:t>сказкотерапии</a:t>
                      </a:r>
                      <a:r>
                        <a:rPr lang="ru-RU" sz="1200" dirty="0">
                          <a:effectLst/>
                          <a:latin typeface="Times New Roman"/>
                          <a:ea typeface="Calibri"/>
                          <a:cs typeface="Times New Roman"/>
                        </a:rPr>
                        <a:t> в работе с тревожными детьми дошкольного возраста»</a:t>
                      </a:r>
                      <a:endParaRPr lang="ru-RU" sz="1050" dirty="0">
                        <a:effectLst/>
                        <a:latin typeface="Calibri"/>
                        <a:ea typeface="Calibri"/>
                        <a:cs typeface="Times New Roman"/>
                      </a:endParaRPr>
                    </a:p>
                  </a:txBody>
                  <a:tcPr marL="37295" marR="37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491018" y="114400"/>
            <a:ext cx="8376973" cy="461665"/>
          </a:xfrm>
          <a:prstGeom prst="rect">
            <a:avLst/>
          </a:prstGeom>
          <a:solidFill>
            <a:srgbClr val="00B0F0"/>
          </a:solid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Список тем по самообразованию на 2021-2022 учебный год</a:t>
            </a:r>
            <a:endParaRPr kumimoji="0" lang="ru-RU" sz="3200" b="0"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247941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82" y="18364"/>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42279" y="55574"/>
            <a:ext cx="6254058" cy="2800767"/>
          </a:xfrm>
          <a:prstGeom prst="rect">
            <a:avLst/>
          </a:prstGeom>
          <a:noFill/>
        </p:spPr>
        <p:txBody>
          <a:bodyPr wrap="square" rtlCol="0">
            <a:spAutoFit/>
          </a:bodyPr>
          <a:lstStyle/>
          <a:p>
            <a:pPr algn="ctr"/>
            <a:r>
              <a:rPr lang="ru-RU" sz="4000" b="1" dirty="0" smtClean="0">
                <a:solidFill>
                  <a:srgbClr val="C00000"/>
                </a:solidFill>
                <a:latin typeface="Monotype Corsiva" pitchFamily="66" charset="0"/>
              </a:rPr>
              <a:t>3. Утверждение </a:t>
            </a:r>
            <a:r>
              <a:rPr lang="ru-RU" sz="4000" b="1" dirty="0">
                <a:solidFill>
                  <a:srgbClr val="C00000"/>
                </a:solidFill>
                <a:latin typeface="Monotype Corsiva" pitchFamily="66" charset="0"/>
              </a:rPr>
              <a:t>инструкций по охране жизни и здоровья детей    МДОБУ №  4 </a:t>
            </a:r>
            <a:endParaRPr lang="ru-RU" sz="4000" b="1" dirty="0" smtClean="0">
              <a:solidFill>
                <a:srgbClr val="C00000"/>
              </a:solidFill>
              <a:latin typeface="Monotype Corsiva" pitchFamily="66" charset="0"/>
            </a:endParaRPr>
          </a:p>
          <a:p>
            <a:pPr algn="ctr"/>
            <a:r>
              <a:rPr lang="ru-RU" sz="2800" b="1" dirty="0" smtClean="0">
                <a:latin typeface="Times New Roman" pitchFamily="18" charset="0"/>
                <a:cs typeface="Times New Roman" pitchFamily="18" charset="0"/>
              </a:rPr>
              <a:t>Заведующий Гаранина О.А.</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p:txBody>
      </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10418" t="32507" r="8627" b="3492"/>
          <a:stretch/>
        </p:blipFill>
        <p:spPr>
          <a:xfrm>
            <a:off x="1557792" y="2708920"/>
            <a:ext cx="6168788" cy="3657601"/>
          </a:xfrm>
          <a:prstGeom prst="rect">
            <a:avLst/>
          </a:prstGeom>
        </p:spPr>
      </p:pic>
    </p:spTree>
    <p:extLst>
      <p:ext uri="{BB962C8B-B14F-4D97-AF65-F5344CB8AC3E}">
        <p14:creationId xmlns:p14="http://schemas.microsoft.com/office/powerpoint/2010/main" val="413317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9143467" cy="6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5269" y="548680"/>
            <a:ext cx="8352928" cy="3231654"/>
          </a:xfrm>
          <a:prstGeom prst="rect">
            <a:avLst/>
          </a:prstGeom>
          <a:noFill/>
        </p:spPr>
        <p:txBody>
          <a:bodyPr wrap="square" rtlCol="0">
            <a:spAutoFit/>
          </a:bodyPr>
          <a:lstStyle/>
          <a:p>
            <a:pPr algn="ctr"/>
            <a:r>
              <a:rPr lang="ru-RU" sz="3200" b="1" dirty="0" smtClean="0">
                <a:solidFill>
                  <a:srgbClr val="C00000"/>
                </a:solidFill>
                <a:latin typeface="Monotype Corsiva" pitchFamily="66" charset="0"/>
              </a:rPr>
              <a:t>4. Отчеты о выполнении  летне-оздоровительного плана за 2021 год</a:t>
            </a:r>
          </a:p>
          <a:p>
            <a:pPr marL="457200" indent="-457200" algn="ctr">
              <a:buFont typeface="Wingdings" pitchFamily="2" charset="2"/>
              <a:buChar char="Ø"/>
            </a:pPr>
            <a:endParaRPr lang="ru-RU" sz="2800" b="1" dirty="0" smtClean="0">
              <a:solidFill>
                <a:srgbClr val="0070C0"/>
              </a:solidFill>
              <a:latin typeface="Times New Roman" pitchFamily="18" charset="0"/>
              <a:cs typeface="Times New Roman" pitchFamily="18" charset="0"/>
            </a:endParaRPr>
          </a:p>
          <a:p>
            <a:pPr marL="457200" indent="-457200" algn="ctr">
              <a:buFont typeface="Wingdings" pitchFamily="2" charset="2"/>
              <a:buChar char="Ø"/>
            </a:pPr>
            <a:endParaRPr lang="ru-RU" sz="2800" b="1" dirty="0">
              <a:solidFill>
                <a:srgbClr val="0070C0"/>
              </a:solidFill>
              <a:latin typeface="Times New Roman" pitchFamily="18" charset="0"/>
              <a:cs typeface="Times New Roman" pitchFamily="18" charset="0"/>
            </a:endParaRPr>
          </a:p>
          <a:p>
            <a:pPr marL="457200" indent="-457200" algn="ctr">
              <a:buFont typeface="Wingdings" pitchFamily="2" charset="2"/>
              <a:buChar char="Ø"/>
            </a:pPr>
            <a:r>
              <a:rPr lang="ru-RU" sz="2800" b="1" dirty="0" smtClean="0">
                <a:solidFill>
                  <a:srgbClr val="0070C0"/>
                </a:solidFill>
                <a:latin typeface="Times New Roman" pitchFamily="18" charset="0"/>
                <a:cs typeface="Times New Roman" pitchFamily="18" charset="0"/>
              </a:rPr>
              <a:t>Старший воспитатель Еремина Ю.В.</a:t>
            </a:r>
          </a:p>
          <a:p>
            <a:pPr marL="457200" indent="-457200" algn="ctr">
              <a:buFont typeface="Wingdings" pitchFamily="2" charset="2"/>
              <a:buChar char="Ø"/>
            </a:pPr>
            <a:endParaRPr lang="ru-RU" sz="2800" b="1" dirty="0" smtClean="0">
              <a:solidFill>
                <a:srgbClr val="0070C0"/>
              </a:solidFill>
              <a:latin typeface="Times New Roman" pitchFamily="18" charset="0"/>
              <a:cs typeface="Times New Roman" pitchFamily="18" charset="0"/>
            </a:endParaRPr>
          </a:p>
          <a:p>
            <a:pPr marL="457200" indent="-457200" algn="ctr">
              <a:buFont typeface="Wingdings" pitchFamily="2" charset="2"/>
              <a:buChar char="Ø"/>
            </a:pPr>
            <a:r>
              <a:rPr lang="ru-RU" sz="2800" b="1" dirty="0" smtClean="0">
                <a:solidFill>
                  <a:srgbClr val="0070C0"/>
                </a:solidFill>
                <a:latin typeface="Times New Roman" pitchFamily="18" charset="0"/>
                <a:cs typeface="Times New Roman" pitchFamily="18" charset="0"/>
              </a:rPr>
              <a:t>Воспитатели групп</a:t>
            </a:r>
            <a:endParaRPr lang="ru-RU" sz="2800" b="1" dirty="0">
              <a:solidFill>
                <a:srgbClr val="0070C0"/>
              </a:solidFill>
              <a:latin typeface="Times New Roman" pitchFamily="18" charset="0"/>
              <a:cs typeface="Times New Roman" pitchFamily="18" charset="0"/>
            </a:endParaRPr>
          </a:p>
        </p:txBody>
      </p:sp>
      <p:pic>
        <p:nvPicPr>
          <p:cNvPr id="14" name="Рисунок 13"/>
          <p:cNvPicPr>
            <a:picLocks noChangeAspect="1"/>
          </p:cNvPicPr>
          <p:nvPr/>
        </p:nvPicPr>
        <p:blipFill rotWithShape="1">
          <a:blip r:embed="rId4" cstate="print">
            <a:extLst>
              <a:ext uri="{28A0092B-C50C-407E-A947-70E740481C1C}">
                <a14:useLocalDpi xmlns:a14="http://schemas.microsoft.com/office/drawing/2010/main" val="0"/>
              </a:ext>
            </a:extLst>
          </a:blip>
          <a:srcRect r="16854"/>
          <a:stretch/>
        </p:blipFill>
        <p:spPr>
          <a:xfrm>
            <a:off x="1036" y="4611261"/>
            <a:ext cx="9020134" cy="2155590"/>
          </a:xfrm>
          <a:prstGeom prst="rect">
            <a:avLst/>
          </a:prstGeom>
        </p:spPr>
      </p:pic>
    </p:spTree>
    <p:extLst>
      <p:ext uri="{BB962C8B-B14F-4D97-AF65-F5344CB8AC3E}">
        <p14:creationId xmlns:p14="http://schemas.microsoft.com/office/powerpoint/2010/main" val="2582780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964</TotalTime>
  <Words>918</Words>
  <Application>Microsoft Office PowerPoint</Application>
  <PresentationFormat>Экран (4:3)</PresentationFormat>
  <Paragraphs>266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1. Вступительное слово.  2. Утверждение внутренних нормативных документов ДОУ на 2021-2022 учебный год 3. Утверждение инструкций по охране жизни и здоровья детей    МДОБУ №  4. 4. Отчет о выполнении летне-оздоровительного плана на 2021 г.    5. Итоги контроля «Готовность ДОУ к новому учебному году». 6. Ориентирование по темам самообразования на 2021-2022 год.  7. Консультация «Разработка  рабочих программ воспитания  для организаций реализующий образовательные программы дошкольного образования» 8. Принятие решения.  </vt:lpstr>
      <vt:lpstr>1. Основной образовательной программы МДОБУ №4  2. Рабочих программ воспитания педагогических работников на 2021-2022 учебный год 3. Годового плана работы ДОУ,  годовых планов специалистов (старшего воспитателя, инструктора по физической культуре, музыкального руководителя, педагога-психолога)  4. Перспективного плана работы всех возрастных групп 5. Годового календарного учебного плана-графика  6. Документов для организации работы методического кабинета 7. Задач года 8. Комплексно-тематического планирования 9. Режима дня в холодный период года 10. Режима двигательной активности 11. Расписания ООД </vt:lpstr>
      <vt:lpstr>12. Структуры написания календарных планов воспитателей, музыкального руководителя, инструктора по ФК, педагога-психолога 13. Рабочей программы   по дополнительной образовательной деятельности художественно – эстетической направленности  «Цветные ладошки» Кружок «Фантазия  и  умелые  руки»  14. Дополнительной образовательной программы кружковой деятельности по нравственно – патриотическому и духовному воспитанию дошкольников «По казачьим традициям» 15. Утверждение плана работы по ПДД 16. Утверждение плана работы консультационного центра 17. План работы по наставничеству 18. Утверждение плана работы по аттестации педагогических работников, плана-графика работы по аттестации педагогических работников , плана-графика работы по курсам повышения квалификации. 19. Утверждение плана работы по самообразованию педагогов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Acer lopuh</cp:lastModifiedBy>
  <cp:revision>69</cp:revision>
  <cp:lastPrinted>2021-09-04T09:06:46Z</cp:lastPrinted>
  <dcterms:modified xsi:type="dcterms:W3CDTF">2021-09-04T09:06:50Z</dcterms:modified>
</cp:coreProperties>
</file>