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8" r:id="rId11"/>
    <p:sldId id="262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60"/>
  </p:normalViewPr>
  <p:slideViewPr>
    <p:cSldViewPr>
      <p:cViewPr varScale="1">
        <p:scale>
          <a:sx n="70" d="100"/>
          <a:sy n="70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image" Target="../media/image23.png"/><Relationship Id="rId7" Type="http://schemas.openxmlformats.org/officeDocument/2006/relationships/image" Target="../media/image27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0" y="0"/>
            <a:ext cx="9144000" cy="6857999"/>
            <a:chOff x="0" y="0"/>
            <a:chExt cx="9144000" cy="6857999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0" y="0"/>
              <a:ext cx="9144000" cy="6857999"/>
              <a:chOff x="0" y="33567"/>
              <a:chExt cx="9144000" cy="6858000"/>
            </a:xfrm>
          </p:grpSpPr>
          <p:grpSp>
            <p:nvGrpSpPr>
              <p:cNvPr id="6" name="Группа 5"/>
              <p:cNvGrpSpPr/>
              <p:nvPr/>
            </p:nvGrpSpPr>
            <p:grpSpPr>
              <a:xfrm>
                <a:off x="0" y="33567"/>
                <a:ext cx="9144000" cy="6858000"/>
                <a:chOff x="0" y="38576"/>
                <a:chExt cx="8478558" cy="6284158"/>
              </a:xfrm>
            </p:grpSpPr>
            <p:pic>
              <p:nvPicPr>
                <p:cNvPr id="2" name="Рисунок 1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0" y="38576"/>
                  <a:ext cx="8478558" cy="6284158"/>
                </a:xfrm>
                <a:prstGeom prst="rect">
                  <a:avLst/>
                </a:prstGeom>
              </p:spPr>
            </p:pic>
            <p:sp>
              <p:nvSpPr>
                <p:cNvPr id="4" name="Прямоугольник 3"/>
                <p:cNvSpPr/>
                <p:nvPr/>
              </p:nvSpPr>
              <p:spPr>
                <a:xfrm>
                  <a:off x="2389238" y="2142896"/>
                  <a:ext cx="3600400" cy="1584176"/>
                </a:xfrm>
                <a:prstGeom prst="rect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3" name="TextBox 2"/>
              <p:cNvSpPr txBox="1"/>
              <p:nvPr/>
            </p:nvSpPr>
            <p:spPr>
              <a:xfrm>
                <a:off x="1691680" y="1443841"/>
                <a:ext cx="6598274" cy="45243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Результаты проведения</a:t>
                </a:r>
              </a:p>
              <a:p>
                <a:pPr algn="ctr"/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ctr"/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«ДЕКАДЫ ДОРОЖНОЙ БЕЗОПАСНОСТИ ДЕТЕЙ»</a:t>
                </a:r>
              </a:p>
              <a:p>
                <a:pPr algn="ctr"/>
                <a:endParaRPr lang="ru-RU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ru-RU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в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МДОБУ № 4 «Ромашка»</a:t>
                </a:r>
              </a:p>
              <a:p>
                <a:pPr algn="ctr"/>
                <a:endParaRPr lang="ru-RU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2020 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год </a:t>
                </a:r>
                <a:endParaRPr lang="ru-RU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2722" y="3717032"/>
              <a:ext cx="1414463" cy="2620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2222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2290" name="Picture 2" descr="C:\Users\Smart\Desktop\пдд\IMG-20171116-WA0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" y="0"/>
            <a:ext cx="50624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08104" y="548680"/>
            <a:ext cx="32403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Организована встреча детей с инспектором ДПС 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961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1"/>
            <a:ext cx="5934075" cy="607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35"/>
          <p:cNvSpPr>
            <a:spLocks noChangeArrowheads="1"/>
          </p:cNvSpPr>
          <p:nvPr/>
        </p:nvSpPr>
        <p:spPr bwMode="auto">
          <a:xfrm>
            <a:off x="806450" y="676275"/>
            <a:ext cx="3943350" cy="1552575"/>
          </a:xfrm>
          <a:prstGeom prst="roundRect">
            <a:avLst>
              <a:gd name="adj" fmla="val 15296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27"/>
          <p:cNvSpPr>
            <a:spLocks noChangeArrowheads="1"/>
          </p:cNvSpPr>
          <p:nvPr/>
        </p:nvSpPr>
        <p:spPr bwMode="auto">
          <a:xfrm>
            <a:off x="806450" y="2676525"/>
            <a:ext cx="4019550" cy="3943350"/>
          </a:xfrm>
          <a:prstGeom prst="roundRect">
            <a:avLst>
              <a:gd name="adj" fmla="val 10356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987425" y="2838450"/>
            <a:ext cx="3657600" cy="3600450"/>
          </a:xfrm>
          <a:prstGeom prst="rect">
            <a:avLst/>
          </a:prstGeom>
          <a:solidFill>
            <a:srgbClr val="27272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206500" y="3067050"/>
            <a:ext cx="3267075" cy="3171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911350" y="2266950"/>
            <a:ext cx="26860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улица Ленина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20675" y="3448050"/>
            <a:ext cx="609600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улица  Пугачева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6"/>
          <p:cNvSpPr>
            <a:spLocks noChangeArrowheads="1"/>
          </p:cNvSpPr>
          <p:nvPr/>
        </p:nvSpPr>
        <p:spPr bwMode="auto">
          <a:xfrm>
            <a:off x="4883150" y="4410074"/>
            <a:ext cx="4572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улица Гагарина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30"/>
          <p:cNvSpPr>
            <a:spLocks noChangeArrowheads="1"/>
          </p:cNvSpPr>
          <p:nvPr/>
        </p:nvSpPr>
        <p:spPr bwMode="auto">
          <a:xfrm>
            <a:off x="3616325" y="3067050"/>
            <a:ext cx="857250" cy="13906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МДОБУ № 4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274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3025775" y="3067050"/>
            <a:ext cx="409575" cy="3810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магазин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3"/>
          <p:cNvSpPr>
            <a:spLocks noChangeArrowheads="1"/>
          </p:cNvSpPr>
          <p:nvPr/>
        </p:nvSpPr>
        <p:spPr bwMode="auto">
          <a:xfrm>
            <a:off x="1206500" y="3067050"/>
            <a:ext cx="647700" cy="8001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Музыкальная           школа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268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1282700" y="4229100"/>
            <a:ext cx="571500" cy="276225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32"/>
          <p:cNvSpPr>
            <a:spLocks noChangeArrowheads="1"/>
          </p:cNvSpPr>
          <p:nvPr/>
        </p:nvSpPr>
        <p:spPr bwMode="auto">
          <a:xfrm>
            <a:off x="2139950" y="3067050"/>
            <a:ext cx="219075" cy="1905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2216150" y="3448050"/>
            <a:ext cx="609600" cy="3048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270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40"/>
          <p:cNvSpPr>
            <a:spLocks noChangeArrowheads="1"/>
          </p:cNvSpPr>
          <p:nvPr/>
        </p:nvSpPr>
        <p:spPr bwMode="auto">
          <a:xfrm flipV="1">
            <a:off x="1282700" y="5753100"/>
            <a:ext cx="371475" cy="333375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25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36"/>
          <p:cNvSpPr>
            <a:spLocks noChangeArrowheads="1"/>
          </p:cNvSpPr>
          <p:nvPr/>
        </p:nvSpPr>
        <p:spPr bwMode="auto">
          <a:xfrm>
            <a:off x="882650" y="676275"/>
            <a:ext cx="3762375" cy="1438275"/>
          </a:xfrm>
          <a:prstGeom prst="rect">
            <a:avLst/>
          </a:prstGeom>
          <a:solidFill>
            <a:srgbClr val="27272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1063625" y="800100"/>
            <a:ext cx="3409950" cy="1114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101725" y="2962275"/>
            <a:ext cx="3438525" cy="3419475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987425" y="723900"/>
            <a:ext cx="3552825" cy="1266825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AutoShape 14"/>
          <p:cNvSpPr>
            <a:spLocks noChangeArrowheads="1"/>
          </p:cNvSpPr>
          <p:nvPr/>
        </p:nvSpPr>
        <p:spPr bwMode="auto">
          <a:xfrm>
            <a:off x="5340350" y="676275"/>
            <a:ext cx="695325" cy="15525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AutoShape 13"/>
          <p:cNvSpPr>
            <a:spLocks noChangeArrowheads="1"/>
          </p:cNvSpPr>
          <p:nvPr/>
        </p:nvSpPr>
        <p:spPr bwMode="auto">
          <a:xfrm>
            <a:off x="5435600" y="2838450"/>
            <a:ext cx="600075" cy="3781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3902075" y="1533525"/>
            <a:ext cx="361950" cy="2476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287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3435350" y="1533525"/>
            <a:ext cx="333375" cy="2476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285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3025775" y="1533525"/>
            <a:ext cx="342900" cy="2476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283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2578100" y="1533525"/>
            <a:ext cx="361950" cy="2476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281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2054225" y="1533525"/>
            <a:ext cx="304800" cy="2476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279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8"/>
          <p:cNvSpPr>
            <a:spLocks noChangeArrowheads="1"/>
          </p:cNvSpPr>
          <p:nvPr/>
        </p:nvSpPr>
        <p:spPr bwMode="auto">
          <a:xfrm>
            <a:off x="1492250" y="1533525"/>
            <a:ext cx="304800" cy="2476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277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" name="Rectangle 17"/>
          <p:cNvSpPr>
            <a:spLocks noChangeArrowheads="1"/>
          </p:cNvSpPr>
          <p:nvPr/>
        </p:nvSpPr>
        <p:spPr bwMode="auto">
          <a:xfrm>
            <a:off x="1101725" y="1533525"/>
            <a:ext cx="304800" cy="2476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275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4"/>
          <p:cNvSpPr>
            <a:spLocks noChangeArrowheads="1"/>
          </p:cNvSpPr>
          <p:nvPr/>
        </p:nvSpPr>
        <p:spPr bwMode="auto">
          <a:xfrm>
            <a:off x="3663950" y="885825"/>
            <a:ext cx="542925" cy="4953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магазин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Rectangle 37"/>
          <p:cNvSpPr>
            <a:spLocks noChangeArrowheads="1"/>
          </p:cNvSpPr>
          <p:nvPr/>
        </p:nvSpPr>
        <p:spPr bwMode="auto">
          <a:xfrm>
            <a:off x="5387975" y="676275"/>
            <a:ext cx="647700" cy="1438275"/>
          </a:xfrm>
          <a:prstGeom prst="rect">
            <a:avLst/>
          </a:prstGeom>
          <a:solidFill>
            <a:srgbClr val="27272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Rectangle 39"/>
          <p:cNvSpPr>
            <a:spLocks noChangeArrowheads="1"/>
          </p:cNvSpPr>
          <p:nvPr/>
        </p:nvSpPr>
        <p:spPr bwMode="auto">
          <a:xfrm>
            <a:off x="5492750" y="723900"/>
            <a:ext cx="485775" cy="1266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5" name="Rectangle 38"/>
          <p:cNvSpPr>
            <a:spLocks noChangeArrowheads="1"/>
          </p:cNvSpPr>
          <p:nvPr/>
        </p:nvSpPr>
        <p:spPr bwMode="auto">
          <a:xfrm>
            <a:off x="5435600" y="723900"/>
            <a:ext cx="600075" cy="1333500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6" name="Rectangle 43"/>
          <p:cNvSpPr>
            <a:spLocks noChangeArrowheads="1"/>
          </p:cNvSpPr>
          <p:nvPr/>
        </p:nvSpPr>
        <p:spPr bwMode="auto">
          <a:xfrm>
            <a:off x="3025775" y="5810250"/>
            <a:ext cx="342900" cy="276225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31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7" name="Rectangle 42"/>
          <p:cNvSpPr>
            <a:spLocks noChangeArrowheads="1"/>
          </p:cNvSpPr>
          <p:nvPr/>
        </p:nvSpPr>
        <p:spPr bwMode="auto">
          <a:xfrm>
            <a:off x="2587625" y="5810250"/>
            <a:ext cx="352425" cy="276225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29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41"/>
          <p:cNvSpPr>
            <a:spLocks noChangeArrowheads="1"/>
          </p:cNvSpPr>
          <p:nvPr/>
        </p:nvSpPr>
        <p:spPr bwMode="auto">
          <a:xfrm>
            <a:off x="1797050" y="5753100"/>
            <a:ext cx="352425" cy="333375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27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0" name="Rectangle 44"/>
          <p:cNvSpPr>
            <a:spLocks noChangeArrowheads="1"/>
          </p:cNvSpPr>
          <p:nvPr/>
        </p:nvSpPr>
        <p:spPr bwMode="auto">
          <a:xfrm>
            <a:off x="3435350" y="5810250"/>
            <a:ext cx="352425" cy="2667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33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45"/>
          <p:cNvSpPr>
            <a:spLocks noChangeArrowheads="1"/>
          </p:cNvSpPr>
          <p:nvPr/>
        </p:nvSpPr>
        <p:spPr bwMode="auto">
          <a:xfrm>
            <a:off x="3902075" y="5819775"/>
            <a:ext cx="352425" cy="2667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35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2" name="Rectangle 46"/>
          <p:cNvSpPr>
            <a:spLocks noChangeArrowheads="1"/>
          </p:cNvSpPr>
          <p:nvPr/>
        </p:nvSpPr>
        <p:spPr bwMode="auto">
          <a:xfrm>
            <a:off x="5578475" y="1314450"/>
            <a:ext cx="352425" cy="2667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3" name="Rectangle 48"/>
          <p:cNvSpPr>
            <a:spLocks noChangeArrowheads="1"/>
          </p:cNvSpPr>
          <p:nvPr/>
        </p:nvSpPr>
        <p:spPr bwMode="auto">
          <a:xfrm>
            <a:off x="5540375" y="2962275"/>
            <a:ext cx="495300" cy="3533775"/>
          </a:xfrm>
          <a:prstGeom prst="rect">
            <a:avLst/>
          </a:prstGeom>
          <a:solidFill>
            <a:srgbClr val="27272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34" name="Rectangle 50"/>
          <p:cNvSpPr>
            <a:spLocks noChangeArrowheads="1"/>
          </p:cNvSpPr>
          <p:nvPr/>
        </p:nvSpPr>
        <p:spPr bwMode="auto">
          <a:xfrm>
            <a:off x="5645150" y="3114675"/>
            <a:ext cx="390525" cy="3267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35" name="Rectangle 49"/>
          <p:cNvSpPr>
            <a:spLocks noChangeArrowheads="1"/>
          </p:cNvSpPr>
          <p:nvPr/>
        </p:nvSpPr>
        <p:spPr bwMode="auto">
          <a:xfrm>
            <a:off x="5588000" y="3009900"/>
            <a:ext cx="447675" cy="3429000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36" name="Rectangle 47"/>
          <p:cNvSpPr>
            <a:spLocks noChangeArrowheads="1"/>
          </p:cNvSpPr>
          <p:nvPr/>
        </p:nvSpPr>
        <p:spPr bwMode="auto">
          <a:xfrm>
            <a:off x="5680075" y="3219450"/>
            <a:ext cx="355600" cy="32385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магазин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51"/>
          <p:cNvSpPr>
            <a:spLocks noChangeArrowheads="1"/>
          </p:cNvSpPr>
          <p:nvPr/>
        </p:nvSpPr>
        <p:spPr bwMode="auto">
          <a:xfrm>
            <a:off x="5683250" y="4705350"/>
            <a:ext cx="295275" cy="266700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38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1" name="AutoShape 53"/>
          <p:cNvSpPr>
            <a:spLocks noChangeShapeType="1"/>
          </p:cNvSpPr>
          <p:nvPr/>
        </p:nvSpPr>
        <p:spPr bwMode="auto">
          <a:xfrm>
            <a:off x="987425" y="2524125"/>
            <a:ext cx="8667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2" name="AutoShape 52"/>
          <p:cNvSpPr>
            <a:spLocks noChangeShapeType="1"/>
          </p:cNvSpPr>
          <p:nvPr/>
        </p:nvSpPr>
        <p:spPr bwMode="auto">
          <a:xfrm flipH="1">
            <a:off x="987425" y="2343150"/>
            <a:ext cx="8667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3" name="AutoShape 54"/>
          <p:cNvSpPr>
            <a:spLocks noChangeShapeType="1"/>
          </p:cNvSpPr>
          <p:nvPr/>
        </p:nvSpPr>
        <p:spPr bwMode="auto">
          <a:xfrm flipV="1">
            <a:off x="682625" y="3067050"/>
            <a:ext cx="0" cy="800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4" name="AutoShape 55"/>
          <p:cNvSpPr>
            <a:spLocks noChangeShapeType="1"/>
          </p:cNvSpPr>
          <p:nvPr/>
        </p:nvSpPr>
        <p:spPr bwMode="auto">
          <a:xfrm>
            <a:off x="396875" y="3067050"/>
            <a:ext cx="0" cy="800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5" name="AutoShape 58"/>
          <p:cNvSpPr>
            <a:spLocks noChangeShapeType="1"/>
          </p:cNvSpPr>
          <p:nvPr/>
        </p:nvSpPr>
        <p:spPr bwMode="auto">
          <a:xfrm flipV="1">
            <a:off x="5283200" y="3648075"/>
            <a:ext cx="0" cy="857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6" name="AutoShape 57"/>
          <p:cNvSpPr>
            <a:spLocks noChangeShapeType="1"/>
          </p:cNvSpPr>
          <p:nvPr/>
        </p:nvSpPr>
        <p:spPr bwMode="auto">
          <a:xfrm>
            <a:off x="4978400" y="3648075"/>
            <a:ext cx="0" cy="857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80" name="Picture 60" descr="191272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1466850"/>
            <a:ext cx="5905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9" name="Picture 59" descr="191272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2952750"/>
            <a:ext cx="6477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1" name="Picture 61" descr="191272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638" y="2228850"/>
            <a:ext cx="4953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49" name="Rectangle 62"/>
          <p:cNvSpPr>
            <a:spLocks noChangeArrowheads="1"/>
          </p:cNvSpPr>
          <p:nvPr/>
        </p:nvSpPr>
        <p:spPr bwMode="auto">
          <a:xfrm>
            <a:off x="2492375" y="1914525"/>
            <a:ext cx="714375" cy="209550"/>
          </a:xfrm>
          <a:prstGeom prst="rect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остановка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0" name="Rectangle 63"/>
          <p:cNvSpPr>
            <a:spLocks noChangeArrowheads="1"/>
          </p:cNvSpPr>
          <p:nvPr/>
        </p:nvSpPr>
        <p:spPr bwMode="auto">
          <a:xfrm rot="16200000">
            <a:off x="5145088" y="1385887"/>
            <a:ext cx="552450" cy="142875"/>
          </a:xfrm>
          <a:prstGeom prst="rect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84" name="Picture 64" descr="бо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75" y="1639888"/>
            <a:ext cx="409575" cy="322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6" name="Picture 66" descr="бо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075" y="3543300"/>
            <a:ext cx="3746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5" name="Picture 65" descr="бо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25" y="2897188"/>
            <a:ext cx="333375" cy="26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7" name="Picture 67" descr="лгналанг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00" y="3067050"/>
            <a:ext cx="285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1" name="AutoShape 68"/>
          <p:cNvSpPr>
            <a:spLocks noChangeShapeType="1"/>
          </p:cNvSpPr>
          <p:nvPr/>
        </p:nvSpPr>
        <p:spPr bwMode="auto">
          <a:xfrm>
            <a:off x="4540250" y="1639888"/>
            <a:ext cx="8001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52" name="AutoShape 69"/>
          <p:cNvSpPr>
            <a:spLocks noChangeShapeType="1"/>
          </p:cNvSpPr>
          <p:nvPr/>
        </p:nvSpPr>
        <p:spPr bwMode="auto">
          <a:xfrm>
            <a:off x="5680075" y="2057400"/>
            <a:ext cx="3175" cy="839788"/>
          </a:xfrm>
          <a:prstGeom prst="straightConnector1">
            <a:avLst/>
          </a:prstGeom>
          <a:noFill/>
          <a:ln w="28575">
            <a:solidFill>
              <a:srgbClr val="FFFF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53" name="AutoShape 70"/>
          <p:cNvSpPr>
            <a:spLocks noChangeShapeType="1"/>
          </p:cNvSpPr>
          <p:nvPr/>
        </p:nvSpPr>
        <p:spPr bwMode="auto">
          <a:xfrm flipH="1">
            <a:off x="4654550" y="3159125"/>
            <a:ext cx="9144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54" name="Rectangle 71"/>
          <p:cNvSpPr>
            <a:spLocks noChangeArrowheads="1"/>
          </p:cNvSpPr>
          <p:nvPr/>
        </p:nvSpPr>
        <p:spPr bwMode="auto">
          <a:xfrm>
            <a:off x="152400" y="88613"/>
            <a:ext cx="80920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Родители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оповещены о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путях движения транспортных средств и детей с родителями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5" name="Rectangle 100"/>
          <p:cNvSpPr>
            <a:spLocks noChangeArrowheads="1"/>
          </p:cNvSpPr>
          <p:nvPr/>
        </p:nvSpPr>
        <p:spPr bwMode="auto">
          <a:xfrm>
            <a:off x="152400" y="7134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886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1187624" y="1484784"/>
              <a:ext cx="6552728" cy="24482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4800" dirty="0" smtClean="0"/>
                <a:t>Спасибо за внимание!</a:t>
              </a:r>
            </a:p>
            <a:p>
              <a:pPr algn="ctr"/>
              <a:endParaRPr lang="ru-RU" sz="4800" dirty="0"/>
            </a:p>
            <a:p>
              <a:pPr algn="ctr"/>
              <a:r>
                <a:rPr lang="ru-RU" sz="4800" dirty="0" smtClean="0"/>
                <a:t>МДОБУ №4</a:t>
              </a:r>
              <a:endParaRPr lang="ru-RU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44886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" name="Группа 6"/>
            <p:cNvGrpSpPr/>
            <p:nvPr/>
          </p:nvGrpSpPr>
          <p:grpSpPr>
            <a:xfrm>
              <a:off x="323529" y="620688"/>
              <a:ext cx="8712968" cy="4603844"/>
              <a:chOff x="323529" y="620688"/>
              <a:chExt cx="8712968" cy="4603844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23529" y="620688"/>
                <a:ext cx="8712968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b="1" dirty="0" smtClean="0">
                    <a:solidFill>
                      <a:srgbClr val="002060"/>
                    </a:solidFill>
                  </a:rPr>
                  <a:t>В период  с </a:t>
                </a:r>
                <a:r>
                  <a:rPr lang="ru-RU" b="1" dirty="0" smtClean="0">
                    <a:solidFill>
                      <a:srgbClr val="002060"/>
                    </a:solidFill>
                  </a:rPr>
                  <a:t>2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1</a:t>
                </a:r>
                <a:r>
                  <a:rPr lang="ru-RU" b="1" dirty="0" smtClean="0">
                    <a:solidFill>
                      <a:srgbClr val="002060"/>
                    </a:solidFill>
                  </a:rPr>
                  <a:t> по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25</a:t>
                </a:r>
                <a:r>
                  <a:rPr lang="en-US" b="1" dirty="0">
                    <a:solidFill>
                      <a:srgbClr val="002060"/>
                    </a:solidFill>
                  </a:rPr>
                  <a:t> </a:t>
                </a:r>
                <a:r>
                  <a:rPr lang="ru-RU" b="1" dirty="0">
                    <a:solidFill>
                      <a:srgbClr val="002060"/>
                    </a:solidFill>
                  </a:rPr>
                  <a:t> </a:t>
                </a:r>
                <a:r>
                  <a:rPr lang="ru-RU" b="1" dirty="0" smtClean="0">
                    <a:solidFill>
                      <a:srgbClr val="002060"/>
                    </a:solidFill>
                  </a:rPr>
                  <a:t>сентября </a:t>
                </a:r>
                <a:r>
                  <a:rPr lang="ru-RU" b="1" dirty="0" smtClean="0">
                    <a:solidFill>
                      <a:srgbClr val="002060"/>
                    </a:solidFill>
                  </a:rPr>
                  <a:t>2020 </a:t>
                </a:r>
                <a:r>
                  <a:rPr lang="ru-RU" b="1" dirty="0" smtClean="0">
                    <a:solidFill>
                      <a:srgbClr val="002060"/>
                    </a:solidFill>
                  </a:rPr>
                  <a:t>года в МДОБУ №4 «Ромашка» </a:t>
                </a:r>
              </a:p>
              <a:p>
                <a:pPr algn="just"/>
                <a:r>
                  <a:rPr lang="ru-RU" b="1" dirty="0" smtClean="0">
                    <a:solidFill>
                      <a:srgbClr val="002060"/>
                    </a:solidFill>
                  </a:rPr>
                  <a:t>проведено профилактическое мероприятие «Декада дорожной безопасности детей».</a:t>
                </a:r>
              </a:p>
              <a:p>
                <a:pPr algn="just"/>
                <a:r>
                  <a:rPr lang="ru-RU" b="1" dirty="0" smtClean="0">
                    <a:solidFill>
                      <a:srgbClr val="002060"/>
                    </a:solidFill>
                  </a:rPr>
                  <a:t>Инструктором по физической культуре проведено развлечение «</a:t>
                </a:r>
                <a:r>
                  <a:rPr lang="ru-RU" b="1" dirty="0" smtClean="0"/>
                  <a:t>Путешествие </a:t>
                </a:r>
                <a:r>
                  <a:rPr lang="ru-RU" b="1" dirty="0"/>
                  <a:t>в страну правил дорожного движения</a:t>
                </a:r>
                <a:r>
                  <a:rPr lang="ru-RU" b="1" dirty="0" smtClean="0"/>
                  <a:t>» в старше-подготовительной группе</a:t>
                </a:r>
              </a:p>
              <a:p>
                <a:pPr algn="just"/>
                <a:r>
                  <a:rPr lang="ru-RU" b="1" dirty="0" smtClean="0"/>
                  <a:t>(конспект мероприятия прилагается)</a:t>
                </a:r>
                <a:endParaRPr lang="ru-RU" dirty="0"/>
              </a:p>
              <a:p>
                <a:pPr algn="just"/>
                <a:r>
                  <a:rPr lang="ru-RU" b="1" dirty="0"/>
                  <a:t> </a:t>
                </a:r>
                <a:endParaRPr lang="ru-RU" dirty="0"/>
              </a:p>
              <a:p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pic>
            <p:nvPicPr>
              <p:cNvPr id="6" name="Рисунок 5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55777" y="2420888"/>
                <a:ext cx="4248472" cy="2803644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737087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8" y="2893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Группа 8"/>
          <p:cNvGrpSpPr/>
          <p:nvPr/>
        </p:nvGrpSpPr>
        <p:grpSpPr>
          <a:xfrm>
            <a:off x="202900" y="303543"/>
            <a:ext cx="8757313" cy="3845537"/>
            <a:chOff x="386687" y="444300"/>
            <a:chExt cx="8757313" cy="3272733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86687" y="444300"/>
              <a:ext cx="8757313" cy="18597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Воспитателем</a:t>
              </a:r>
              <a:r>
                <a:rPr kumimoji="0" lang="ru-RU" sz="20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Копыловой Еленой Юрьевной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проведена работа с родителями. 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ru-RU" sz="20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Были розданы </a:t>
              </a:r>
              <a:r>
                <a:rPr lang="ru-RU" sz="20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</a:t>
              </a: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амятки для родителей по ПДД на тему: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i="1" dirty="0" smtClean="0">
                  <a:solidFill>
                    <a:srgbClr val="00B05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«</a:t>
              </a:r>
              <a:r>
                <a:rPr lang="ru-RU" sz="2000" b="1" i="1" dirty="0">
                  <a:solidFill>
                    <a:srgbClr val="00B05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Обучение детей наблюдательности на улице»</a:t>
              </a:r>
              <a:endPara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956" y="1798073"/>
              <a:ext cx="8654044" cy="19189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3708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0" y="0"/>
            <a:ext cx="9144000" cy="6858000"/>
            <a:chOff x="1" y="0"/>
            <a:chExt cx="9144000" cy="6858000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9144000" cy="6858000"/>
            </a:xfrm>
            <a:prstGeom prst="rect">
              <a:avLst/>
            </a:prstGeom>
          </p:spPr>
        </p:pic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592" y="692696"/>
              <a:ext cx="6552728" cy="4542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899592" y="223466"/>
            <a:ext cx="7416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старшей группе также  проводились консультации по ПДД: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08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476672"/>
              <a:ext cx="7137937" cy="4680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44886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" name="Группа 3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pic>
              <p:nvPicPr>
                <p:cNvPr id="3" name="Рисунок 2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</p:spPr>
            </p:pic>
            <p:pic>
              <p:nvPicPr>
                <p:cNvPr id="6145" name="Picture 1" descr="C:\Users\Smart\Desktop\пдд\IMAG1421.jp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99665" y="3040847"/>
                  <a:ext cx="6644335" cy="378216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6146" name="Picture 2" descr="C:\Users\Smart\Desktop\пдд\IMAG1427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504" y="0"/>
                <a:ext cx="5144499" cy="292840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6" name="TextBox 5"/>
            <p:cNvSpPr txBox="1"/>
            <p:nvPr/>
          </p:nvSpPr>
          <p:spPr>
            <a:xfrm>
              <a:off x="5508104" y="476672"/>
              <a:ext cx="312143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Работа с макетами по </a:t>
              </a:r>
            </a:p>
            <a:p>
              <a:r>
                <a:rPr lang="ru-RU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дорожному движению</a:t>
              </a:r>
              <a:endPara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4886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0" y="-33567"/>
            <a:ext cx="9144000" cy="6891567"/>
            <a:chOff x="0" y="-33567"/>
            <a:chExt cx="9144000" cy="6891567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33567"/>
              <a:ext cx="9144000" cy="6858000"/>
            </a:xfrm>
            <a:prstGeom prst="rect">
              <a:avLst/>
            </a:prstGeom>
          </p:spPr>
        </p:pic>
        <p:pic>
          <p:nvPicPr>
            <p:cNvPr id="9218" name="Picture 2" descr="C:\Users\Smart\Desktop\пдд\IMAG1428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1112" y="3395433"/>
              <a:ext cx="6082888" cy="34625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19" name="Picture 3" descr="C:\Users\Smart\Desktop\пдд\IMAG1435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26"/>
              <a:ext cx="5136938" cy="2924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5436096" y="1002912"/>
              <a:ext cx="320837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Воспитателями проводились</a:t>
              </a:r>
            </a:p>
            <a:p>
              <a:r>
                <a:rPr lang="ru-RU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беседы по ПДД, читалась </a:t>
              </a:r>
            </a:p>
            <a:p>
              <a:r>
                <a:rPr lang="ru-RU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методическая литература</a:t>
              </a:r>
              <a:endPara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73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0" y="-54910"/>
            <a:ext cx="9251504" cy="6938628"/>
            <a:chOff x="0" y="-54910"/>
            <a:chExt cx="9251504" cy="6938628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0" y="-54910"/>
              <a:ext cx="9251504" cy="6938628"/>
              <a:chOff x="0" y="-54910"/>
              <a:chExt cx="9251504" cy="6938628"/>
            </a:xfrm>
          </p:grpSpPr>
          <p:pic>
            <p:nvPicPr>
              <p:cNvPr id="3" name="Рисунок 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54910"/>
                <a:ext cx="9251504" cy="6938628"/>
              </a:xfrm>
              <a:prstGeom prst="rect">
                <a:avLst/>
              </a:prstGeom>
            </p:spPr>
          </p:pic>
          <p:pic>
            <p:nvPicPr>
              <p:cNvPr id="10242" name="Picture 2" descr="C:\Users\Smart\Desktop\пдд\IMAG1440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79711" y="-33567"/>
                <a:ext cx="4752529" cy="27052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43" name="Picture 3" descr="C:\Users\Smart\Desktop\пдд\IMAG1454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520" y="2072533"/>
                <a:ext cx="2655434" cy="466495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44" name="Picture 4" descr="C:\Users\Smart\Desktop\пдд\IMAG1470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84168" y="1196752"/>
                <a:ext cx="2295394" cy="4032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2906954" y="2744805"/>
                <a:ext cx="3033198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 smtClean="0">
                    <a:solidFill>
                      <a:srgbClr val="FF0000"/>
                    </a:solidFill>
                  </a:rPr>
                  <a:t>Ребята с удовольствием </a:t>
                </a:r>
              </a:p>
              <a:p>
                <a:pPr algn="ctr"/>
                <a:r>
                  <a:rPr lang="ru-RU" sz="2000" dirty="0" smtClean="0">
                    <a:solidFill>
                      <a:srgbClr val="FF0000"/>
                    </a:solidFill>
                  </a:rPr>
                  <a:t>играли в дидактические</a:t>
                </a:r>
              </a:p>
              <a:p>
                <a:pPr algn="ctr"/>
                <a:r>
                  <a:rPr lang="ru-RU" sz="2000" dirty="0" smtClean="0">
                    <a:solidFill>
                      <a:srgbClr val="FF0000"/>
                    </a:solidFill>
                  </a:rPr>
                  <a:t> игры по ПДД, рассматривали иллюстрационный материал</a:t>
                </a:r>
              </a:p>
              <a:p>
                <a:pPr algn="ctr"/>
                <a:endParaRPr lang="ru-RU" sz="2000" dirty="0">
                  <a:solidFill>
                    <a:srgbClr val="FF0000"/>
                  </a:solidFill>
                </a:endParaRPr>
              </a:p>
            </p:txBody>
          </p:sp>
        </p:grpSp>
        <p:pic>
          <p:nvPicPr>
            <p:cNvPr id="10245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2040" y="4400210"/>
              <a:ext cx="4319464" cy="24577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97650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267" name="Picture 3" descr="C:\Users\Smart\Desktop\пдд\IMAG146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6208"/>
            <a:ext cx="7704856" cy="4385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5350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191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Smart</dc:creator>
  <cp:lastModifiedBy>Acer lopuh</cp:lastModifiedBy>
  <cp:revision>14</cp:revision>
  <dcterms:created xsi:type="dcterms:W3CDTF">2018-03-05T07:18:53Z</dcterms:created>
  <dcterms:modified xsi:type="dcterms:W3CDTF">2020-09-23T07:53:19Z</dcterms:modified>
</cp:coreProperties>
</file>