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175351" cy="1793167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 действий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реагированию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деструктивное поведение несовершеннолетних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Приемы, которые помогают наладить контакт с ребенком: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«Активное слушание» (задавайте вопросы, требующие размышления, выражайте свое эмоциональное состояние словами «меня очень волнует…», «мне грустно, потому что…»).</a:t>
            </a:r>
          </a:p>
          <a:p>
            <a:pPr marL="342900" indent="-342900">
              <a:buAutoNum type="arabicPeriod"/>
            </a:pPr>
            <a:r>
              <a:rPr lang="ru-RU" dirty="0" smtClean="0"/>
              <a:t>«Контакт глаз».</a:t>
            </a:r>
          </a:p>
          <a:p>
            <a:pPr marL="342900" indent="-342900">
              <a:buAutoNum type="arabicPeriod"/>
            </a:pPr>
            <a:r>
              <a:rPr lang="ru-RU" dirty="0" smtClean="0"/>
              <a:t>«Тактильный контакт».</a:t>
            </a:r>
            <a:endParaRPr lang="ru-RU" dirty="0"/>
          </a:p>
        </p:txBody>
      </p:sp>
      <p:pic>
        <p:nvPicPr>
          <p:cNvPr id="7170" name="Picture 2" descr="C:\Users\user\Downloads\sem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4130784" cy="373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6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708920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25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762" y="581864"/>
            <a:ext cx="8460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Деструктивное поведение-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активности личности, связанная с разрушением субъектом структур, как «составляющих» его (организм), так и заключающих его в себе (общество).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Деструкция может быть направлена на самого себя или вовне.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Stre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4077072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4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260648"/>
            <a:ext cx="82809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Типы деструктивной модели поведения: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1" y="2492896"/>
            <a:ext cx="72728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Антисоциальный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Аддиктивный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Суицидный</a:t>
            </a:r>
          </a:p>
          <a:p>
            <a:pPr marL="342900" indent="-342900">
              <a:buAutoNum type="arabicPeriod"/>
            </a:pPr>
            <a:r>
              <a:rPr lang="ru-RU" dirty="0" smtClean="0"/>
              <a:t>Фанатический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Аутический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Нарциссический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Конформистский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6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Проявления деструктивного поведения по отношению к окружающим и внешней среде:</a:t>
            </a:r>
          </a:p>
          <a:p>
            <a:pPr algn="ctr"/>
            <a:endParaRPr lang="ru-RU" sz="2400" dirty="0" smtClean="0"/>
          </a:p>
          <a:p>
            <a:r>
              <a:rPr lang="ru-RU" dirty="0" smtClean="0"/>
              <a:t>1. Нарушения социальных отношений.</a:t>
            </a:r>
          </a:p>
          <a:p>
            <a:r>
              <a:rPr lang="ru-RU" dirty="0" smtClean="0"/>
              <a:t>2. Причинение физического ущерба другим.</a:t>
            </a:r>
          </a:p>
          <a:p>
            <a:r>
              <a:rPr lang="ru-RU" dirty="0" smtClean="0"/>
              <a:t>3. Моральное унижение других.</a:t>
            </a:r>
          </a:p>
          <a:p>
            <a:r>
              <a:rPr lang="ru-RU" dirty="0" smtClean="0"/>
              <a:t>4. Сквернословие.</a:t>
            </a:r>
          </a:p>
          <a:p>
            <a:r>
              <a:rPr lang="ru-RU" dirty="0" smtClean="0"/>
              <a:t>5. Экоцид.</a:t>
            </a:r>
          </a:p>
          <a:p>
            <a:r>
              <a:rPr lang="ru-RU" dirty="0" smtClean="0"/>
              <a:t>6. Вандализм.</a:t>
            </a:r>
          </a:p>
          <a:p>
            <a:r>
              <a:rPr lang="ru-RU" dirty="0" smtClean="0"/>
              <a:t>7. Жестокость к животным.</a:t>
            </a:r>
          </a:p>
        </p:txBody>
      </p:sp>
      <p:pic>
        <p:nvPicPr>
          <p:cNvPr id="2050" name="Picture 2" descr="C:\Users\user\Desktop\conflict-clipart-hostility-conflict-hostility-transparent-free-hostility-png-1200_1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953975" cy="295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66967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Проявления деструктивного поведения по отношению к себе:</a:t>
            </a:r>
          </a:p>
          <a:p>
            <a:pPr algn="ctr"/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dirty="0" smtClean="0"/>
              <a:t>Действия, связанные с риском для жизни и здоровья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Суицидальное поведение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Чрезмерное видоизменение собственного тела</a:t>
            </a:r>
          </a:p>
          <a:p>
            <a:pPr marL="342900" indent="-342900">
              <a:buAutoNum type="arabicPeriod"/>
            </a:pPr>
            <a:r>
              <a:rPr lang="ru-RU" dirty="0" smtClean="0"/>
              <a:t>Употребление ПАВ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Аддиктивное</a:t>
            </a:r>
            <a:r>
              <a:rPr lang="ru-RU" dirty="0" smtClean="0"/>
              <a:t> поведение</a:t>
            </a:r>
            <a:endParaRPr lang="ru-RU" dirty="0"/>
          </a:p>
        </p:txBody>
      </p:sp>
      <p:pic>
        <p:nvPicPr>
          <p:cNvPr id="3074" name="Picture 2" descr="C:\Users\user\Downloads\gadget-addiction-phone-chain-gadget-addiction-phone-chain-concept-dependency-bond-obsessed-metaphor-hobby-1021772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1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41682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Признаки деструктивного поведения:</a:t>
            </a:r>
          </a:p>
          <a:p>
            <a:pPr algn="ctr"/>
            <a:endParaRPr lang="ru-RU" sz="2800" b="1" i="1" dirty="0" smtClean="0"/>
          </a:p>
          <a:p>
            <a:pPr marL="342900" indent="-342900">
              <a:buAutoNum type="arabicPeriod"/>
            </a:pPr>
            <a:r>
              <a:rPr lang="ru-RU" b="1" i="1" dirty="0" smtClean="0"/>
              <a:t>Психологические </a:t>
            </a:r>
            <a:r>
              <a:rPr lang="ru-RU" dirty="0" smtClean="0"/>
              <a:t>(повышенная возбудимость, тревожность, перерастающая в грубость, склонность к депрессии, неспособность сочувствовать другим людям, утрата прежнего эмоционального контакта с одноклассниками, стремление быть в центре внимания любой ценой, нелюдимость, отсутствие друзей).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Изменения в поведении </a:t>
            </a:r>
            <a:r>
              <a:rPr lang="ru-RU" dirty="0" smtClean="0"/>
              <a:t>(конфликтное поведение, проявление интереса к сценам насилия, трансляция деструктивного контента в социальных сетях, жестокое обращение с животными, пассивный протест).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Изменения во внешнем виде </a:t>
            </a:r>
            <a:r>
              <a:rPr lang="ru-RU" dirty="0" smtClean="0"/>
              <a:t>(использование деструктивной символики во внешнем виде, наличие синяков, ран на теле, нежелание следить за своим внешним видом).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69127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Профилактика деструктивного поведения несовершеннолетних:</a:t>
            </a:r>
          </a:p>
          <a:p>
            <a:pPr algn="ctr"/>
            <a:endParaRPr lang="ru-RU" sz="2800" i="1" dirty="0" smtClean="0"/>
          </a:p>
          <a:p>
            <a:r>
              <a:rPr lang="ru-RU" dirty="0" smtClean="0"/>
              <a:t>1. Формирование чувства неприятия насилия.</a:t>
            </a:r>
          </a:p>
          <a:p>
            <a:r>
              <a:rPr lang="ru-RU" dirty="0" smtClean="0"/>
              <a:t>2. Формирование негативного образа экстремистских формирований.</a:t>
            </a:r>
          </a:p>
          <a:p>
            <a:r>
              <a:rPr lang="ru-RU" dirty="0" smtClean="0"/>
              <a:t>3. Развитие позитивного мышления.</a:t>
            </a:r>
          </a:p>
          <a:p>
            <a:r>
              <a:rPr lang="ru-RU" dirty="0" smtClean="0"/>
              <a:t>4. Создание комфортной социокультурной среды.</a:t>
            </a:r>
          </a:p>
          <a:p>
            <a:r>
              <a:rPr lang="ru-RU" dirty="0" smtClean="0"/>
              <a:t>5. Проведение политики защиты несовершеннолетних от негативного влияния Интернета.</a:t>
            </a:r>
          </a:p>
          <a:p>
            <a:r>
              <a:rPr lang="ru-RU" dirty="0" smtClean="0"/>
              <a:t>6. Проведение нравственно-правового закаливания (формирование правовой культуры, навыков критического анализа).</a:t>
            </a:r>
          </a:p>
          <a:p>
            <a:r>
              <a:rPr lang="ru-RU" dirty="0" smtClean="0"/>
              <a:t>7.Активизация личностных ресурсов.</a:t>
            </a:r>
          </a:p>
        </p:txBody>
      </p:sp>
      <p:pic>
        <p:nvPicPr>
          <p:cNvPr id="5122" name="Picture 2" descr="C:\Users\user\Downloads\133-1338027_not-only-will-your-child-learn-from-the-other-children-soci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19862"/>
            <a:ext cx="2253774" cy="229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7048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Формы работы по профилактике деструктивного поведения: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Выработка общей позиции «родители-педагоги».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Информирование обучающихся о службах помощи.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Проведение </a:t>
            </a:r>
            <a:r>
              <a:rPr lang="ru-RU" dirty="0" smtClean="0"/>
              <a:t>беседы, открытого разговора.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Знание и соблюдение действующих в образовательной организации порядков реагирования в случае выявления ЧС с детьми, несовершеннолетних с признаками деструктивного поведения.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515719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Лучшая профилактика негативных последствий- доверительное общение с подростком.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7809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99288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Рекомендации родителям при выявлении тревожных сигналов деструктивного поведения ребенка.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1.Проявить к ребенку ласку и заботу</a:t>
            </a:r>
          </a:p>
          <a:p>
            <a:r>
              <a:rPr lang="ru-RU" dirty="0" smtClean="0"/>
              <a:t>2. Принять меры по кратковременному изменению информационной среды несовершеннолетнего, обеспечить совместный с ним досуг</a:t>
            </a:r>
          </a:p>
          <a:p>
            <a:r>
              <a:rPr lang="ru-RU" dirty="0" smtClean="0"/>
              <a:t>3. Обратиться за психологической </a:t>
            </a:r>
            <a:r>
              <a:rPr lang="ru-RU" dirty="0" smtClean="0"/>
              <a:t>помощью к специалистам ШВР.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/>
              <a:t>Главная цель-переключить внимание и активизировать положительные качества и внутренний потенциал ребенка, мотивировать на социально-позитивное и законопослушное поведение.</a:t>
            </a:r>
            <a:endParaRPr lang="ru-RU" b="1" i="1" dirty="0"/>
          </a:p>
        </p:txBody>
      </p:sp>
      <p:pic>
        <p:nvPicPr>
          <p:cNvPr id="6146" name="Picture 2" descr="C:\Users\user\Downloads\sem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952" y="3501008"/>
            <a:ext cx="3391647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7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461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Алгоритм действий по реагированию на деструктивное поведение несовершеннолетних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для педагогов и родителей по выявлению и реагированию на деструктивное поведение несовершеннолетних</dc:title>
  <dc:creator>user</dc:creator>
  <cp:lastModifiedBy>SMART</cp:lastModifiedBy>
  <cp:revision>13</cp:revision>
  <dcterms:created xsi:type="dcterms:W3CDTF">2020-11-03T06:02:13Z</dcterms:created>
  <dcterms:modified xsi:type="dcterms:W3CDTF">2020-11-09T08:35:30Z</dcterms:modified>
</cp:coreProperties>
</file>