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836712"/>
            <a:ext cx="7175351" cy="1793167"/>
          </a:xfrm>
        </p:spPr>
        <p:txBody>
          <a:bodyPr/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Алгоритм действий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 реагированию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на деструктивное поведение несовершеннолетних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42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836712"/>
            <a:ext cx="828092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Приемы, которые помогают наладить контакт с ребенком:</a:t>
            </a:r>
          </a:p>
          <a:p>
            <a:endParaRPr lang="ru-RU" dirty="0"/>
          </a:p>
          <a:p>
            <a:pPr marL="342900" indent="-342900">
              <a:buAutoNum type="arabicPeriod"/>
            </a:pPr>
            <a:r>
              <a:rPr lang="ru-RU" dirty="0" smtClean="0"/>
              <a:t>«Активное слушание» (задавайте вопросы, требующие размышления, выражайте свое эмоциональное состояние словами «меня очень волнует…», «мне грустно, потому что…»).</a:t>
            </a:r>
          </a:p>
          <a:p>
            <a:pPr marL="342900" indent="-342900">
              <a:buAutoNum type="arabicPeriod"/>
            </a:pPr>
            <a:r>
              <a:rPr lang="ru-RU" dirty="0" smtClean="0"/>
              <a:t>«Контакт глаз».</a:t>
            </a:r>
          </a:p>
          <a:p>
            <a:pPr marL="342900" indent="-342900">
              <a:buAutoNum type="arabicPeriod"/>
            </a:pPr>
            <a:r>
              <a:rPr lang="ru-RU" dirty="0" smtClean="0"/>
              <a:t>«Тактильный контакт».</a:t>
            </a:r>
            <a:endParaRPr lang="ru-RU" dirty="0"/>
          </a:p>
        </p:txBody>
      </p:sp>
      <p:pic>
        <p:nvPicPr>
          <p:cNvPr id="7170" name="Picture 2" descr="C:\Users\user\Downloads\semy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2852936"/>
            <a:ext cx="4130784" cy="373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2660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2708920"/>
            <a:ext cx="76322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Спасибо за внимание!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52543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1762" y="581864"/>
            <a:ext cx="84604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Деструктивное поведение-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форма активности личности, связанная с разрушением субъектом структур, как «составляющих» его (организм), так и заключающих его в себе (общество).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Деструкция может быть направлена на самого себя или вовне.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user\Desktop\Stres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492896"/>
            <a:ext cx="4077072" cy="4077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9450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1" y="260648"/>
            <a:ext cx="828092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Типы деструктивной модели поведения: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1561" y="2492896"/>
            <a:ext cx="727280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dirty="0" smtClean="0"/>
              <a:t>Антисоциальный</a:t>
            </a:r>
          </a:p>
          <a:p>
            <a:pPr marL="342900" indent="-342900">
              <a:buAutoNum type="arabicPeriod"/>
            </a:pPr>
            <a:r>
              <a:rPr lang="ru-RU" dirty="0" err="1" smtClean="0"/>
              <a:t>Аддиктивный</a:t>
            </a:r>
            <a:endParaRPr lang="ru-RU" dirty="0" smtClean="0"/>
          </a:p>
          <a:p>
            <a:pPr marL="342900" indent="-342900">
              <a:buAutoNum type="arabicPeriod"/>
            </a:pPr>
            <a:r>
              <a:rPr lang="ru-RU" dirty="0" smtClean="0"/>
              <a:t>Суицидный</a:t>
            </a:r>
          </a:p>
          <a:p>
            <a:pPr marL="342900" indent="-342900">
              <a:buAutoNum type="arabicPeriod"/>
            </a:pPr>
            <a:r>
              <a:rPr lang="ru-RU" dirty="0" smtClean="0"/>
              <a:t>Фанатический</a:t>
            </a:r>
          </a:p>
          <a:p>
            <a:pPr marL="342900" indent="-342900">
              <a:buAutoNum type="arabicPeriod"/>
            </a:pPr>
            <a:r>
              <a:rPr lang="ru-RU" dirty="0" err="1" smtClean="0"/>
              <a:t>Аутический</a:t>
            </a:r>
            <a:endParaRPr lang="ru-RU" dirty="0" smtClean="0"/>
          </a:p>
          <a:p>
            <a:pPr marL="342900" indent="-342900">
              <a:buAutoNum type="arabicPeriod"/>
            </a:pPr>
            <a:r>
              <a:rPr lang="ru-RU" dirty="0" smtClean="0"/>
              <a:t>Нарциссический</a:t>
            </a:r>
          </a:p>
          <a:p>
            <a:pPr marL="342900" indent="-342900">
              <a:buAutoNum type="arabicPeriod"/>
            </a:pPr>
            <a:r>
              <a:rPr lang="ru-RU" dirty="0" smtClean="0"/>
              <a:t>Конформистский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667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764704"/>
            <a:ext cx="734481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Проявления деструктивного поведения по отношению к окружающим и внешней среде:</a:t>
            </a:r>
          </a:p>
          <a:p>
            <a:pPr algn="ctr"/>
            <a:endParaRPr lang="ru-RU" sz="2400" dirty="0" smtClean="0"/>
          </a:p>
          <a:p>
            <a:r>
              <a:rPr lang="ru-RU" dirty="0" smtClean="0"/>
              <a:t>1. Нарушения социальных отношений.</a:t>
            </a:r>
          </a:p>
          <a:p>
            <a:r>
              <a:rPr lang="ru-RU" dirty="0" smtClean="0"/>
              <a:t>2. Причинение физического ущерба другим.</a:t>
            </a:r>
          </a:p>
          <a:p>
            <a:r>
              <a:rPr lang="ru-RU" dirty="0" smtClean="0"/>
              <a:t>3. Моральное унижение других.</a:t>
            </a:r>
          </a:p>
          <a:p>
            <a:r>
              <a:rPr lang="ru-RU" dirty="0" smtClean="0"/>
              <a:t>4. Сквернословие.</a:t>
            </a:r>
          </a:p>
          <a:p>
            <a:r>
              <a:rPr lang="ru-RU" dirty="0" smtClean="0"/>
              <a:t>5. Экоцид.</a:t>
            </a:r>
          </a:p>
          <a:p>
            <a:r>
              <a:rPr lang="ru-RU" dirty="0" smtClean="0"/>
              <a:t>6. Вандализм.</a:t>
            </a:r>
          </a:p>
          <a:p>
            <a:r>
              <a:rPr lang="ru-RU" dirty="0" smtClean="0"/>
              <a:t>7. Жестокость к животным.</a:t>
            </a:r>
          </a:p>
        </p:txBody>
      </p:sp>
      <p:pic>
        <p:nvPicPr>
          <p:cNvPr id="2050" name="Picture 2" descr="C:\Users\user\Desktop\conflict-clipart-hostility-conflict-hostility-transparent-free-hostility-png-1200_120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3573016"/>
            <a:ext cx="2953975" cy="295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775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620688"/>
            <a:ext cx="6696744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Проявления деструктивного поведения по отношению к себе:</a:t>
            </a:r>
          </a:p>
          <a:p>
            <a:pPr algn="ctr"/>
            <a:endParaRPr lang="ru-RU" sz="2800" dirty="0" smtClean="0"/>
          </a:p>
          <a:p>
            <a:pPr marL="342900" indent="-342900">
              <a:buAutoNum type="arabicPeriod"/>
            </a:pPr>
            <a:r>
              <a:rPr lang="ru-RU" dirty="0" smtClean="0"/>
              <a:t>Действия, связанные с риском для жизни и здоровья</a:t>
            </a:r>
          </a:p>
          <a:p>
            <a:pPr marL="342900" indent="-342900">
              <a:buAutoNum type="arabicPeriod"/>
            </a:pPr>
            <a:r>
              <a:rPr lang="ru-RU" dirty="0" smtClean="0"/>
              <a:t>Суицидальное поведение</a:t>
            </a:r>
          </a:p>
          <a:p>
            <a:pPr marL="342900" indent="-342900">
              <a:buAutoNum type="arabicPeriod"/>
            </a:pPr>
            <a:r>
              <a:rPr lang="ru-RU" dirty="0" smtClean="0"/>
              <a:t>Чрезмерное видоизменение собственного тела</a:t>
            </a:r>
          </a:p>
          <a:p>
            <a:pPr marL="342900" indent="-342900">
              <a:buAutoNum type="arabicPeriod"/>
            </a:pPr>
            <a:r>
              <a:rPr lang="ru-RU" dirty="0" smtClean="0"/>
              <a:t>Употребление ПАВ</a:t>
            </a:r>
          </a:p>
          <a:p>
            <a:pPr marL="342900" indent="-342900">
              <a:buAutoNum type="arabicPeriod"/>
            </a:pPr>
            <a:r>
              <a:rPr lang="ru-RU" dirty="0" err="1" smtClean="0"/>
              <a:t>Аддиктивное</a:t>
            </a:r>
            <a:r>
              <a:rPr lang="ru-RU" dirty="0" smtClean="0"/>
              <a:t> поведение</a:t>
            </a:r>
            <a:endParaRPr lang="ru-RU" dirty="0"/>
          </a:p>
        </p:txBody>
      </p:sp>
      <p:pic>
        <p:nvPicPr>
          <p:cNvPr id="3074" name="Picture 2" descr="C:\Users\user\Downloads\gadget-addiction-phone-chain-gadget-addiction-phone-chain-concept-dependency-bond-obsessed-metaphor-hobby-10217724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933056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913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764704"/>
            <a:ext cx="7416824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/>
              <a:t>Признаки деструктивного поведения:</a:t>
            </a:r>
          </a:p>
          <a:p>
            <a:pPr algn="ctr"/>
            <a:endParaRPr lang="ru-RU" sz="2800" b="1" i="1" dirty="0" smtClean="0"/>
          </a:p>
          <a:p>
            <a:pPr marL="342900" indent="-342900">
              <a:buAutoNum type="arabicPeriod"/>
            </a:pPr>
            <a:r>
              <a:rPr lang="ru-RU" b="1" i="1" dirty="0" smtClean="0"/>
              <a:t>Психологические </a:t>
            </a:r>
            <a:r>
              <a:rPr lang="ru-RU" dirty="0" smtClean="0"/>
              <a:t>(повышенная возбудимость, тревожность, перерастающая в грубость, склонность к депрессии, неспособность сочувствовать другим людям, утрата прежнего эмоционального контакта с одноклассниками, стремление быть в центре внимания любой ценой, нелюдимость, отсутствие друзей).</a:t>
            </a:r>
          </a:p>
          <a:p>
            <a:pPr marL="342900" indent="-342900">
              <a:buAutoNum type="arabicPeriod"/>
            </a:pPr>
            <a:r>
              <a:rPr lang="ru-RU" b="1" i="1" dirty="0" smtClean="0"/>
              <a:t>Изменения в поведении </a:t>
            </a:r>
            <a:r>
              <a:rPr lang="ru-RU" dirty="0" smtClean="0"/>
              <a:t>(конфликтное поведение, проявление интереса к сценам насилия, трансляция деструктивного контента в социальных сетях, жестокое обращение с животными, пассивный протест).</a:t>
            </a:r>
          </a:p>
          <a:p>
            <a:pPr marL="342900" indent="-342900">
              <a:buAutoNum type="arabicPeriod"/>
            </a:pPr>
            <a:r>
              <a:rPr lang="ru-RU" b="1" i="1" dirty="0" smtClean="0"/>
              <a:t>Изменения во внешнем виде </a:t>
            </a:r>
            <a:r>
              <a:rPr lang="ru-RU" dirty="0" smtClean="0"/>
              <a:t>(использование деструктивной символики во внешнем виде, наличие синяков, ран на теле, нежелание следить за своим внешним видом).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1607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836712"/>
            <a:ext cx="6912768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i="1" dirty="0" smtClean="0"/>
              <a:t>Профилактика деструктивного поведения несовершеннолетних:</a:t>
            </a:r>
          </a:p>
          <a:p>
            <a:pPr algn="ctr"/>
            <a:endParaRPr lang="ru-RU" sz="2800" i="1" dirty="0" smtClean="0"/>
          </a:p>
          <a:p>
            <a:r>
              <a:rPr lang="ru-RU" dirty="0" smtClean="0"/>
              <a:t>1. Формирование чувства неприятия насилия.</a:t>
            </a:r>
          </a:p>
          <a:p>
            <a:r>
              <a:rPr lang="ru-RU" dirty="0" smtClean="0"/>
              <a:t>2. Формирование негативного образа экстремистских формирований.</a:t>
            </a:r>
          </a:p>
          <a:p>
            <a:r>
              <a:rPr lang="ru-RU" dirty="0" smtClean="0"/>
              <a:t>3. Развитие позитивного мышления.</a:t>
            </a:r>
          </a:p>
          <a:p>
            <a:r>
              <a:rPr lang="ru-RU" dirty="0" smtClean="0"/>
              <a:t>4. Создание комфортной социокультурной среды.</a:t>
            </a:r>
          </a:p>
          <a:p>
            <a:r>
              <a:rPr lang="ru-RU" dirty="0" smtClean="0"/>
              <a:t>5. Проведение политики защиты несовершеннолетних от негативного влияния Интернета.</a:t>
            </a:r>
          </a:p>
          <a:p>
            <a:r>
              <a:rPr lang="ru-RU" dirty="0" smtClean="0"/>
              <a:t>6. Проведение нравственно-правового закаливания (формирование правовой культуры, навыков критического анализа).</a:t>
            </a:r>
          </a:p>
          <a:p>
            <a:r>
              <a:rPr lang="ru-RU" dirty="0" smtClean="0"/>
              <a:t>7.Активизация личностных ресурсов.</a:t>
            </a:r>
          </a:p>
        </p:txBody>
      </p:sp>
      <p:pic>
        <p:nvPicPr>
          <p:cNvPr id="5122" name="Picture 2" descr="C:\Users\user\Downloads\133-1338027_not-only-will-your-child-learn-from-the-other-children-social-network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519862"/>
            <a:ext cx="2253774" cy="2294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490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764704"/>
            <a:ext cx="7704856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Формы работы по профилактике деструктивного поведения:</a:t>
            </a:r>
          </a:p>
          <a:p>
            <a:pPr marL="342900" indent="-342900">
              <a:buAutoNum type="arabicPeriod"/>
            </a:pPr>
            <a:r>
              <a:rPr lang="ru-RU" dirty="0" smtClean="0"/>
              <a:t>Выработка общей позиции «родители-педагоги».</a:t>
            </a:r>
          </a:p>
          <a:p>
            <a:pPr marL="342900" indent="-342900">
              <a:buAutoNum type="arabicPeriod"/>
            </a:pPr>
            <a:r>
              <a:rPr lang="ru-RU" dirty="0" smtClean="0"/>
              <a:t>Информирование обучающихся о службах помощи.</a:t>
            </a:r>
          </a:p>
          <a:p>
            <a:pPr marL="342900" indent="-342900">
              <a:buAutoNum type="arabicPeriod"/>
            </a:pPr>
            <a:r>
              <a:rPr lang="ru-RU" dirty="0" smtClean="0"/>
              <a:t>Проведение </a:t>
            </a:r>
            <a:r>
              <a:rPr lang="ru-RU" dirty="0" smtClean="0"/>
              <a:t>беседы, открытого разговора.</a:t>
            </a:r>
          </a:p>
          <a:p>
            <a:pPr marL="342900" indent="-342900">
              <a:buAutoNum type="arabicPeriod"/>
            </a:pPr>
            <a:r>
              <a:rPr lang="ru-RU" dirty="0" smtClean="0"/>
              <a:t>Знание и соблюдение действующих в образовательной организации порядков реагирования в случае выявления ЧС с детьми, несовершеннолетних с признаками деструктивного поведения.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827584" y="5157192"/>
            <a:ext cx="77048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/>
              <a:t>Лучшая профилактика негативных последствий- доверительное общение с подростком.</a:t>
            </a:r>
            <a:endParaRPr lang="ru-RU" sz="2000" b="1" i="1" dirty="0"/>
          </a:p>
        </p:txBody>
      </p:sp>
    </p:spTree>
    <p:extLst>
      <p:ext uri="{BB962C8B-B14F-4D97-AF65-F5344CB8AC3E}">
        <p14:creationId xmlns:p14="http://schemas.microsoft.com/office/powerpoint/2010/main" val="78096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764704"/>
            <a:ext cx="7992888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Рекомендации родителям при выявлении тревожных сигналов деструктивного поведения ребенка.</a:t>
            </a:r>
          </a:p>
          <a:p>
            <a:pPr algn="ctr"/>
            <a:endParaRPr lang="ru-RU" dirty="0" smtClean="0"/>
          </a:p>
          <a:p>
            <a:r>
              <a:rPr lang="ru-RU" dirty="0" smtClean="0"/>
              <a:t>1.Проявить к ребенку ласку и заботу</a:t>
            </a:r>
          </a:p>
          <a:p>
            <a:r>
              <a:rPr lang="ru-RU" dirty="0" smtClean="0"/>
              <a:t>2. Принять меры по кратковременному изменению информационной среды несовершеннолетнего, обеспечить совместный с ним досуг</a:t>
            </a:r>
          </a:p>
          <a:p>
            <a:r>
              <a:rPr lang="ru-RU" dirty="0" smtClean="0"/>
              <a:t>3. Обратиться за психологической </a:t>
            </a:r>
            <a:r>
              <a:rPr lang="ru-RU" dirty="0" smtClean="0"/>
              <a:t>помощью к специалистам ШВР.</a:t>
            </a:r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b="1" i="1" dirty="0" smtClean="0"/>
              <a:t>Главная цель-переключить внимание и активизировать положительные качества и внутренний потенциал ребенка, мотивировать на социально-позитивное и законопослушное поведение.</a:t>
            </a:r>
            <a:endParaRPr lang="ru-RU" b="1" i="1" dirty="0"/>
          </a:p>
        </p:txBody>
      </p:sp>
      <p:pic>
        <p:nvPicPr>
          <p:cNvPr id="6146" name="Picture 2" descr="C:\Users\user\Downloads\semy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3952" y="3501008"/>
            <a:ext cx="3391647" cy="3068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177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211</TotalTime>
  <Words>461</Words>
  <Application>Microsoft Office PowerPoint</Application>
  <PresentationFormat>Экран (4:3)</PresentationFormat>
  <Paragraphs>61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Воздушный поток</vt:lpstr>
      <vt:lpstr>Алгоритм действий по реагированию на деструктивное поведение несовершеннолетних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Алгоритм действий для педагогов и родителей по выявлению и реагированию на деструктивное поведение несовершеннолетних</dc:title>
  <dc:creator>user</dc:creator>
  <cp:lastModifiedBy>SMART</cp:lastModifiedBy>
  <cp:revision>13</cp:revision>
  <dcterms:created xsi:type="dcterms:W3CDTF">2020-11-03T06:02:13Z</dcterms:created>
  <dcterms:modified xsi:type="dcterms:W3CDTF">2020-11-09T08:35:30Z</dcterms:modified>
</cp:coreProperties>
</file>