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25.10.2021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25.10.2021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25.10.2021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25.10.2021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25.10.2021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25.10.2021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25.10.2021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15616" y="1340768"/>
            <a:ext cx="7128792" cy="1323439"/>
          </a:xfrm>
          <a:prstGeom prst="rect">
            <a:avLst/>
          </a:prstGeom>
        </p:spPr>
        <p:txBody>
          <a:bodyPr wrap="square">
            <a:spAutoFit/>
          </a:bodyPr>
          <a:lstStyle/>
          <a:p>
            <a:r>
              <a:rPr lang="ru-RU" sz="4000" dirty="0" smtClean="0">
                <a:latin typeface="Times New Roman" pitchFamily="18" charset="0"/>
                <a:cs typeface="Times New Roman" pitchFamily="18" charset="0"/>
              </a:rPr>
              <a:t>«Основные изменения новых образовательных стандартов»</a:t>
            </a:r>
            <a:endParaRPr lang="ru-RU" sz="4000" dirty="0">
              <a:latin typeface="Times New Roman" pitchFamily="18" charset="0"/>
              <a:cs typeface="Times New Roman" pitchFamily="18" charset="0"/>
            </a:endParaRPr>
          </a:p>
        </p:txBody>
      </p:sp>
      <p:sp>
        <p:nvSpPr>
          <p:cNvPr id="1025" name="Rectangle 1"/>
          <p:cNvSpPr>
            <a:spLocks noChangeArrowheads="1"/>
          </p:cNvSpPr>
          <p:nvPr/>
        </p:nvSpPr>
        <p:spPr bwMode="auto">
          <a:xfrm>
            <a:off x="1547664" y="3393286"/>
            <a:ext cx="6408712"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семинара-совещания</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заместителей директоров по УВР</a:t>
            </a:r>
          </a:p>
          <a:p>
            <a:pPr marL="0" marR="0" lvl="0" indent="0" algn="ctr" defTabSz="914400" rtl="0" eaLnBrk="0" fontAlgn="base" latinLnBrk="0" hangingPunct="0">
              <a:lnSpc>
                <a:spcPct val="100000"/>
              </a:lnSpc>
              <a:spcBef>
                <a:spcPct val="0"/>
              </a:spcBef>
              <a:spcAft>
                <a:spcPct val="0"/>
              </a:spcAft>
              <a:buClrTx/>
              <a:buSzTx/>
              <a:buFontTx/>
              <a:buNone/>
              <a:tabLst/>
            </a:pPr>
            <a:r>
              <a:rPr lang="ru-RU" sz="1400" dirty="0" smtClean="0">
                <a:latin typeface="Arial" pitchFamily="34" charset="0"/>
                <a:cs typeface="Arial" pitchFamily="34" charset="0"/>
              </a:rPr>
              <a:t>26 октября 2021г.</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TextBox 3"/>
          <p:cNvSpPr txBox="1"/>
          <p:nvPr/>
        </p:nvSpPr>
        <p:spPr>
          <a:xfrm>
            <a:off x="323528" y="5517232"/>
            <a:ext cx="6192688" cy="923330"/>
          </a:xfrm>
          <a:prstGeom prst="rect">
            <a:avLst/>
          </a:prstGeom>
          <a:noFill/>
        </p:spPr>
        <p:txBody>
          <a:bodyPr wrap="square" rtlCol="0">
            <a:spAutoFit/>
          </a:bodyPr>
          <a:lstStyle/>
          <a:p>
            <a:pPr algn="ctr"/>
            <a:r>
              <a:rPr lang="ru-RU" dirty="0" err="1" smtClean="0">
                <a:latin typeface="Times New Roman" pitchFamily="18" charset="0"/>
                <a:cs typeface="Times New Roman" pitchFamily="18" charset="0"/>
              </a:rPr>
              <a:t>Назаренко</a:t>
            </a:r>
            <a:r>
              <a:rPr lang="ru-RU" dirty="0" smtClean="0">
                <a:latin typeface="Times New Roman" pitchFamily="18" charset="0"/>
                <a:cs typeface="Times New Roman" pitchFamily="18" charset="0"/>
              </a:rPr>
              <a:t> Надежда Владимировна, заместитель директора по учебно-воспитательной работе МОАУООШ№23 имени Надежды </a:t>
            </a:r>
            <a:r>
              <a:rPr lang="ru-RU" dirty="0" err="1" smtClean="0">
                <a:latin typeface="Times New Roman" pitchFamily="18" charset="0"/>
                <a:cs typeface="Times New Roman" pitchFamily="18" charset="0"/>
              </a:rPr>
              <a:t>Шабатько</a:t>
            </a:r>
            <a:r>
              <a:rPr lang="ru-RU" dirty="0" smtClean="0">
                <a:latin typeface="Times New Roman" pitchFamily="18" charset="0"/>
                <a:cs typeface="Times New Roman" pitchFamily="18" charset="0"/>
              </a:rPr>
              <a:t> г.Новокубанска</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323528" y="404664"/>
            <a:ext cx="842493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Изменение 4. О наборе обязательных предметов в предметных областях.</a:t>
            </a: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 новых ФГОС закрепили набор обязательных предметных областей, предметов, модулей. Это позволит избежать путаницы, когда школы будут выставлять итоговые отметки в аттестат.</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Так, в области «Математика и информатика» остались только математика и информатика. А в рамках математики надо предусмотреть учебные курсы «Алгебра», «Геометрия», «Вероятность и статистика». «История России» и «Всеобщая история» также стали учебными курсами в рамках предмета «История». Предметная область ОДНКНР должна включать учебные курсы или модули, перечень которых школа определяет самостоятельно, а родители выбирают из этого перечня.</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611560" y="476672"/>
            <a:ext cx="777686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tab pos="457200" algn="l"/>
              </a:tabLst>
            </a:pPr>
            <a:r>
              <a:rPr kumimoji="0" lang="ru-RU" sz="2400" b="1" i="0" u="none" strike="noStrike" cap="none" normalizeH="0" baseline="0" dirty="0" smtClean="0">
                <a:ln>
                  <a:noFill/>
                </a:ln>
                <a:solidFill>
                  <a:srgbClr val="0084A9"/>
                </a:solidFill>
                <a:effectLst/>
                <a:latin typeface="Times New Roman" pitchFamily="18" charset="0"/>
                <a:ea typeface="Times New Roman" pitchFamily="18" charset="0"/>
                <a:cs typeface="Times New Roman" pitchFamily="18" charset="0"/>
              </a:rPr>
              <a:t>Вопрос. </a:t>
            </a: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Как скорректировать ООП из-за нового набора обязательных предметов?</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t" latinLnBrk="0" hangingPunct="0">
              <a:lnSpc>
                <a:spcPct val="100000"/>
              </a:lnSpc>
              <a:spcBef>
                <a:spcPct val="0"/>
              </a:spcBef>
              <a:spcAft>
                <a:spcPct val="0"/>
              </a:spcAft>
              <a:buClrTx/>
              <a:buSzTx/>
              <a:buFontTx/>
              <a:buNone/>
              <a:tabLst>
                <a:tab pos="457200" algn="l"/>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Чтобы учесть требования к новому набору предметов, понадобится проверить все разделы ООП. Поручите скорректировать названия учебных предметов, курсов, модулей и областей:</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t" latinLnBrk="0" hangingPunct="0">
              <a:lnSpc>
                <a:spcPct val="100000"/>
              </a:lnSpc>
              <a:spcBef>
                <a:spcPct val="0"/>
              </a:spcBef>
              <a:spcAft>
                <a:spcPct val="0"/>
              </a:spcAft>
              <a:buClrTx/>
              <a:buSzTx/>
              <a:buFontTx/>
              <a:buChar char="•"/>
              <a:tabLst>
                <a:tab pos="457200" algn="l"/>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 планируемых результатах освоения ООП – в целевом разделе;</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t" latinLnBrk="0" hangingPunct="0">
              <a:lnSpc>
                <a:spcPct val="100000"/>
              </a:lnSpc>
              <a:spcBef>
                <a:spcPct val="0"/>
              </a:spcBef>
              <a:spcAft>
                <a:spcPct val="0"/>
              </a:spcAft>
              <a:buClrTx/>
              <a:buSzTx/>
              <a:buFontTx/>
              <a:buChar char="•"/>
              <a:tabLst>
                <a:tab pos="457200" algn="l"/>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рабочих программах учебных предметов, курсов, модулей – в содержательном разделе;</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t" latinLnBrk="0" hangingPunct="0">
              <a:lnSpc>
                <a:spcPct val="100000"/>
              </a:lnSpc>
              <a:spcBef>
                <a:spcPct val="0"/>
              </a:spcBef>
              <a:spcAft>
                <a:spcPct val="0"/>
              </a:spcAft>
              <a:buClrTx/>
              <a:buSzTx/>
              <a:buFontTx/>
              <a:buChar char="•"/>
              <a:tabLst>
                <a:tab pos="457200" algn="l"/>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учебном плане, календарном учебном графике – в организационном разделе.</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323528" y="383685"/>
            <a:ext cx="1728192" cy="130805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6100" b="1" i="0" u="none" strike="noStrike" cap="none" normalizeH="0" baseline="-30000" dirty="0" smtClean="0">
                <a:ln>
                  <a:noFill/>
                </a:ln>
                <a:solidFill>
                  <a:srgbClr val="0084A9"/>
                </a:solidFill>
                <a:effectLst/>
                <a:latin typeface="Georgia" pitchFamily="18" charset="0"/>
                <a:ea typeface="Times New Roman" pitchFamily="18" charset="0"/>
                <a:cs typeface="Arial" pitchFamily="34" charset="0"/>
              </a:rPr>
              <a:t>31</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3553" name="Рисунок 13" descr="https://e.profkiosk.ru/service_tbn2/89vbpo.jpg"/>
          <p:cNvPicPr>
            <a:picLocks noChangeAspect="1" noChangeArrowheads="1"/>
          </p:cNvPicPr>
          <p:nvPr/>
        </p:nvPicPr>
        <p:blipFill>
          <a:blip r:embed="rId2" cstate="print"/>
          <a:srcRect/>
          <a:stretch>
            <a:fillRect/>
          </a:stretch>
        </p:blipFill>
        <p:spPr bwMode="auto">
          <a:xfrm>
            <a:off x="1115616" y="692696"/>
            <a:ext cx="864096" cy="639431"/>
          </a:xfrm>
          <a:prstGeom prst="rect">
            <a:avLst/>
          </a:prstGeom>
          <a:noFill/>
        </p:spPr>
      </p:pic>
      <p:sp>
        <p:nvSpPr>
          <p:cNvPr id="23555" name="Rectangle 3"/>
          <p:cNvSpPr>
            <a:spLocks noChangeArrowheads="1"/>
          </p:cNvSpPr>
          <p:nvPr/>
        </p:nvSpPr>
        <p:spPr bwMode="auto">
          <a:xfrm>
            <a:off x="2915816" y="620688"/>
            <a:ext cx="5400600" cy="400110"/>
          </a:xfrm>
          <a:prstGeom prst="rect">
            <a:avLst/>
          </a:prstGeom>
          <a:solidFill>
            <a:srgbClr val="FFFFFF"/>
          </a:solidFill>
          <a:ln w="9525">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оформить проекты новых рабочих программ</a:t>
            </a:r>
            <a:endParaRPr kumimoji="0" lang="ru-RU" sz="2000" b="1" i="0" u="none" strike="noStrike" cap="none" normalizeH="0" baseline="0" dirty="0" smtClean="0">
              <a:ln>
                <a:noFill/>
              </a:ln>
              <a:solidFill>
                <a:srgbClr val="0070C0"/>
              </a:solidFill>
              <a:effectLst/>
              <a:latin typeface="Times New Roman" pitchFamily="18" charset="0"/>
              <a:cs typeface="Times New Roman" pitchFamily="18" charset="0"/>
            </a:endParaRPr>
          </a:p>
        </p:txBody>
      </p:sp>
      <p:sp>
        <p:nvSpPr>
          <p:cNvPr id="23556" name="Rectangle 4"/>
          <p:cNvSpPr>
            <a:spLocks noChangeArrowheads="1"/>
          </p:cNvSpPr>
          <p:nvPr/>
        </p:nvSpPr>
        <p:spPr bwMode="auto">
          <a:xfrm>
            <a:off x="395536" y="1412776"/>
            <a:ext cx="824440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Шаг 5. Подготовить проекты новых рабочих программ</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Заместителю директора по УВР вместе с педагогами понадобится пересмотреть рабочие программы по новым требованиям. Первое – рабочие программы учебных предметов, курсов, модулей, а также курсов внеурочной деятельности надо составить с учетом рабочей программы воспитания. Второе – в тематическое планирование рабочих программ педагоги должны включить возможность использовать электронные и цифровые образовательные ресурсы по каждой теме. А в рабочих программах внеурочной деятельности надо указать формы проведения занятий.</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395536" y="548680"/>
            <a:ext cx="8316416"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84A9"/>
                </a:solidFill>
                <a:effectLst/>
                <a:latin typeface="Times New Roman" pitchFamily="18" charset="0"/>
                <a:ea typeface="Times New Roman" pitchFamily="18" charset="0"/>
                <a:cs typeface="Times New Roman" pitchFamily="18" charset="0"/>
              </a:rPr>
              <a:t>Вопрос. </a:t>
            </a:r>
            <a:r>
              <a:rPr kumimoji="0" lang="ru-RU"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 какой период педагогам стоит готовить рабочие программы?</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Во ФГОС требования к результатам образования прописали на уровень образования и не детализировали по классам. Поэтому вы можете посоветовать педагогам готовить рабочие программы сразу на уровень образования. Также понадобится проконтролировать, чтобы в рабочие программы включили воспитательные цели и задачи изучения предмета, а содержание предмета направили на достижение планируемых результатов.</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Пусть рабочая группа обсудит с руководителями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методобъединений</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и педагогами изменения в рабочих программах во второй половине января 2022 года. Тогда к концу марта 2022 года педагоги уже подготовят проекты новых рабочих программ, а школа успеет их проверить и включить в содержательный раздел ООП.</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23528" y="404664"/>
            <a:ext cx="1512168" cy="130805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6100" b="1" i="0" u="none" strike="noStrike" cap="none" normalizeH="0" baseline="-30000" dirty="0" smtClean="0">
                <a:ln>
                  <a:noFill/>
                </a:ln>
                <a:solidFill>
                  <a:srgbClr val="0084A9"/>
                </a:solidFill>
                <a:effectLst/>
                <a:latin typeface="Georgia" pitchFamily="18" charset="0"/>
                <a:ea typeface="Times New Roman" pitchFamily="18" charset="0"/>
                <a:cs typeface="Arial" pitchFamily="34" charset="0"/>
              </a:rPr>
              <a:t>30</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6625" name="Рисунок 14" descr="https://e.profkiosk.ru/service_tbn2/x1b-up.jpg"/>
          <p:cNvPicPr>
            <a:picLocks noChangeAspect="1" noChangeArrowheads="1"/>
          </p:cNvPicPr>
          <p:nvPr/>
        </p:nvPicPr>
        <p:blipFill>
          <a:blip r:embed="rId2" cstate="print"/>
          <a:srcRect/>
          <a:stretch>
            <a:fillRect/>
          </a:stretch>
        </p:blipFill>
        <p:spPr bwMode="auto">
          <a:xfrm>
            <a:off x="1259632" y="548680"/>
            <a:ext cx="1080120" cy="799289"/>
          </a:xfrm>
          <a:prstGeom prst="rect">
            <a:avLst/>
          </a:prstGeom>
          <a:noFill/>
        </p:spPr>
      </p:pic>
      <p:sp>
        <p:nvSpPr>
          <p:cNvPr id="5" name="Прямоугольник 4"/>
          <p:cNvSpPr/>
          <p:nvPr/>
        </p:nvSpPr>
        <p:spPr>
          <a:xfrm>
            <a:off x="3203848" y="503506"/>
            <a:ext cx="5472608" cy="707886"/>
          </a:xfrm>
          <a:prstGeom prst="rect">
            <a:avLst/>
          </a:prstGeom>
        </p:spPr>
        <p:txBody>
          <a:bodyPr wrap="square">
            <a:spAutoFit/>
          </a:bodyPr>
          <a:lstStyle/>
          <a:p>
            <a:pPr lvl="0" algn="ctr" fontAlgn="t">
              <a:spcBef>
                <a:spcPct val="0"/>
              </a:spcBef>
              <a:spcAft>
                <a:spcPct val="0"/>
              </a:spcAft>
            </a:pPr>
            <a:r>
              <a:rPr lang="ru-RU" sz="2000" b="1" dirty="0" smtClean="0">
                <a:solidFill>
                  <a:srgbClr val="0070C0"/>
                </a:solidFill>
                <a:latin typeface="Times New Roman" pitchFamily="18" charset="0"/>
                <a:ea typeface="Times New Roman" pitchFamily="18" charset="0"/>
                <a:cs typeface="Times New Roman" pitchFamily="18" charset="0"/>
              </a:rPr>
              <a:t>оформить новые учебные планы и календарные учебные графики</a:t>
            </a:r>
            <a:endParaRPr lang="ru-RU" sz="2000" b="1" dirty="0" smtClean="0">
              <a:solidFill>
                <a:srgbClr val="0070C0"/>
              </a:solidFill>
              <a:latin typeface="Times New Roman" pitchFamily="18" charset="0"/>
              <a:cs typeface="Times New Roman" pitchFamily="18" charset="0"/>
            </a:endParaRPr>
          </a:p>
        </p:txBody>
      </p:sp>
      <p:sp>
        <p:nvSpPr>
          <p:cNvPr id="26628" name="Rectangle 4"/>
          <p:cNvSpPr>
            <a:spLocks noChangeArrowheads="1"/>
          </p:cNvSpPr>
          <p:nvPr/>
        </p:nvSpPr>
        <p:spPr bwMode="auto">
          <a:xfrm>
            <a:off x="395536" y="1372126"/>
            <a:ext cx="835292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Шаг 6. Составить учебные планы, календарные учебные графики, планы внеурочной деятельности</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Школам понадобится скорректировать учебные планы, календарные учебные графики и планы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внеурочки</a:t>
            </a: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Ведь изменили объем часов аудиторной нагрузки – для НОО увеличили минимальный порог и уменьшили верхнюю границу, а для ООО оба значения уменьшили. </a:t>
            </a:r>
          </a:p>
          <a:p>
            <a:pPr marL="0" marR="0" lvl="0" indent="0" algn="l" defTabSz="914400" rtl="0" eaLnBrk="0" fontAlgn="t"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Также уменьшили объем внеурочной деятельности на уровне НОО. Теперь вместо 1350 можно запланировать до 1320 часов за четыре года.</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323528" y="332656"/>
            <a:ext cx="1259632" cy="130805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6100" b="1" i="0" u="none" strike="noStrike" cap="none" normalizeH="0" baseline="-30000" dirty="0" smtClean="0">
                <a:ln>
                  <a:noFill/>
                </a:ln>
                <a:solidFill>
                  <a:srgbClr val="0084A9"/>
                </a:solidFill>
                <a:effectLst/>
                <a:latin typeface="Georgia" pitchFamily="18" charset="0"/>
                <a:ea typeface="Times New Roman" pitchFamily="18" charset="0"/>
                <a:cs typeface="Arial" pitchFamily="34" charset="0"/>
              </a:rPr>
              <a:t>31</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7649" name="Рисунок 15" descr="https://e.profkiosk.ru/service_tbn2/oh3y0f.jpg"/>
          <p:cNvPicPr>
            <a:picLocks noChangeAspect="1" noChangeArrowheads="1"/>
          </p:cNvPicPr>
          <p:nvPr/>
        </p:nvPicPr>
        <p:blipFill>
          <a:blip r:embed="rId2" cstate="print"/>
          <a:srcRect/>
          <a:stretch>
            <a:fillRect/>
          </a:stretch>
        </p:blipFill>
        <p:spPr bwMode="auto">
          <a:xfrm>
            <a:off x="1187624" y="548680"/>
            <a:ext cx="731756" cy="661833"/>
          </a:xfrm>
          <a:prstGeom prst="rect">
            <a:avLst/>
          </a:prstGeom>
          <a:noFill/>
        </p:spPr>
      </p:pic>
      <p:sp>
        <p:nvSpPr>
          <p:cNvPr id="27651" name="Rectangle 3"/>
          <p:cNvSpPr>
            <a:spLocks noChangeArrowheads="1"/>
          </p:cNvSpPr>
          <p:nvPr/>
        </p:nvSpPr>
        <p:spPr bwMode="auto">
          <a:xfrm>
            <a:off x="2915816" y="620688"/>
            <a:ext cx="5157117" cy="400110"/>
          </a:xfrm>
          <a:prstGeom prst="rect">
            <a:avLst/>
          </a:prstGeom>
          <a:solidFill>
            <a:srgbClr val="FFFFFF"/>
          </a:solidFill>
          <a:ln w="9525">
            <a:noFill/>
            <a:miter lim="800000"/>
            <a:headEnd/>
            <a:tailEnd/>
          </a:ln>
          <a:effectLst/>
        </p:spPr>
        <p:txBody>
          <a:bodyPr vert="horz" wrap="none" lIns="91440" tIns="45720" rIns="91440" bIns="45720" numCol="1" anchor="t" anchorCtr="0" compatLnSpc="1">
            <a:prstTxWarp prst="textNoShape">
              <a:avLst/>
            </a:prstTxWarp>
            <a:spAutoFit/>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разработать новую программу воспитания</a:t>
            </a:r>
            <a:endParaRPr kumimoji="0" lang="ru-RU" sz="2000" b="1" i="0" u="none" strike="noStrike" cap="none" normalizeH="0" baseline="0" dirty="0" smtClean="0">
              <a:ln>
                <a:noFill/>
              </a:ln>
              <a:solidFill>
                <a:srgbClr val="0070C0"/>
              </a:solidFill>
              <a:effectLst/>
              <a:latin typeface="Times New Roman" pitchFamily="18" charset="0"/>
              <a:cs typeface="Times New Roman" pitchFamily="18" charset="0"/>
            </a:endParaRPr>
          </a:p>
        </p:txBody>
      </p:sp>
      <p:sp>
        <p:nvSpPr>
          <p:cNvPr id="27652" name="Rectangle 4"/>
          <p:cNvSpPr>
            <a:spLocks noChangeArrowheads="1"/>
          </p:cNvSpPr>
          <p:nvPr/>
        </p:nvSpPr>
        <p:spPr bwMode="auto">
          <a:xfrm>
            <a:off x="323528" y="1669450"/>
            <a:ext cx="8424936"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Шаг 7. Разработать проект новой программы воспитания и календарного плана воспитательной работы</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Поручите заместителю директора по ВР вместе с педагогами составить программу воспитания по новым ФГОС и включить ее в содержательный раздел ООП до конца мая 2022 года.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7653" name="Rectangle 5"/>
          <p:cNvSpPr>
            <a:spLocks noChangeArrowheads="1"/>
          </p:cNvSpPr>
          <p:nvPr/>
        </p:nvSpPr>
        <p:spPr bwMode="auto">
          <a:xfrm>
            <a:off x="611560" y="3789040"/>
            <a:ext cx="7416824"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 новых стандартах конкретизировали содержание календарного плана воспитательной работы. Он должен включать перечень событий и мероприятий воспитательной направленности, которые организует и проводит школа или в которых она принимает участие.</a:t>
            </a:r>
            <a:endParaRPr kumimoji="0" lang="ru-RU" sz="2000" b="0" i="1"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539552" y="332656"/>
            <a:ext cx="1691680" cy="130805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6100" b="1" i="0" u="none" strike="noStrike" cap="none" normalizeH="0" baseline="-30000" dirty="0" smtClean="0">
                <a:ln>
                  <a:noFill/>
                </a:ln>
                <a:solidFill>
                  <a:srgbClr val="0084A9"/>
                </a:solidFill>
                <a:effectLst/>
                <a:latin typeface="Georgia" pitchFamily="18" charset="0"/>
                <a:ea typeface="Times New Roman" pitchFamily="18" charset="0"/>
                <a:cs typeface="Arial" pitchFamily="34" charset="0"/>
              </a:rPr>
              <a:t>13</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8673" name="Рисунок 16" descr="https://e.profkiosk.ru/service_tbn2/ytterj.jpg"/>
          <p:cNvPicPr>
            <a:picLocks noChangeAspect="1" noChangeArrowheads="1"/>
          </p:cNvPicPr>
          <p:nvPr/>
        </p:nvPicPr>
        <p:blipFill>
          <a:blip r:embed="rId2" cstate="print"/>
          <a:srcRect/>
          <a:stretch>
            <a:fillRect/>
          </a:stretch>
        </p:blipFill>
        <p:spPr bwMode="auto">
          <a:xfrm>
            <a:off x="1331640" y="476672"/>
            <a:ext cx="692274" cy="720080"/>
          </a:xfrm>
          <a:prstGeom prst="rect">
            <a:avLst/>
          </a:prstGeom>
          <a:noFill/>
        </p:spPr>
      </p:pic>
      <p:sp>
        <p:nvSpPr>
          <p:cNvPr id="28675" name="Rectangle 3"/>
          <p:cNvSpPr>
            <a:spLocks noChangeArrowheads="1"/>
          </p:cNvSpPr>
          <p:nvPr/>
        </p:nvSpPr>
        <p:spPr bwMode="auto">
          <a:xfrm>
            <a:off x="2483768" y="476672"/>
            <a:ext cx="6156176" cy="707886"/>
          </a:xfrm>
          <a:prstGeom prst="rect">
            <a:avLst/>
          </a:prstGeom>
          <a:solidFill>
            <a:srgbClr val="FFFFFF"/>
          </a:solidFill>
          <a:ln w="9525">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согласовать изменения в графике повышения квалификации</a:t>
            </a:r>
            <a:r>
              <a:rPr kumimoji="0" lang="ru-RU" sz="2000" b="0" i="0" u="none" strike="noStrike" cap="none" normalizeH="0" baseline="0" dirty="0" smtClean="0">
                <a:ln>
                  <a:noFill/>
                </a:ln>
                <a:solidFill>
                  <a:srgbClr val="0070C0"/>
                </a:solidFill>
                <a:effectLst/>
                <a:latin typeface="Times New Roman" pitchFamily="18" charset="0"/>
                <a:cs typeface="Times New Roman" pitchFamily="18" charset="0"/>
              </a:rPr>
              <a:t> </a:t>
            </a:r>
          </a:p>
        </p:txBody>
      </p:sp>
      <p:sp>
        <p:nvSpPr>
          <p:cNvPr id="28676" name="Rectangle 4"/>
          <p:cNvSpPr>
            <a:spLocks noChangeArrowheads="1"/>
          </p:cNvSpPr>
          <p:nvPr/>
        </p:nvSpPr>
        <p:spPr bwMode="auto">
          <a:xfrm>
            <a:off x="611560" y="1628800"/>
            <a:ext cx="745232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Шаг 8. Скорректировать график повышения квалификации</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Чтобы педагоги были готовы реализовывать ООП по новым ФГОС, их понадобится направить на курсы повышения квалификации. Для этого надо определить, кого из учителей стоит отправить на обучение, чтобы минимизировать профессиональные дефициты. Затем поручить специалисту по кадрам скорректировать план-график повышения квалификации педагогов.</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395536" y="404664"/>
            <a:ext cx="8352928"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900" b="0" i="0" u="none" strike="noStrike" cap="none" normalizeH="0" baseline="0" dirty="0" smtClean="0">
                <a:ln>
                  <a:noFill/>
                </a:ln>
                <a:solidFill>
                  <a:srgbClr val="0084A9"/>
                </a:solidFill>
                <a:effectLst/>
                <a:latin typeface="Arial" pitchFamily="34" charset="0"/>
                <a:ea typeface="Times New Roman" pitchFamily="18" charset="0"/>
                <a:cs typeface="Times New Roman" pitchFamily="18" charset="0"/>
              </a:rPr>
              <a:t>Образовательный процесс</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t" latinLnBrk="0" hangingPunct="0">
              <a:lnSpc>
                <a:spcPct val="100000"/>
              </a:lnSpc>
              <a:spcBef>
                <a:spcPct val="0"/>
              </a:spcBef>
              <a:spcAft>
                <a:spcPct val="0"/>
              </a:spcAft>
              <a:buClrTx/>
              <a:buSzTx/>
              <a:buFontTx/>
              <a:buNone/>
              <a:tabLst/>
            </a:pPr>
            <a:r>
              <a:rPr kumimoji="0" lang="ru-RU" sz="19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Внедрение новых ФГОС</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t" latinLnBrk="0" hangingPunct="0">
              <a:lnSpc>
                <a:spcPct val="100000"/>
              </a:lnSpc>
              <a:spcBef>
                <a:spcPct val="0"/>
              </a:spcBef>
              <a:spcAft>
                <a:spcPct val="0"/>
              </a:spcAft>
              <a:buClrTx/>
              <a:buSzTx/>
              <a:buFontTx/>
              <a:buNone/>
              <a:tabLst/>
            </a:pPr>
            <a:r>
              <a:rPr kumimoji="0" lang="ru-RU" sz="3000"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Пошаговая инструкция и готовые образцы, чтобы перейти на ФГОС‑2021 в срок</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410" name="Rectangle 2"/>
          <p:cNvSpPr>
            <a:spLocks noChangeArrowheads="1"/>
          </p:cNvSpPr>
          <p:nvPr/>
        </p:nvSpPr>
        <p:spPr bwMode="auto">
          <a:xfrm>
            <a:off x="611560" y="2852936"/>
            <a:ext cx="6876256"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Предлагаем вам пошаговую инструкцию, чтобы перейти на новые ФГОС НОО и ООО, от ведущих юристов Высшей школы экономики и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Актион</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Образование. Инструкция позволит поэтапно внедрить все изменения и избежать ошибок. Также возьмите приказ о создании рабочей группы, план перехода и сценарий, чтобы обсудить с коллективом все изменения.</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539552" y="404664"/>
            <a:ext cx="792088" cy="130805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6100" b="1" i="0" u="none" strike="noStrike" cap="none" normalizeH="0" baseline="-30000" dirty="0" smtClean="0">
                <a:ln>
                  <a:noFill/>
                </a:ln>
                <a:solidFill>
                  <a:srgbClr val="0084A9"/>
                </a:solidFill>
                <a:effectLst/>
                <a:latin typeface="Georgia" pitchFamily="18" charset="0"/>
                <a:ea typeface="Times New Roman" pitchFamily="18" charset="0"/>
                <a:cs typeface="Arial" pitchFamily="34" charset="0"/>
              </a:rPr>
              <a:t>1</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6385" name="Рисунок 1" descr="https://e.profkiosk.ru/service_tbn2/_yyete.jpg"/>
          <p:cNvPicPr>
            <a:picLocks noChangeAspect="1" noChangeArrowheads="1"/>
          </p:cNvPicPr>
          <p:nvPr/>
        </p:nvPicPr>
        <p:blipFill>
          <a:blip r:embed="rId2" cstate="print"/>
          <a:srcRect/>
          <a:stretch>
            <a:fillRect/>
          </a:stretch>
        </p:blipFill>
        <p:spPr bwMode="auto">
          <a:xfrm>
            <a:off x="1187624" y="548680"/>
            <a:ext cx="1052314" cy="778712"/>
          </a:xfrm>
          <a:prstGeom prst="rect">
            <a:avLst/>
          </a:prstGeom>
          <a:noFill/>
        </p:spPr>
      </p:pic>
      <p:sp>
        <p:nvSpPr>
          <p:cNvPr id="16387" name="Rectangle 3"/>
          <p:cNvSpPr>
            <a:spLocks noChangeArrowheads="1"/>
          </p:cNvSpPr>
          <p:nvPr/>
        </p:nvSpPr>
        <p:spPr bwMode="auto">
          <a:xfrm>
            <a:off x="467544" y="1700808"/>
            <a:ext cx="7812360" cy="378565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Шаг 1. Сформировать рабочую группу по переходу на новые ФГОС</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Чтобы организовать переход на новые ФГОС, вам понадобится создать рабочую группу приказом. В ее состав необходимо включить заместителей директора по УВР, ВР, руководителей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методобъединений</a:t>
            </a: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педагогов. Пусть члены группы изучат изменения, которые вносят в работу ФГОС, и составят план, по которому школа поэтапно будет переходить на новые стандарты.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TextBox 4"/>
          <p:cNvSpPr txBox="1"/>
          <p:nvPr/>
        </p:nvSpPr>
        <p:spPr>
          <a:xfrm>
            <a:off x="2699792" y="476672"/>
            <a:ext cx="5040560" cy="677108"/>
          </a:xfrm>
          <a:prstGeom prst="rect">
            <a:avLst/>
          </a:prstGeom>
          <a:noFill/>
        </p:spPr>
        <p:txBody>
          <a:bodyPr wrap="square" rtlCol="0">
            <a:spAutoFit/>
          </a:bodyPr>
          <a:lstStyle/>
          <a:p>
            <a:pPr lvl="0"/>
            <a:r>
              <a:rPr lang="ru-RU" sz="2000" b="1" dirty="0" smtClean="0">
                <a:solidFill>
                  <a:srgbClr val="0070C0"/>
                </a:solidFill>
                <a:latin typeface="Times New Roman" pitchFamily="18" charset="0"/>
                <a:ea typeface="Times New Roman" pitchFamily="18" charset="0"/>
                <a:cs typeface="Times New Roman" pitchFamily="18" charset="0"/>
              </a:rPr>
              <a:t>издать приказ о создании рабочей группы</a:t>
            </a:r>
            <a:endParaRPr lang="ru-RU" sz="2000" b="1" dirty="0" smtClean="0">
              <a:solidFill>
                <a:srgbClr val="0070C0"/>
              </a:solidFill>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395536" y="332656"/>
            <a:ext cx="2808312" cy="130805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6100" b="1" i="0" u="none" strike="noStrike" cap="none" normalizeH="0" baseline="-30000" dirty="0" smtClean="0">
                <a:ln>
                  <a:noFill/>
                </a:ln>
                <a:solidFill>
                  <a:srgbClr val="0084A9"/>
                </a:solidFill>
                <a:effectLst/>
                <a:latin typeface="Georgia" pitchFamily="18" charset="0"/>
                <a:ea typeface="Times New Roman" pitchFamily="18" charset="0"/>
                <a:cs typeface="Arial" pitchFamily="34" charset="0"/>
              </a:rPr>
              <a:t>18–30</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5361" name="Рисунок 4" descr="https://e.profkiosk.ru/service_tbn2/_yyete.jpg"/>
          <p:cNvPicPr>
            <a:picLocks noChangeAspect="1" noChangeArrowheads="1"/>
          </p:cNvPicPr>
          <p:nvPr/>
        </p:nvPicPr>
        <p:blipFill>
          <a:blip r:embed="rId2" cstate="print"/>
          <a:srcRect/>
          <a:stretch>
            <a:fillRect/>
          </a:stretch>
        </p:blipFill>
        <p:spPr bwMode="auto">
          <a:xfrm>
            <a:off x="2267744" y="404664"/>
            <a:ext cx="476250" cy="352425"/>
          </a:xfrm>
          <a:prstGeom prst="rect">
            <a:avLst/>
          </a:prstGeom>
          <a:noFill/>
        </p:spPr>
      </p:pic>
      <p:sp>
        <p:nvSpPr>
          <p:cNvPr id="15364" name="Rectangle 4"/>
          <p:cNvSpPr>
            <a:spLocks noChangeArrowheads="1"/>
          </p:cNvSpPr>
          <p:nvPr/>
        </p:nvSpPr>
        <p:spPr bwMode="auto">
          <a:xfrm>
            <a:off x="2843808" y="692696"/>
            <a:ext cx="6084168"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провести педсовет о переходе на новые ФГОС</a:t>
            </a:r>
            <a:endParaRPr kumimoji="0" lang="ru-RU" sz="2000" b="1" i="0" u="none" strike="noStrike" cap="none" normalizeH="0" baseline="0" dirty="0" smtClean="0">
              <a:ln>
                <a:noFill/>
              </a:ln>
              <a:solidFill>
                <a:srgbClr val="0070C0"/>
              </a:solidFill>
              <a:effectLst/>
              <a:latin typeface="Times New Roman" pitchFamily="18" charset="0"/>
              <a:cs typeface="Times New Roman" pitchFamily="18" charset="0"/>
            </a:endParaRPr>
          </a:p>
        </p:txBody>
      </p:sp>
      <p:sp>
        <p:nvSpPr>
          <p:cNvPr id="15365" name="Rectangle 5"/>
          <p:cNvSpPr>
            <a:spLocks noChangeArrowheads="1"/>
          </p:cNvSpPr>
          <p:nvPr/>
        </p:nvSpPr>
        <p:spPr bwMode="auto">
          <a:xfrm>
            <a:off x="539552" y="1556792"/>
            <a:ext cx="770485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Шаг 2. Провести педсовет о новых ФГОС</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Поручите заместителям директора по УВР и ВР организовать тематический педсовет о задачах, которые придется решать, чтобы внедрить требования новых стандартов. Запланировать собрание стоит на вторую половину октября – работа школы уже войдет в привычное русло и до учителей удастся донести все нововведения, с которыми понадобится работать. На педсовете коллектив надо познакомить с изменениями в требованиях и продемонстрировать план перехода. Смотрите сценарий педсовета и презентацию к нему ниже.</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467544" y="404664"/>
            <a:ext cx="1907704" cy="130805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6100" b="1" i="0" u="none" strike="noStrike" cap="none" normalizeH="0" baseline="-30000" dirty="0" smtClean="0">
                <a:ln>
                  <a:noFill/>
                </a:ln>
                <a:solidFill>
                  <a:srgbClr val="0084A9"/>
                </a:solidFill>
                <a:effectLst/>
                <a:latin typeface="Georgia" pitchFamily="18" charset="0"/>
                <a:ea typeface="Times New Roman" pitchFamily="18" charset="0"/>
                <a:cs typeface="Arial" pitchFamily="34" charset="0"/>
              </a:rPr>
              <a:t>1–13</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4337" name="Рисунок 7" descr="https://e.profkiosk.ru/service_tbn2/y9iq5l.jpg"/>
          <p:cNvPicPr>
            <a:picLocks noChangeAspect="1" noChangeArrowheads="1"/>
          </p:cNvPicPr>
          <p:nvPr/>
        </p:nvPicPr>
        <p:blipFill>
          <a:blip r:embed="rId2" cstate="print"/>
          <a:srcRect/>
          <a:stretch>
            <a:fillRect/>
          </a:stretch>
        </p:blipFill>
        <p:spPr bwMode="auto">
          <a:xfrm>
            <a:off x="1835696" y="836712"/>
            <a:ext cx="476250" cy="352425"/>
          </a:xfrm>
          <a:prstGeom prst="rect">
            <a:avLst/>
          </a:prstGeom>
          <a:noFill/>
        </p:spPr>
      </p:pic>
      <p:sp>
        <p:nvSpPr>
          <p:cNvPr id="14340" name="Rectangle 4"/>
          <p:cNvSpPr>
            <a:spLocks noChangeArrowheads="1"/>
          </p:cNvSpPr>
          <p:nvPr/>
        </p:nvSpPr>
        <p:spPr bwMode="auto">
          <a:xfrm>
            <a:off x="2411760" y="692696"/>
            <a:ext cx="6444208"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проанализировать условия обучения родному и второму иностранному языкам</a:t>
            </a:r>
            <a:endParaRPr kumimoji="0" lang="ru-RU" sz="2000" b="1" i="0" u="none" strike="noStrike" cap="none" normalizeH="0" baseline="0" dirty="0" smtClean="0">
              <a:ln>
                <a:noFill/>
              </a:ln>
              <a:solidFill>
                <a:srgbClr val="0070C0"/>
              </a:solidFill>
              <a:effectLst/>
              <a:latin typeface="Times New Roman" pitchFamily="18" charset="0"/>
              <a:cs typeface="Times New Roman" pitchFamily="18" charset="0"/>
            </a:endParaRPr>
          </a:p>
        </p:txBody>
      </p:sp>
      <p:sp>
        <p:nvSpPr>
          <p:cNvPr id="14341" name="Rectangle 5"/>
          <p:cNvSpPr>
            <a:spLocks noChangeArrowheads="1"/>
          </p:cNvSpPr>
          <p:nvPr/>
        </p:nvSpPr>
        <p:spPr bwMode="auto">
          <a:xfrm>
            <a:off x="251520" y="1556792"/>
            <a:ext cx="864096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Шаг 3. Решить вопрос с родным и вторым иностранным языками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Новые ФГОС разрешают не обучать родному и второму иностранным языкам, если для этого у школы нет условий. Но вам придется доказать, что таких условий действительно нет. Для этого понадобится проанализировать, есть ли у школы все ресурсы, чтобы реализовать программы по этим предметам для будущих 1-х и 5-х классов.</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Пусть заместитель директора по УВР подготовит развернутую аналитическую записку о готовности школы обучать родному и второму иностранному языкам. Ему понадобится учесть пять условий: материально-технические, учебно-методические, психолого-педагогические, кадровые и финансовые. Если все условия для обучения есть, у родителей понадобится запросить заявления. Еще придется заранее разработать проекты ООП со вторым иностранным, а также родным языком и литературой.</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467544" y="352443"/>
            <a:ext cx="842493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Необходимо ли брать с родителей согласие о переходе на новые ФГОС</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Учеников 1-х, 5-х классов с 1 сентября 2022 года школы обязаны обучать по новым ФГОС – на это согласие у родителей брать не нужно. Нынешних первоклассников и пятиклассников в следующем учебном году можно также обучать по новым ФГОС без согласия родителей. Ведь детей вы зачислили с 1 сентября 2021 года – после даты, когда ФГОС вступили в силу. Если захотите обучать второклассников и шестиклассников по новым ФГОС в 2022/23 учебном году, понадобится запросить согласия. Возможно,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Минпросвещения</a:t>
            </a: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выпустит дополнительные разъяснения на этот счет.</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95536" y="163196"/>
            <a:ext cx="1152128" cy="130805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6100" b="1" i="0" u="none" strike="noStrike" cap="none" normalizeH="0" baseline="-30000" dirty="0" smtClean="0">
                <a:ln>
                  <a:noFill/>
                </a:ln>
                <a:solidFill>
                  <a:srgbClr val="0084A9"/>
                </a:solidFill>
                <a:effectLst/>
                <a:latin typeface="Georgia" pitchFamily="18" charset="0"/>
                <a:ea typeface="Times New Roman" pitchFamily="18" charset="0"/>
                <a:cs typeface="Arial" pitchFamily="34" charset="0"/>
              </a:rPr>
              <a:t>30</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481" name="Рисунок 11" descr="https://e.profkiosk.ru/service_tbn2/16frko.jpg"/>
          <p:cNvPicPr>
            <a:picLocks noChangeAspect="1" noChangeArrowheads="1"/>
          </p:cNvPicPr>
          <p:nvPr/>
        </p:nvPicPr>
        <p:blipFill>
          <a:blip r:embed="rId2" cstate="print"/>
          <a:srcRect/>
          <a:stretch>
            <a:fillRect/>
          </a:stretch>
        </p:blipFill>
        <p:spPr bwMode="auto">
          <a:xfrm>
            <a:off x="1403648" y="692696"/>
            <a:ext cx="476250" cy="352425"/>
          </a:xfrm>
          <a:prstGeom prst="rect">
            <a:avLst/>
          </a:prstGeom>
          <a:noFill/>
        </p:spPr>
      </p:pic>
      <p:sp>
        <p:nvSpPr>
          <p:cNvPr id="20484" name="Rectangle 4"/>
          <p:cNvSpPr>
            <a:spLocks noChangeArrowheads="1"/>
          </p:cNvSpPr>
          <p:nvPr/>
        </p:nvSpPr>
        <p:spPr bwMode="auto">
          <a:xfrm>
            <a:off x="2411760" y="476672"/>
            <a:ext cx="4824536"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оформить основные изменения в ООП</a:t>
            </a:r>
            <a:endParaRPr kumimoji="0" lang="ru-RU" sz="2000" b="1" i="0" u="none" strike="noStrike" cap="none" normalizeH="0" baseline="0" dirty="0" smtClean="0">
              <a:ln>
                <a:noFill/>
              </a:ln>
              <a:solidFill>
                <a:srgbClr val="0070C0"/>
              </a:solidFill>
              <a:effectLst/>
              <a:latin typeface="Times New Roman" pitchFamily="18" charset="0"/>
              <a:cs typeface="Times New Roman" pitchFamily="18" charset="0"/>
            </a:endParaRPr>
          </a:p>
        </p:txBody>
      </p:sp>
      <p:sp>
        <p:nvSpPr>
          <p:cNvPr id="20485" name="Rectangle 5"/>
          <p:cNvSpPr>
            <a:spLocks noChangeArrowheads="1"/>
          </p:cNvSpPr>
          <p:nvPr/>
        </p:nvSpPr>
        <p:spPr bwMode="auto">
          <a:xfrm>
            <a:off x="323528" y="1268760"/>
            <a:ext cx="8496944"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Шаг 4. Подготовить проекты новых ООП</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Поручите рабочей группе до конца 2021 года оформить проекты новых образовательных программ НОО и ООО по требованиям ФГОС. Есть четыре главных нововведения, о которых вам нужно напомнить подчиненным.</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486" name="Rectangle 6"/>
          <p:cNvSpPr>
            <a:spLocks noChangeArrowheads="1"/>
          </p:cNvSpPr>
          <p:nvPr/>
        </p:nvSpPr>
        <p:spPr bwMode="auto">
          <a:xfrm>
            <a:off x="323528" y="3284984"/>
            <a:ext cx="8064896"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Изменение 1. О пояснительной записке.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Требования к пояснительной записке стали одинаковыми. На уровне НОО в записке больше не надо указывать состав участников образовательных отношений и общие подходы к организации внеурочной деятельности. А на уровне ООО необходимо добавить общую характеристику программы.</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487" name="Rectangle 7"/>
          <p:cNvSpPr>
            <a:spLocks noChangeArrowheads="1"/>
          </p:cNvSpPr>
          <p:nvPr/>
        </p:nvSpPr>
        <p:spPr bwMode="auto">
          <a:xfrm>
            <a:off x="395536" y="4797152"/>
            <a:ext cx="6984776"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tab pos="457200" algn="l"/>
              </a:tabLst>
            </a:pPr>
            <a:r>
              <a:rPr kumimoji="0" lang="ru-RU" sz="1200" b="1" i="0" u="none" strike="noStrike" cap="none" normalizeH="0" baseline="0" dirty="0" smtClean="0">
                <a:ln>
                  <a:noFill/>
                </a:ln>
                <a:solidFill>
                  <a:srgbClr val="0084A9"/>
                </a:solidFill>
                <a:effectLst/>
                <a:latin typeface="Arial" pitchFamily="34" charset="0"/>
                <a:ea typeface="Times New Roman" pitchFamily="18" charset="0"/>
                <a:cs typeface="Times New Roman" pitchFamily="18" charset="0"/>
              </a:rPr>
              <a:t>Вопрос. </a:t>
            </a:r>
            <a:r>
              <a:rPr kumimoji="0" lang="ru-RU" sz="1200"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Что должно быть в пояснительной записке по новым ФГОС?</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t" latinLnBrk="0" hangingPunct="0">
              <a:lnSpc>
                <a:spcPct val="100000"/>
              </a:lnSpc>
              <a:spcBef>
                <a:spcPct val="0"/>
              </a:spcBef>
              <a:spcAft>
                <a:spcPct val="0"/>
              </a:spcAft>
              <a:buClrTx/>
              <a:buSzTx/>
              <a:buFontTx/>
              <a:buNone/>
              <a:tabLst>
                <a:tab pos="457200" algn="l"/>
              </a:tabLst>
            </a:pPr>
            <a:r>
              <a:rPr kumimoji="0" lang="ru-RU" sz="12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Пояснительная записка должна содержать:</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t" latinLnBrk="0" hangingPunct="0">
              <a:lnSpc>
                <a:spcPct val="100000"/>
              </a:lnSpc>
              <a:spcBef>
                <a:spcPct val="0"/>
              </a:spcBef>
              <a:spcAft>
                <a:spcPct val="0"/>
              </a:spcAft>
              <a:buClrTx/>
              <a:buSzTx/>
              <a:buFontTx/>
              <a:buChar char="•"/>
              <a:tabLst>
                <a:tab pos="457200" algn="l"/>
              </a:tabLst>
            </a:pPr>
            <a:r>
              <a:rPr kumimoji="0" lang="ru-RU" sz="12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цели реализации программы, которые конкретизировали в соответствии с требованиями ФГОС к результатам освоения учениками программы;</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t" latinLnBrk="0" hangingPunct="0">
              <a:lnSpc>
                <a:spcPct val="100000"/>
              </a:lnSpc>
              <a:spcBef>
                <a:spcPct val="0"/>
              </a:spcBef>
              <a:spcAft>
                <a:spcPct val="0"/>
              </a:spcAft>
              <a:buClrTx/>
              <a:buSzTx/>
              <a:buFontTx/>
              <a:buChar char="•"/>
              <a:tabLst>
                <a:tab pos="457200" algn="l"/>
              </a:tabLst>
            </a:pPr>
            <a:r>
              <a:rPr kumimoji="0" lang="ru-RU" sz="12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принципы формирования и механизмы реализации программы, в том числе посредством реализации индивидуальных учебных планов;</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t" latinLnBrk="0" hangingPunct="0">
              <a:lnSpc>
                <a:spcPct val="100000"/>
              </a:lnSpc>
              <a:spcBef>
                <a:spcPct val="0"/>
              </a:spcBef>
              <a:spcAft>
                <a:spcPct val="0"/>
              </a:spcAft>
              <a:buClrTx/>
              <a:buSzTx/>
              <a:buFontTx/>
              <a:buChar char="•"/>
              <a:tabLst>
                <a:tab pos="457200" algn="l"/>
              </a:tabLst>
            </a:pPr>
            <a:r>
              <a:rPr kumimoji="0" lang="ru-RU" sz="12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общую характеристику программы.</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395536" y="264861"/>
            <a:ext cx="8352928"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Изменение 2. О результатах освоения программы.</a:t>
            </a: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 новых ФГОС подробнее описали результаты освоения программы – личностные,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метапредметные</a:t>
            </a: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предметные, в том числе по каждому модулю ОРКСЭ. На уровне ООО установили требования к предметным результатам при углубленном изучении некоторых дисциплин. Поэтому поручите внести в целевой раздел программ планируемые результаты освоения ООП по новым требованиям.</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Изменение 3. О структуре содержательного раздела.</a:t>
            </a: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Скорректировали требования и к структуре содержательного раздела программ. На уровне НОО убрали программу коррекционной работы и программу формирования экологической культуры, здорового и безопасного образа жизни. На уровне ООО вместо программы развития УУД указали программу формирования УУД. Еще дополнили содержательный раздел НОО и ООО рабочими программами учебных модулей.</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611560" y="476672"/>
            <a:ext cx="7272808"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Какой состав должен быть у содержательного раздела ООП по новым стандартам</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По новым ФГОС содержательный раздел ООП должен включать:</a:t>
            </a:r>
            <a:b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рабочие программы учебных предметов, учебных курсов, курсов внеурочной деятельности, учебных модулей;</a:t>
            </a:r>
            <a:b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программу формирования УУД;</a:t>
            </a:r>
            <a:b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рабочую программу воспитания;</a:t>
            </a:r>
            <a:b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программу коррекционной работы для уровня ООО в том случае, если в школе учатся дети с ОВЗ.</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201</Words>
  <Application>Microsoft Office PowerPoint</Application>
  <PresentationFormat>Экран (4:3)</PresentationFormat>
  <Paragraphs>66</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school-23</dc:creator>
  <cp:lastModifiedBy>school-23</cp:lastModifiedBy>
  <cp:revision>10</cp:revision>
  <dcterms:created xsi:type="dcterms:W3CDTF">2021-10-25T11:57:43Z</dcterms:created>
  <dcterms:modified xsi:type="dcterms:W3CDTF">2021-10-25T13:30:53Z</dcterms:modified>
</cp:coreProperties>
</file>