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84" r:id="rId2"/>
    <p:sldId id="257" r:id="rId3"/>
    <p:sldId id="258" r:id="rId4"/>
    <p:sldId id="265" r:id="rId5"/>
    <p:sldId id="266" r:id="rId6"/>
    <p:sldId id="283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8" r:id="rId17"/>
    <p:sldId id="269" r:id="rId18"/>
    <p:sldId id="270" r:id="rId19"/>
    <p:sldId id="271" r:id="rId20"/>
    <p:sldId id="272" r:id="rId21"/>
    <p:sldId id="260" r:id="rId22"/>
    <p:sldId id="261" r:id="rId23"/>
    <p:sldId id="262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021DFE-6560-44CB-A551-E1B1DD4AE48B}">
          <p14:sldIdLst>
            <p14:sldId id="284"/>
            <p14:sldId id="257"/>
            <p14:sldId id="258"/>
            <p14:sldId id="265"/>
            <p14:sldId id="266"/>
            <p14:sldId id="283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68"/>
            <p14:sldId id="269"/>
            <p14:sldId id="270"/>
            <p14:sldId id="271"/>
            <p14:sldId id="272"/>
            <p14:sldId id="260"/>
            <p14:sldId id="261"/>
            <p14:sldId id="262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26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11E4-B748-49CE-8035-706896DABC10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2CD8-E90B-45AC-9031-22431DAFA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4.pn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4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4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jpeg"/><Relationship Id="rId5" Type="http://schemas.openxmlformats.org/officeDocument/2006/relationships/image" Target="../media/image67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399">
            <a:off x="323099" y="4315751"/>
            <a:ext cx="2630769" cy="1973077"/>
          </a:xfrm>
          <a:prstGeom prst="rect">
            <a:avLst/>
          </a:prstGeom>
          <a:effectLst>
            <a:outerShdw blurRad="152400" dist="889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76200">
            <a:bevelT/>
            <a:extrusionClr>
              <a:schemeClr val="bg1">
                <a:lumMod val="75000"/>
              </a:schemeClr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316" y="1268760"/>
            <a:ext cx="7175351" cy="1793167"/>
          </a:xfrm>
        </p:spPr>
        <p:txBody>
          <a:bodyPr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/>
          <a:p>
            <a:pPr marL="182880" indent="0" algn="ctr">
              <a:buNone/>
            </a:pPr>
            <a:r>
              <a:rPr lang="ru-RU" sz="6000" dirty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 кубановедения</a:t>
            </a:r>
            <a:r>
              <a:rPr lang="ru-RU" dirty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517" y="18864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Муниципальное общеобразовательное бюджетное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учреждение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общеобразовательная школа №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9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станицы Советской Новокубанского района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1808">
            <a:off x="6142421" y="4339993"/>
            <a:ext cx="2699410" cy="2024557"/>
          </a:xfrm>
          <a:prstGeom prst="rect">
            <a:avLst/>
          </a:prstGeom>
          <a:effectLst>
            <a:outerShdw blurRad="1524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68" y="3547875"/>
            <a:ext cx="3883449" cy="2912587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23850" y="931863"/>
            <a:ext cx="83534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342900" indent="-342900" algn="ctr" eaLnBrk="0" hangingPunct="0">
              <a:defRPr/>
            </a:pPr>
            <a:r>
              <a:rPr lang="ru-RU">
                <a:solidFill>
                  <a:srgbClr val="FF3300"/>
                </a:solidFill>
              </a:rPr>
              <a:t>Обобщение и распространение опыта, публичные отчёты:</a:t>
            </a:r>
          </a:p>
          <a:p>
            <a:pPr marL="342900" indent="-342900" algn="ctr" eaLnBrk="0" hangingPunct="0">
              <a:defRPr/>
            </a:pPr>
            <a:endParaRPr lang="ru-RU">
              <a:solidFill>
                <a:srgbClr val="FF3300"/>
              </a:solidFill>
            </a:endParaRPr>
          </a:p>
          <a:p>
            <a:pPr marL="342900" indent="-342900" algn="ctr" eaLnBrk="0" hangingPunct="0">
              <a:defRPr/>
            </a:pPr>
            <a:endParaRPr lang="ru-RU"/>
          </a:p>
        </p:txBody>
      </p:sp>
      <p:pic>
        <p:nvPicPr>
          <p:cNvPr id="16393" name="Picture 15" descr="губские - СО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6" y="4452170"/>
            <a:ext cx="3119994" cy="231470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6" descr="Статья Губских - КК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4105275" cy="287337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3" descr="обложка Лукаш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2003425" cy="2808287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8" descr="обложка лукаш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1946275" cy="2808287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6397" name="Picture 14" descr="1001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10942"/>
            <a:ext cx="2043841" cy="2839909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7" descr="Шкардюк - соревнован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033">
            <a:off x="5148263" y="3933825"/>
            <a:ext cx="3694112" cy="2427288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4" name="Picture 13" descr="DSC_11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16" y="1124744"/>
            <a:ext cx="4680719" cy="2903841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4" descr="P21-09-09_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55" y="1127468"/>
            <a:ext cx="3666317" cy="2918581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5" descr="P21-09-09_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28" y="4208885"/>
            <a:ext cx="3343370" cy="2425451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916" y="4323773"/>
            <a:ext cx="1634834" cy="2286088"/>
          </a:xfrm>
          <a:prstGeom prst="rect">
            <a:avLst/>
          </a:prstGeom>
          <a:noFill/>
          <a:ln w="38100" cmpd="dbl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68" name="Picture 17" descr="P112088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6" y="4384075"/>
            <a:ext cx="2704177" cy="2225786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3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27584" y="1033870"/>
            <a:ext cx="615801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FF3300"/>
                </a:solidFill>
              </a:rPr>
              <a:t>Результативность </a:t>
            </a:r>
            <a:r>
              <a:rPr lang="ru-RU" sz="1700" dirty="0">
                <a:solidFill>
                  <a:srgbClr val="FF3300"/>
                </a:solidFill>
              </a:rPr>
              <a:t>экспериментальной работы:</a:t>
            </a:r>
            <a:endParaRPr lang="ru-RU" sz="1700" dirty="0"/>
          </a:p>
        </p:txBody>
      </p:sp>
      <p:sp>
        <p:nvSpPr>
          <p:cNvPr id="53349" name="Rectangle 101"/>
          <p:cNvSpPr>
            <a:spLocks noChangeArrowheads="1"/>
          </p:cNvSpPr>
          <p:nvPr/>
        </p:nvSpPr>
        <p:spPr bwMode="auto">
          <a:xfrm>
            <a:off x="104141" y="1656515"/>
            <a:ext cx="6444208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призёр </a:t>
            </a:r>
            <a:r>
              <a:rPr lang="ru-RU" sz="1600" dirty="0"/>
              <a:t>Второго слёта кадетских школ-интернатов и классов казачьей направленности (главный судья подполковник </a:t>
            </a:r>
            <a:r>
              <a:rPr lang="ru-RU" sz="1600" dirty="0" err="1"/>
              <a:t>Н.А.Кондратьев</a:t>
            </a:r>
            <a:r>
              <a:rPr lang="ru-RU" sz="1600" dirty="0"/>
              <a:t>, оздоровительный  комплекс им. </a:t>
            </a:r>
            <a:r>
              <a:rPr lang="ru-RU" sz="1600" dirty="0" err="1"/>
              <a:t>А.И.Хальзева</a:t>
            </a:r>
            <a:r>
              <a:rPr lang="ru-RU" sz="1600" dirty="0"/>
              <a:t>).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2 </a:t>
            </a:r>
            <a:r>
              <a:rPr lang="ru-RU" sz="1600" dirty="0"/>
              <a:t>место  в беге на 60 метров во Втором слёте кадетских школ-интернатов и классов казачьей направленности (грамота Департамента образования и науки Краснодарского края).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2011 </a:t>
            </a:r>
            <a:r>
              <a:rPr lang="ru-RU" sz="1600" dirty="0"/>
              <a:t>год- команда юношей 16-17 лет - 3 место, </a:t>
            </a:r>
            <a:r>
              <a:rPr lang="ru-RU" sz="1600" dirty="0" smtClean="0"/>
              <a:t>команда </a:t>
            </a:r>
            <a:r>
              <a:rPr lang="ru-RU" sz="1600" dirty="0"/>
              <a:t>юношей 14-15 лет - 2 место </a:t>
            </a:r>
            <a:r>
              <a:rPr lang="ru-RU" sz="1600" dirty="0" smtClean="0"/>
              <a:t>в </a:t>
            </a:r>
            <a:r>
              <a:rPr lang="ru-RU" sz="1600" dirty="0"/>
              <a:t>Ежегодной спартакиаде казачьей молодёжи, </a:t>
            </a:r>
            <a:r>
              <a:rPr lang="ru-RU" sz="1600" dirty="0" smtClean="0"/>
              <a:t>проводимой </a:t>
            </a:r>
            <a:r>
              <a:rPr lang="ru-RU" sz="1600" dirty="0" err="1"/>
              <a:t>Лабинским</a:t>
            </a:r>
            <a:r>
              <a:rPr lang="ru-RU" sz="1600" dirty="0"/>
              <a:t> казачьим отделом</a:t>
            </a:r>
            <a:r>
              <a:rPr lang="ru-RU" sz="16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 </a:t>
            </a:r>
            <a:r>
              <a:rPr lang="ru-RU" sz="1600" dirty="0"/>
              <a:t>2011 год - ученица 7 «А» класса казачьей направленности </a:t>
            </a:r>
            <a:r>
              <a:rPr lang="ru-RU" sz="1600" dirty="0" err="1"/>
              <a:t>Шкардюк</a:t>
            </a:r>
            <a:r>
              <a:rPr lang="ru-RU" sz="1600" dirty="0"/>
              <a:t> Светлана - бронзовый призёр краевых соревнований по бегу на призы олимпийской чемпионки </a:t>
            </a:r>
            <a:r>
              <a:rPr lang="ru-RU" sz="1600" dirty="0" err="1"/>
              <a:t>Л.Брагиной</a:t>
            </a:r>
            <a:r>
              <a:rPr lang="ru-RU" sz="1600" dirty="0"/>
              <a:t> в беге на 1500 метров.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Февраль </a:t>
            </a:r>
            <a:r>
              <a:rPr lang="ru-RU" sz="1600" dirty="0"/>
              <a:t>2012 - 1-е место в конкурсе строя и песни, </a:t>
            </a:r>
            <a:r>
              <a:rPr lang="ru-RU" sz="1600" dirty="0" smtClean="0"/>
              <a:t>3-е </a:t>
            </a:r>
            <a:r>
              <a:rPr lang="ru-RU" sz="1600" dirty="0"/>
              <a:t>место в спортивных соревнованиях,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3-е общекомандное </a:t>
            </a:r>
            <a:r>
              <a:rPr lang="ru-RU" sz="1600" dirty="0" smtClean="0"/>
              <a:t>место в </a:t>
            </a:r>
            <a:r>
              <a:rPr lang="ru-RU" sz="1600" dirty="0"/>
              <a:t>городском смотре-конкурсе классов казачьей направленности (</a:t>
            </a:r>
            <a:r>
              <a:rPr lang="ru-RU" sz="1600" dirty="0" err="1"/>
              <a:t>г.Армавир</a:t>
            </a:r>
            <a:r>
              <a:rPr lang="ru-RU" sz="1600" dirty="0"/>
              <a:t>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400" dirty="0"/>
          </a:p>
        </p:txBody>
      </p:sp>
      <p:pic>
        <p:nvPicPr>
          <p:cNvPr id="20490" name="Picture 102" descr="1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245" y="1097756"/>
            <a:ext cx="1552575" cy="2195513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03" descr="1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08" y="2133380"/>
            <a:ext cx="1412875" cy="220345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04" descr="10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08" y="3789040"/>
            <a:ext cx="1374775" cy="194310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05" descr="10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15" y="4734034"/>
            <a:ext cx="1370012" cy="193357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48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043608" y="881132"/>
            <a:ext cx="644420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FF3300"/>
                </a:solidFill>
              </a:rPr>
              <a:t>Результативность </a:t>
            </a:r>
            <a:r>
              <a:rPr lang="ru-RU" sz="1700" dirty="0">
                <a:solidFill>
                  <a:srgbClr val="FF3300"/>
                </a:solidFill>
              </a:rPr>
              <a:t>реализации </a:t>
            </a:r>
            <a:r>
              <a:rPr lang="ru-RU" sz="1700" dirty="0" smtClean="0">
                <a:solidFill>
                  <a:srgbClr val="FF3300"/>
                </a:solidFill>
              </a:rPr>
              <a:t>эксперимента</a:t>
            </a:r>
            <a:endParaRPr lang="ru-RU" sz="1700" dirty="0"/>
          </a:p>
        </p:txBody>
      </p:sp>
      <p:graphicFrame>
        <p:nvGraphicFramePr>
          <p:cNvPr id="52519" name="Group 295"/>
          <p:cNvGraphicFramePr>
            <a:graphicFrameLocks noGrp="1"/>
          </p:cNvGraphicFramePr>
          <p:nvPr/>
        </p:nvGraphicFramePr>
        <p:xfrm>
          <a:off x="539750" y="1412875"/>
          <a:ext cx="5040313" cy="5289663"/>
        </p:xfrm>
        <a:graphic>
          <a:graphicData uri="http://schemas.openxmlformats.org/drawingml/2006/table">
            <a:tbl>
              <a:tblPr/>
              <a:tblGrid>
                <a:gridCol w="233363"/>
                <a:gridCol w="1012825"/>
                <a:gridCol w="1346200"/>
                <a:gridCol w="565150"/>
                <a:gridCol w="946150"/>
                <a:gridCol w="936625"/>
              </a:tblGrid>
              <a:tr h="82290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Олимпиада,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предмет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Фамилия, имя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 И.О учителя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Дмитриева Елена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Торбина Ж.В.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2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Трандофилов Александр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Торбина Ж.В.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призёр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Приходько Дарья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Калиненко Е.В.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Кристина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Калиненко Е.В.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(МХК)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Харченко Дарья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Нефёдова Ю.А.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Алешкин Сергей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Чайкин А.В.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Алешкин Сергей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Губский А.М.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Шишкин Андрей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Губский А.М.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Васильева Виктория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Киреева К.В.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513" name="Rectangle 289"/>
          <p:cNvSpPr>
            <a:spLocks noChangeArrowheads="1"/>
          </p:cNvSpPr>
          <p:nvPr/>
        </p:nvSpPr>
        <p:spPr bwMode="auto">
          <a:xfrm>
            <a:off x="5651500" y="1235075"/>
            <a:ext cx="2987675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342900" algn="ctr">
              <a:defRPr/>
            </a:pPr>
            <a:r>
              <a:rPr lang="ru-RU" sz="1400">
                <a:solidFill>
                  <a:schemeClr val="hlink"/>
                </a:solidFill>
              </a:rPr>
              <a:t>Научно-исследовательская и краеведческая работа:</a:t>
            </a:r>
          </a:p>
          <a:p>
            <a:pPr indent="342900" algn="ctr">
              <a:buFontTx/>
              <a:buChar char="-"/>
              <a:defRPr/>
            </a:pPr>
            <a:r>
              <a:rPr lang="ru-RU" sz="1400"/>
              <a:t>Гуров Леонид, 8 класс (руководитель Машкина З.В.), </a:t>
            </a:r>
            <a:r>
              <a:rPr lang="ru-RU" sz="1400">
                <a:solidFill>
                  <a:schemeClr val="hlink"/>
                </a:solidFill>
              </a:rPr>
              <a:t>призёр регионального этапа,</a:t>
            </a:r>
            <a:r>
              <a:rPr lang="ru-RU"/>
              <a:t> </a:t>
            </a:r>
            <a:r>
              <a:rPr lang="ru-RU" sz="1400"/>
              <a:t>победитель муниципального этапа Российского соревнования юных исследователей «Шаг в будущее, ЮНИОР»;</a:t>
            </a:r>
          </a:p>
          <a:p>
            <a:pPr indent="342900" algn="ctr">
              <a:buFontTx/>
              <a:buChar char="-"/>
              <a:defRPr/>
            </a:pPr>
            <a:endParaRPr lang="ru-RU" sz="1400"/>
          </a:p>
          <a:p>
            <a:pPr indent="342900" algn="ctr">
              <a:buFontTx/>
              <a:buChar char="-"/>
              <a:defRPr/>
            </a:pPr>
            <a:r>
              <a:rPr lang="ru-RU" sz="1400"/>
              <a:t> Симкина Анастасия (руководитель Дмитриев Г.А.), </a:t>
            </a:r>
            <a:r>
              <a:rPr lang="ru-RU" sz="1400">
                <a:solidFill>
                  <a:schemeClr val="hlink"/>
                </a:solidFill>
              </a:rPr>
              <a:t>призёр регионального этапа,</a:t>
            </a:r>
            <a:r>
              <a:rPr lang="ru-RU" sz="1400"/>
              <a:t> победитель и призёр муниципального этапа Всероссийского конкурса исследовательских краеведческих работ учащихся «Отечество»; </a:t>
            </a:r>
          </a:p>
          <a:p>
            <a:pPr indent="342900" algn="ctr">
              <a:buFontTx/>
              <a:buChar char="-"/>
              <a:defRPr/>
            </a:pPr>
            <a:endParaRPr lang="ru-RU" sz="1400"/>
          </a:p>
          <a:p>
            <a:pPr indent="342900" algn="ctr">
              <a:buFontTx/>
              <a:buChar char="-"/>
              <a:defRPr/>
            </a:pPr>
            <a:r>
              <a:rPr lang="ru-RU" sz="1400"/>
              <a:t> Макаров Илья, 9 класс (учитель Максименко Н.П.), </a:t>
            </a:r>
            <a:r>
              <a:rPr lang="ru-RU" sz="1400">
                <a:solidFill>
                  <a:schemeClr val="hlink"/>
                </a:solidFill>
              </a:rPr>
              <a:t>победитель</a:t>
            </a:r>
            <a:r>
              <a:rPr lang="ru-RU" sz="1400"/>
              <a:t> муниципального этапа научно-практической конференции «Эврика».</a:t>
            </a:r>
          </a:p>
          <a:p>
            <a:pPr indent="342900" algn="ctr">
              <a:defRPr/>
            </a:pPr>
            <a:endParaRPr lang="ru-RU" sz="1400"/>
          </a:p>
          <a:p>
            <a:pPr indent="342900" algn="ctr">
              <a:buFontTx/>
              <a:buChar char="-"/>
              <a:defRPr/>
            </a:pPr>
            <a:endParaRPr lang="ru-RU" sz="1400"/>
          </a:p>
          <a:p>
            <a:pPr indent="342900" algn="ctr">
              <a:defRPr/>
            </a:pPr>
            <a:endParaRPr lang="ru-RU" sz="1400"/>
          </a:p>
        </p:txBody>
      </p:sp>
      <p:pic>
        <p:nvPicPr>
          <p:cNvPr id="15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13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34237" y="1787645"/>
            <a:ext cx="554513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1600" dirty="0"/>
              <a:t>Дипломом победителя муниципального этапа и Лауреата </a:t>
            </a:r>
            <a:r>
              <a:rPr lang="en-US" sz="1600" dirty="0"/>
              <a:t>IV</a:t>
            </a:r>
            <a:r>
              <a:rPr lang="ru-RU" sz="1600" dirty="0"/>
              <a:t> краевого конкурса </a:t>
            </a:r>
          </a:p>
          <a:p>
            <a:r>
              <a:rPr lang="ru-RU" sz="1600" dirty="0"/>
              <a:t>образовательных учреждений казачьей направленности </a:t>
            </a:r>
          </a:p>
          <a:p>
            <a:r>
              <a:rPr lang="ru-RU" sz="1600" dirty="0"/>
              <a:t> в номинации «Реализация курса «История кубанского казачества» </a:t>
            </a:r>
          </a:p>
          <a:p>
            <a:endParaRPr lang="ru-RU" sz="1600" dirty="0"/>
          </a:p>
          <a:p>
            <a:r>
              <a:rPr lang="en-US" dirty="0"/>
              <a:t>II </a:t>
            </a:r>
            <a:r>
              <a:rPr lang="ru-RU" dirty="0"/>
              <a:t>место  </a:t>
            </a:r>
            <a:r>
              <a:rPr lang="ru-RU" sz="1600" dirty="0"/>
              <a:t>муниципального этапа краевого ежегодного конкурса по военно-патриотическому воспитанию граждан, проживающих на территории Краснодарского края на приз имени маршала </a:t>
            </a:r>
            <a:r>
              <a:rPr lang="ru-RU" sz="1600" dirty="0" err="1"/>
              <a:t>Г.К.Жукова</a:t>
            </a:r>
            <a:endParaRPr lang="ru-RU" sz="1600" dirty="0"/>
          </a:p>
          <a:p>
            <a:endParaRPr lang="ru-RU" sz="1600" dirty="0"/>
          </a:p>
          <a:p>
            <a:r>
              <a:rPr lang="en-US" dirty="0"/>
              <a:t>II </a:t>
            </a:r>
            <a:r>
              <a:rPr lang="ru-RU" dirty="0"/>
              <a:t>место </a:t>
            </a:r>
            <a:r>
              <a:rPr lang="ru-RU" sz="1600" dirty="0"/>
              <a:t>по итогам муниципального этапа краевого конкурса на лучший кабинет кубановедения общеобразовательных учреждений муниципального образования Новокубанский район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99849" y="1268760"/>
            <a:ext cx="572308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FF3300"/>
                </a:solidFill>
              </a:rPr>
              <a:t>Результативность </a:t>
            </a:r>
            <a:r>
              <a:rPr lang="ru-RU" sz="1700" dirty="0">
                <a:solidFill>
                  <a:srgbClr val="FF3300"/>
                </a:solidFill>
              </a:rPr>
              <a:t>экспериментальной </a:t>
            </a:r>
            <a:r>
              <a:rPr lang="ru-RU" sz="1700" dirty="0" smtClean="0">
                <a:solidFill>
                  <a:srgbClr val="FF3300"/>
                </a:solidFill>
              </a:rPr>
              <a:t>работы</a:t>
            </a:r>
            <a:endParaRPr lang="ru-RU" sz="1700" dirty="0">
              <a:solidFill>
                <a:srgbClr val="FF3300"/>
              </a:solidFill>
            </a:endParaRPr>
          </a:p>
        </p:txBody>
      </p:sp>
      <p:pic>
        <p:nvPicPr>
          <p:cNvPr id="22537" name="Picture 18" descr="1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49" y="1124744"/>
            <a:ext cx="2618610" cy="3456384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557" y="4742083"/>
            <a:ext cx="2730509" cy="1932831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0" descr="1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98" y="3697407"/>
            <a:ext cx="1597836" cy="2257769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78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95287" y="1206440"/>
            <a:ext cx="59658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III </a:t>
            </a:r>
            <a:r>
              <a:rPr lang="ru-RU" sz="1600" dirty="0"/>
              <a:t>место в региональном этапе  Всероссийского конкурса в области педагогики «За нравственный подвиг учителя 2010» (номинация - Лучшая программа духовно-нравственного воспитания молодёжи»)- Торбина Жанна Владимировна </a:t>
            </a:r>
          </a:p>
          <a:p>
            <a:endParaRPr lang="ru-RU" sz="1600" dirty="0"/>
          </a:p>
          <a:p>
            <a:r>
              <a:rPr lang="ru-RU" sz="1600" dirty="0"/>
              <a:t>Победитель </a:t>
            </a:r>
            <a:r>
              <a:rPr lang="ru-RU" dirty="0"/>
              <a:t> </a:t>
            </a:r>
            <a:r>
              <a:rPr lang="ru-RU" sz="1600" dirty="0"/>
              <a:t> муниципального этапа конкурса на лучшую разработку Единого </a:t>
            </a:r>
            <a:r>
              <a:rPr lang="ru-RU" sz="1600" dirty="0" err="1"/>
              <a:t>Всекубанского</a:t>
            </a:r>
            <a:r>
              <a:rPr lang="ru-RU" sz="1600" dirty="0"/>
              <a:t> классного часа, внеклассного мероприятия, посвящённого празднованию Дня Матери в России - Бабкина Любовь Сергеевна</a:t>
            </a:r>
          </a:p>
          <a:p>
            <a:endParaRPr lang="ru-RU" sz="1600" dirty="0"/>
          </a:p>
          <a:p>
            <a:r>
              <a:rPr lang="ru-RU" sz="1600" dirty="0"/>
              <a:t>Победитель муниципального этапа ежегодного Всероссийского конкурса профессионального мастерства педагогов «Мой лучший урок» -  Дмитриев Георгий Алексеевич</a:t>
            </a:r>
          </a:p>
          <a:p>
            <a:endParaRPr lang="ru-RU" sz="1600" dirty="0"/>
          </a:p>
          <a:p>
            <a:r>
              <a:rPr lang="en-US" dirty="0"/>
              <a:t>II </a:t>
            </a:r>
            <a:r>
              <a:rPr lang="ru-RU" dirty="0"/>
              <a:t>место </a:t>
            </a:r>
            <a:r>
              <a:rPr lang="ru-RU" sz="1600" dirty="0"/>
              <a:t>муниципального этапа конкурса среди педагогов на лучшую разработку Единого </a:t>
            </a:r>
            <a:r>
              <a:rPr lang="ru-RU" sz="1600" dirty="0" err="1"/>
              <a:t>Всекубанского</a:t>
            </a:r>
            <a:r>
              <a:rPr lang="ru-RU" sz="1600" dirty="0"/>
              <a:t> классного урока и классного часа методические материалы - Киреева Карина </a:t>
            </a:r>
            <a:r>
              <a:rPr lang="ru-RU" sz="1600" dirty="0" smtClean="0"/>
              <a:t>Владимировна</a:t>
            </a:r>
            <a:endParaRPr lang="ru-RU" sz="1600" dirty="0"/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430213" y="1181639"/>
            <a:ext cx="608600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700" dirty="0" smtClean="0">
                <a:solidFill>
                  <a:srgbClr val="FF3300"/>
                </a:solidFill>
              </a:rPr>
              <a:t>Результативность </a:t>
            </a:r>
            <a:r>
              <a:rPr lang="ru-RU" sz="1700" dirty="0">
                <a:solidFill>
                  <a:srgbClr val="FF3300"/>
                </a:solidFill>
              </a:rPr>
              <a:t>экспериментальной работы:</a:t>
            </a:r>
            <a:endParaRPr lang="ru-RU" sz="1700" dirty="0"/>
          </a:p>
        </p:txBody>
      </p:sp>
      <p:pic>
        <p:nvPicPr>
          <p:cNvPr id="23561" name="Picture 13" descr="1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850" y="3881822"/>
            <a:ext cx="1020762" cy="1439862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4" descr="1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2" y="1360872"/>
            <a:ext cx="1017588" cy="1439862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6" descr="10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297497"/>
            <a:ext cx="1120775" cy="15843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5" descr="10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161097"/>
            <a:ext cx="1014412" cy="14319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7" descr="1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2" y="4600959"/>
            <a:ext cx="1069975" cy="1512888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8" descr="100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2" y="5393122"/>
            <a:ext cx="831850" cy="1296987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9" descr="100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2" y="5250247"/>
            <a:ext cx="1063625" cy="1503362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20" descr="10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7" y="929072"/>
            <a:ext cx="1022350" cy="144145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21" descr="100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2584834"/>
            <a:ext cx="893763" cy="126365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82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4" y="1773585"/>
            <a:ext cx="4436023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68" y="3429000"/>
            <a:ext cx="3277239" cy="230579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7001942" cy="5435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Проектная деятельность учащихся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0" y="4149660"/>
            <a:ext cx="3241627" cy="205403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" y="5176676"/>
            <a:ext cx="1930981" cy="14482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809375" cy="1724965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16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66" y="1773585"/>
            <a:ext cx="4094033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391" y="3429000"/>
            <a:ext cx="3535857" cy="230579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94394" y="980728"/>
            <a:ext cx="4769693" cy="64807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Олимпиады и викторины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4149660"/>
            <a:ext cx="3053420" cy="205403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" y="5176676"/>
            <a:ext cx="1930981" cy="14482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990226" cy="1724965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1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98" y="1743393"/>
            <a:ext cx="4030097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24944"/>
            <a:ext cx="2448272" cy="273209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3568" y="1065650"/>
            <a:ext cx="7480549" cy="4320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Научно-практические конференции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60" y="4122740"/>
            <a:ext cx="3223051" cy="205403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" y="5176676"/>
            <a:ext cx="2342398" cy="14482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6537"/>
            <a:ext cx="3039240" cy="1724965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6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3393"/>
            <a:ext cx="3961614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73874"/>
            <a:ext cx="3960440" cy="264839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1085223"/>
            <a:ext cx="8298086" cy="5040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Привлечение родителей в образовательный процесс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31" y="4122740"/>
            <a:ext cx="2738709" cy="205403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" y="5176676"/>
            <a:ext cx="2208697" cy="14482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16537"/>
            <a:ext cx="3075927" cy="1909429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0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Документация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932040" y="1154018"/>
            <a:ext cx="3697367" cy="28105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9552" y="1010486"/>
            <a:ext cx="4248472" cy="328261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Рабочая программа по кубановедению на каждый класс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Календарно-тематическое планирование уроков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Поурочное планирование уроков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Перечень имеющегося оборудования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ТСО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Наглядные пособия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Учебники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Методические пособия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Дидактические материалы и др.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8067"/>
            <a:ext cx="1656184" cy="22082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37309"/>
            <a:ext cx="1717650" cy="229020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385986"/>
            <a:ext cx="1681143" cy="224152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53885"/>
            <a:ext cx="1681143" cy="224152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16632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64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3393"/>
            <a:ext cx="3961614" cy="2808312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73874"/>
            <a:ext cx="3960440" cy="264839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7175351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Опытно-экспериментальная площадка (2010-2013 гг.)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1484784"/>
            <a:ext cx="4769693" cy="1440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>
                <a:solidFill>
                  <a:schemeClr val="tx1"/>
                </a:solidFill>
                <a:latin typeface="Arial" charset="0"/>
              </a:rPr>
              <a:t>«Системно - деятельностный подход к гражданскому и патриотическому воспитанию в казачьих классах на основе культуры  кубанского казачества.»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31" y="4122740"/>
            <a:ext cx="2738709" cy="205403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8" y="5176676"/>
            <a:ext cx="2208697" cy="144823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75" y="2924944"/>
            <a:ext cx="3075927" cy="1909429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65134"/>
            <a:ext cx="8352928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2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современных ТСО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62858"/>
            <a:ext cx="3672408" cy="2631809"/>
          </a:xfrm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62858"/>
            <a:ext cx="3707904" cy="2672916"/>
          </a:xfrm>
          <a:prstGeom prst="rect">
            <a:avLst/>
          </a:prstGeom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5"/>
            <a:ext cx="3707904" cy="2672917"/>
          </a:xfrm>
          <a:prstGeom prst="rect">
            <a:avLst/>
          </a:prstGeom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16666"/>
            <a:ext cx="3672408" cy="2689305"/>
          </a:xfrm>
          <a:prstGeom prst="rect">
            <a:avLst/>
          </a:prstGeom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8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73980"/>
            <a:ext cx="3707904" cy="2780928"/>
          </a:xfrm>
          <a:prstGeom prst="rect">
            <a:avLst/>
          </a:prstGeom>
          <a:effectLst>
            <a:outerShdw blurRad="1016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94687"/>
            <a:ext cx="3652686" cy="2739515"/>
          </a:xfrm>
          <a:prstGeom prst="rect">
            <a:avLst/>
          </a:prstGeom>
          <a:effectLst>
            <a:outerShdw blurRad="1016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4932"/>
            <a:ext cx="3707904" cy="2780928"/>
          </a:xfrm>
          <a:prstGeom prst="rect">
            <a:avLst/>
          </a:prstGeom>
          <a:effectLst>
            <a:outerShdw blurRad="1016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4932"/>
            <a:ext cx="3644405" cy="2780928"/>
          </a:xfrm>
          <a:prstGeom prst="rect">
            <a:avLst/>
          </a:prstGeom>
          <a:effectLst>
            <a:outerShdw blurRad="1016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8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0941"/>
            <a:ext cx="8738715" cy="4915527"/>
          </a:xfrm>
          <a:prstGeom prst="rect">
            <a:avLst/>
          </a:prstGeom>
          <a:effectLst>
            <a:outerShdw blurRad="88900" dist="177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8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80168" y="299695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243996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4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Библиотека кабинета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00208"/>
            <a:ext cx="3884028" cy="291302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99592" y="1051394"/>
            <a:ext cx="3694114" cy="26642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Учебная литература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Художественная литература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Справочно-информационная литература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Периодические издания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Стенды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Тематические карточки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Книга отзывов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43" y="4351407"/>
            <a:ext cx="2792413" cy="2094309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4363776"/>
            <a:ext cx="2736304" cy="205222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" y="4378729"/>
            <a:ext cx="2891667" cy="2037374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9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8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52" y="1340768"/>
            <a:ext cx="3635588" cy="401987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59632" y="1196752"/>
            <a:ext cx="4321207" cy="3302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Проведение экскурсий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2612263" cy="3029143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4" y="4005064"/>
            <a:ext cx="3672408" cy="230579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01208"/>
            <a:ext cx="1930982" cy="144823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2" y="1844824"/>
            <a:ext cx="3024336" cy="1724965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744416" cy="420673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3432683" cy="230579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547664" y="1196752"/>
            <a:ext cx="3312368" cy="33028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Кружки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370416" cy="235438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0" y="5176676"/>
            <a:ext cx="1930981" cy="144823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0" y="1844824"/>
            <a:ext cx="3238209" cy="1724965"/>
          </a:xfrm>
          <a:prstGeom prst="roundRect">
            <a:avLst>
              <a:gd name="adj" fmla="val 9815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</p:pic>
      <p:pic>
        <p:nvPicPr>
          <p:cNvPr id="12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41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81104" y="913458"/>
            <a:ext cx="6336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Гражданское и патриотическое воспитание в казачьих классах на основе культуры  кубанского казачества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539552" y="2286164"/>
            <a:ext cx="561980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/>
              <a:t>приглашение </a:t>
            </a:r>
            <a:r>
              <a:rPr lang="ru-RU" sz="1600" dirty="0"/>
              <a:t>и выступление перед учащимися казаков-наставников;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организация музеев, музейных уголков казачьей культуры;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встречи с интересными людьми - носителями традиционной культуры; беседы, просмотры видеофильмов;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 функционирование на базе школы  клуба «Патриот»;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классные часы и массовые воспитательные мероприятия этнокультурного характера (фольклорные праздники, ярмарки, викторины, фестивали казачьей культуры, защита исследовательских проектов, конференции, устные журналы, театрализованные представления, выставки и т. д.);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/>
              <a:t>- работа лекторской группы учащихся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" name="Picture 13" descr="DSC08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908050"/>
            <a:ext cx="2376488" cy="178435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P01-10-09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781300"/>
            <a:ext cx="2376488" cy="18002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 descr="P17-02-10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24400"/>
            <a:ext cx="2339975" cy="181610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4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188640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6120680" cy="13597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Гражданское и патриотическое воспитание в казачьих классах на основе культуры  кубанского казачества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63691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Изучение специальных дисциплин: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кружок «Основы военной службы»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факультатив «История кубанского казачества»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факультатив «Основы православной культуры»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кружок «Традиционная культура кубанского казачества» (курс «Декоративно-прикладное искусство кубанского казачества);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групповые занятия по спортивным дисциплинам;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/>
              <a:t>уроки кубановедения в рамках основного расписания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08" y="1056573"/>
            <a:ext cx="1678406" cy="2480723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97014"/>
            <a:ext cx="1630766" cy="2341612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14" y="4293096"/>
            <a:ext cx="1730458" cy="2451483"/>
          </a:xfrm>
          <a:prstGeom prst="rect">
            <a:avLst/>
          </a:prstGeom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3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73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23849" y="2147785"/>
            <a:ext cx="475297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342900" indent="-342900" algn="ctr">
              <a:defRPr/>
            </a:pPr>
            <a:endParaRPr lang="ru-RU" sz="2000" dirty="0"/>
          </a:p>
          <a:p>
            <a:pPr marL="342900" indent="-342900" algn="ctr"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FF3300"/>
                </a:solidFill>
              </a:rPr>
              <a:t>Воспитательная работа:</a:t>
            </a:r>
          </a:p>
          <a:p>
            <a:pPr marL="342900" indent="-342900" algn="ctr">
              <a:defRPr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/>
              <a:t>участие в казачьих парадах (в том числе, Кубанского казачьего войска), спортивных соревнованиях, творческих выступлениях детей, мероприятиях, посвящённых празднованию 74-летию образования Краснодарского края, Дню Новокубанского района, Дню станицы;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вахта </a:t>
            </a:r>
            <a:r>
              <a:rPr lang="ru-RU" dirty="0"/>
              <a:t>Памяти у мемориала погибшим в годы </a:t>
            </a:r>
            <a:r>
              <a:rPr lang="ru-RU" dirty="0" err="1"/>
              <a:t>ВОв</a:t>
            </a:r>
            <a:r>
              <a:rPr lang="ru-RU" dirty="0"/>
              <a:t> станичникам;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- </a:t>
            </a:r>
            <a:r>
              <a:rPr lang="ru-RU" dirty="0"/>
              <a:t>выездная экскурсия в МОБУСОШ №9 станицы Советской </a:t>
            </a:r>
            <a:r>
              <a:rPr lang="ru-RU" dirty="0" err="1"/>
              <a:t>Армавирского</a:t>
            </a:r>
            <a:r>
              <a:rPr lang="ru-RU" dirty="0"/>
              <a:t> краеведческого музея</a:t>
            </a:r>
          </a:p>
        </p:txBody>
      </p:sp>
      <p:pic>
        <p:nvPicPr>
          <p:cNvPr id="14345" name="Picture 13" descr="IMG_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25538"/>
            <a:ext cx="3386138" cy="254000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4" descr="P08-05-10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400425" cy="25495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99849" y="1125538"/>
            <a:ext cx="52357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Гражданское и патриотическое воспитание в казачьих классах на основе культуры  кубанского казачества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75758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179387" y="2246342"/>
            <a:ext cx="43926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342900" indent="-342900" algn="ctr"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FF3300"/>
                </a:solidFill>
              </a:rPr>
              <a:t>Воспитательная работа:</a:t>
            </a:r>
          </a:p>
          <a:p>
            <a:pPr marL="342900" indent="-342900" algn="ctr">
              <a:defRPr/>
            </a:pPr>
            <a:endParaRPr lang="ru-RU" sz="1200" dirty="0">
              <a:solidFill>
                <a:srgbClr val="FF33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встречи </a:t>
            </a:r>
            <a:r>
              <a:rPr lang="ru-RU" dirty="0"/>
              <a:t>с православными священниками, посещение Свято-Никольского храма станицы Советской, беседы «Православная жизнь Кубани»;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тематические экскурсии по местам исторической славы станицы, района, Армавира, Кубани («Атамань» и др.);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/>
              <a:t>социально значимый проект «Оформление кабинетов ОПК и кубановедения»;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 smtClean="0"/>
              <a:t>благоустройство </a:t>
            </a:r>
            <a:r>
              <a:rPr lang="ru-RU" dirty="0"/>
              <a:t>Святого источника станицы Советской и др.</a:t>
            </a:r>
          </a:p>
        </p:txBody>
      </p:sp>
      <p:pic>
        <p:nvPicPr>
          <p:cNvPr id="15369" name="Picture 14" descr="P03-02-10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17" y="965501"/>
            <a:ext cx="2332037" cy="33750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 descr="211020090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42" y="965501"/>
            <a:ext cx="1979612" cy="1490663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 descr="100_31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72" y="2636838"/>
            <a:ext cx="1979612" cy="1673225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J:\ФОТО ШКОЛА\фото самоанализ\DSC069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8017" y="4508500"/>
            <a:ext cx="2700337" cy="2025650"/>
          </a:xfrm>
          <a:prstGeom prst="rect">
            <a:avLst/>
          </a:prstGeom>
          <a:noFill/>
          <a:ln w="38100" cmpd="dbl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73" name="Picture 16" descr="P03-02-10_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24" y="4508499"/>
            <a:ext cx="1583729" cy="2089150"/>
          </a:xfrm>
          <a:prstGeom prst="rect">
            <a:avLst/>
          </a:prstGeom>
          <a:noFill/>
          <a:ln>
            <a:noFill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Логотип Края и РФ с карто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9" y="128791"/>
            <a:ext cx="140335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99849" y="981075"/>
            <a:ext cx="45881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Гражданское и патриотическое воспитание в казачьих классах на основе культуры  кубанского казачества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25279" y="134892"/>
            <a:ext cx="7175351" cy="8965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sp3d z="31750" extrusionH="101600" prstMaterial="dkEdge">
              <a:bevelT w="38100" h="38100" prst="angle"/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4000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Внеклассная работа</a:t>
            </a:r>
            <a: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effectLst>
                  <a:outerShdw blurRad="50800" dist="50800" dir="2400000" algn="ctr" rotWithShape="0">
                    <a:schemeClr val="bg1">
                      <a:lumMod val="65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effectLst>
                <a:outerShdw blurRad="50800" dist="50800" dir="2400000" algn="ctr" rotWithShape="0">
                  <a:schemeClr val="bg1">
                    <a:lumMod val="65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27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14:flythrough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382</TotalTime>
  <Words>945</Words>
  <Application>Microsoft Office PowerPoint</Application>
  <PresentationFormat>Экран (4:3)</PresentationFormat>
  <Paragraphs>174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Кабинет кубановедения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кубановедения</dc:title>
  <dc:creator>simkin</dc:creator>
  <cp:lastModifiedBy>Симкин Сергей Александрович</cp:lastModifiedBy>
  <cp:revision>45</cp:revision>
  <dcterms:created xsi:type="dcterms:W3CDTF">2013-10-31T06:41:17Z</dcterms:created>
  <dcterms:modified xsi:type="dcterms:W3CDTF">2013-11-01T06:40:57Z</dcterms:modified>
</cp:coreProperties>
</file>