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9" r:id="rId5"/>
    <p:sldId id="258" r:id="rId6"/>
    <p:sldId id="260" r:id="rId7"/>
    <p:sldId id="275" r:id="rId8"/>
    <p:sldId id="267" r:id="rId9"/>
    <p:sldId id="261" r:id="rId10"/>
    <p:sldId id="270" r:id="rId11"/>
    <p:sldId id="273" r:id="rId12"/>
    <p:sldId id="274" r:id="rId13"/>
    <p:sldId id="272" r:id="rId14"/>
    <p:sldId id="276" r:id="rId15"/>
    <p:sldId id="259" r:id="rId16"/>
    <p:sldId id="271" r:id="rId17"/>
    <p:sldId id="262" r:id="rId18"/>
    <p:sldId id="278" r:id="rId19"/>
    <p:sldId id="263" r:id="rId20"/>
    <p:sldId id="264" r:id="rId21"/>
    <p:sldId id="277" r:id="rId22"/>
    <p:sldId id="266"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874" y="-9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ru-RU" smtClean="0"/>
              <a:t>Образец заголовка</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00897365-761B-4698-BC06-B32B2AF975C0}" type="datetimeFigureOut">
              <a:rPr lang="ru-RU" smtClean="0"/>
              <a:t>09.11.2020</a:t>
            </a:fld>
            <a:endParaRPr lang="ru-RU"/>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ru-RU"/>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15AF2721-FD4A-4BBE-B3BF-C42E6BDFE3D3}" type="slidenum">
              <a:rPr lang="ru-RU" smtClean="0"/>
              <a:t>‹#›</a:t>
            </a:fld>
            <a:endParaRPr lang="ru-RU"/>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88536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897365-761B-4698-BC06-B32B2AF975C0}"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2234204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897365-761B-4698-BC06-B32B2AF975C0}"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1390676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897365-761B-4698-BC06-B32B2AF975C0}" type="datetimeFigureOut">
              <a:rPr lang="ru-RU" smtClean="0"/>
              <a:t>09.11.2020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4144664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00897365-761B-4698-BC06-B32B2AF975C0}" type="datetimeFigureOut">
              <a:rPr lang="ru-RU" smtClean="0"/>
              <a:t>09.11.2020</a:t>
            </a:fld>
            <a:endParaRPr lang="ru-RU"/>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15AF2721-FD4A-4BBE-B3BF-C42E6BDFE3D3}" type="slidenum">
              <a:rPr lang="ru-RU" smtClean="0"/>
              <a:t>‹#›</a:t>
            </a:fld>
            <a:endParaRPr lang="ru-RU"/>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05669085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0897365-761B-4698-BC06-B32B2AF975C0}" type="datetimeFigureOut">
              <a:rPr lang="ru-RU" smtClean="0"/>
              <a:t>09.11.2020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855765543"/>
      </p:ext>
    </p:extLst>
  </p:cSld>
  <p:clrMapOvr>
    <a:masterClrMapping/>
  </p:clrMapOvr>
  <p:extLst mod="1">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257300" y="2909102"/>
            <a:ext cx="4800600" cy="299639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33864" y="2909102"/>
            <a:ext cx="4800600" cy="299639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0897365-761B-4698-BC06-B32B2AF975C0}" type="datetimeFigureOut">
              <a:rPr lang="ru-RU" smtClean="0"/>
              <a:t>09.11.2020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2517674389"/>
      </p:ext>
    </p:extLst>
  </p:cSld>
  <p:clrMapOvr>
    <a:masterClrMapping/>
  </p:clrMapOvr>
  <p:extLst mod="1">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0897365-761B-4698-BC06-B32B2AF975C0}" type="datetimeFigureOut">
              <a:rPr lang="ru-RU" smtClean="0"/>
              <a:t>09.11.2020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2075387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897365-761B-4698-BC06-B32B2AF975C0}" type="datetimeFigureOut">
              <a:rPr lang="ru-RU" smtClean="0"/>
              <a:t>09.11.2020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75849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ru-RU" smtClean="0"/>
              <a:t>Образец заголовка</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65051" y="6375679"/>
            <a:ext cx="1233355" cy="348462"/>
          </a:xfrm>
        </p:spPr>
        <p:txBody>
          <a:bodyPr/>
          <a:lstStyle/>
          <a:p>
            <a:fld id="{00897365-761B-4698-BC06-B32B2AF975C0}" type="datetimeFigureOut">
              <a:rPr lang="ru-RU" smtClean="0"/>
              <a:t>09.11.2020</a:t>
            </a:fld>
            <a:endParaRPr lang="ru-RU"/>
          </a:p>
        </p:txBody>
      </p:sp>
      <p:sp>
        <p:nvSpPr>
          <p:cNvPr id="6" name="Footer Placeholder 5"/>
          <p:cNvSpPr>
            <a:spLocks noGrp="1"/>
          </p:cNvSpPr>
          <p:nvPr>
            <p:ph type="ftr" sz="quarter" idx="11"/>
          </p:nvPr>
        </p:nvSpPr>
        <p:spPr>
          <a:xfrm>
            <a:off x="2103620" y="6375679"/>
            <a:ext cx="3482179" cy="345796"/>
          </a:xfrm>
        </p:spPr>
        <p:txBody>
          <a:bodyPr/>
          <a:lstStyle/>
          <a:p>
            <a:endParaRPr lang="ru-RU"/>
          </a:p>
        </p:txBody>
      </p:sp>
      <p:sp>
        <p:nvSpPr>
          <p:cNvPr id="7" name="Slide Number Placeholder 6"/>
          <p:cNvSpPr>
            <a:spLocks noGrp="1"/>
          </p:cNvSpPr>
          <p:nvPr>
            <p:ph type="sldNum" sz="quarter" idx="12"/>
          </p:nvPr>
        </p:nvSpPr>
        <p:spPr>
          <a:xfrm>
            <a:off x="5691014" y="6375679"/>
            <a:ext cx="1232456" cy="345796"/>
          </a:xfrm>
        </p:spPr>
        <p:txBody>
          <a:bodyPr/>
          <a:lstStyle/>
          <a:p>
            <a:fld id="{15AF2721-FD4A-4BBE-B3BF-C42E6BDFE3D3}" type="slidenum">
              <a:rPr lang="ru-RU" smtClean="0"/>
              <a:t>‹#›</a:t>
            </a:fld>
            <a:endParaRPr lang="ru-RU"/>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21246875"/>
      </p:ext>
    </p:extLst>
  </p:cSld>
  <p:clrMapOvr>
    <a:masterClrMapping/>
  </p:clrMapOvr>
  <p:extLst mod="1">
    <p:ext uri="{DCECCB84-F9BA-43D5-87BE-67443E8EF086}">
      <p15:sldGuideLst xmlns:p15="http://schemas.microsoft.com/office/powerpoint/2012/main" xmlns="">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65950" y="6375679"/>
            <a:ext cx="1232456" cy="348462"/>
          </a:xfrm>
        </p:spPr>
        <p:txBody>
          <a:bodyPr/>
          <a:lstStyle/>
          <a:p>
            <a:fld id="{00897365-761B-4698-BC06-B32B2AF975C0}" type="datetimeFigureOut">
              <a:rPr lang="ru-RU" smtClean="0"/>
              <a:t>09.11.2020</a:t>
            </a:fld>
            <a:endParaRPr lang="ru-RU"/>
          </a:p>
        </p:txBody>
      </p:sp>
      <p:sp>
        <p:nvSpPr>
          <p:cNvPr id="6" name="Footer Placeholder 5"/>
          <p:cNvSpPr>
            <a:spLocks noGrp="1"/>
          </p:cNvSpPr>
          <p:nvPr>
            <p:ph type="ftr" sz="quarter" idx="11"/>
          </p:nvPr>
        </p:nvSpPr>
        <p:spPr>
          <a:xfrm>
            <a:off x="2103621" y="6375679"/>
            <a:ext cx="3482178" cy="345796"/>
          </a:xfrm>
        </p:spPr>
        <p:txBody>
          <a:bodyPr/>
          <a:lstStyle/>
          <a:p>
            <a:endParaRPr lang="ru-RU"/>
          </a:p>
        </p:txBody>
      </p:sp>
      <p:sp>
        <p:nvSpPr>
          <p:cNvPr id="7" name="Slide Number Placeholder 6"/>
          <p:cNvSpPr>
            <a:spLocks noGrp="1"/>
          </p:cNvSpPr>
          <p:nvPr>
            <p:ph type="sldNum" sz="quarter" idx="12"/>
          </p:nvPr>
        </p:nvSpPr>
        <p:spPr>
          <a:xfrm>
            <a:off x="5687568" y="6375679"/>
            <a:ext cx="1234440" cy="345796"/>
          </a:xfrm>
        </p:spPr>
        <p:txBody>
          <a:bodyPr/>
          <a:lstStyle/>
          <a:p>
            <a:fld id="{15AF2721-FD4A-4BBE-B3BF-C42E6BDFE3D3}" type="slidenum">
              <a:rPr lang="ru-RU" smtClean="0"/>
              <a:t>‹#›</a:t>
            </a:fld>
            <a:endParaRPr lang="ru-RU"/>
          </a:p>
        </p:txBody>
      </p:sp>
    </p:spTree>
    <p:extLst>
      <p:ext uri="{BB962C8B-B14F-4D97-AF65-F5344CB8AC3E}">
        <p14:creationId xmlns:p14="http://schemas.microsoft.com/office/powerpoint/2010/main" val="541520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00897365-761B-4698-BC06-B32B2AF975C0}" type="datetimeFigureOut">
              <a:rPr lang="ru-RU" smtClean="0"/>
              <a:t>09.11.2020</a:t>
            </a:fld>
            <a:endParaRPr lang="ru-RU"/>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15AF2721-FD4A-4BBE-B3BF-C42E6BDFE3D3}" type="slidenum">
              <a:rPr lang="ru-RU" smtClean="0"/>
              <a:t>‹#›</a:t>
            </a:fld>
            <a:endParaRPr lang="ru-RU"/>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443947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8523" y="1656522"/>
            <a:ext cx="9934034" cy="3836854"/>
          </a:xfrm>
        </p:spPr>
        <p:txBody>
          <a:bodyPr/>
          <a:lstStyle/>
          <a:p>
            <a:r>
              <a:rPr lang="ru-RU" sz="5400" dirty="0" smtClean="0"/>
              <a:t> Всеобуч для родителей.</a:t>
            </a:r>
            <a:br>
              <a:rPr lang="ru-RU" sz="5400" dirty="0" smtClean="0"/>
            </a:br>
            <a:r>
              <a:rPr lang="ru-RU" sz="5400" dirty="0" smtClean="0"/>
              <a:t>Тема</a:t>
            </a:r>
            <a:r>
              <a:rPr lang="ru-RU" sz="5400" dirty="0" smtClean="0"/>
              <a:t>: «Опасность </a:t>
            </a:r>
            <a:r>
              <a:rPr lang="ru-RU" sz="5400" dirty="0"/>
              <a:t>употребления </a:t>
            </a:r>
            <a:r>
              <a:rPr lang="ru-RU" sz="5400" dirty="0" err="1"/>
              <a:t>никотиносодержащих</a:t>
            </a:r>
            <a:r>
              <a:rPr lang="ru-RU" sz="5400" dirty="0"/>
              <a:t> </a:t>
            </a:r>
            <a:r>
              <a:rPr lang="ru-RU" sz="5400" dirty="0" err="1"/>
              <a:t>некурительных</a:t>
            </a:r>
            <a:r>
              <a:rPr lang="ru-RU" sz="5400" dirty="0"/>
              <a:t> </a:t>
            </a:r>
            <a:r>
              <a:rPr lang="ru-RU" sz="5400" dirty="0" smtClean="0"/>
              <a:t>смесей. Что такое Сниффинг».</a:t>
            </a:r>
            <a:r>
              <a:rPr lang="ru-RU" dirty="0"/>
              <a:t/>
            </a:r>
            <a:br>
              <a:rPr lang="ru-RU" dirty="0"/>
            </a:br>
            <a:endParaRPr lang="ru-RU" dirty="0"/>
          </a:p>
        </p:txBody>
      </p:sp>
      <p:sp>
        <p:nvSpPr>
          <p:cNvPr id="3" name="Подзаголовок 2"/>
          <p:cNvSpPr>
            <a:spLocks noGrp="1"/>
          </p:cNvSpPr>
          <p:nvPr>
            <p:ph type="subTitle" idx="1"/>
          </p:nvPr>
        </p:nvSpPr>
        <p:spPr>
          <a:xfrm>
            <a:off x="278297" y="5234610"/>
            <a:ext cx="9982122" cy="1486866"/>
          </a:xfrm>
        </p:spPr>
        <p:txBody>
          <a:bodyPr/>
          <a:lstStyle/>
          <a:p>
            <a:r>
              <a:rPr lang="ru-RU" dirty="0" smtClean="0"/>
              <a:t>Социальный педагог: Киреева Карина Владимировна 06.11. 2020 МО классных руководителей </a:t>
            </a:r>
            <a:endParaRPr lang="ru-RU" dirty="0"/>
          </a:p>
        </p:txBody>
      </p:sp>
    </p:spTree>
    <p:extLst>
      <p:ext uri="{BB962C8B-B14F-4D97-AF65-F5344CB8AC3E}">
        <p14:creationId xmlns:p14="http://schemas.microsoft.com/office/powerpoint/2010/main" val="3971157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9666" y="172278"/>
            <a:ext cx="10464736" cy="4682355"/>
          </a:xfrm>
        </p:spPr>
        <p:txBody>
          <a:bodyPr>
            <a:normAutofit fontScale="90000"/>
          </a:bodyPr>
          <a:lstStyle/>
          <a:p>
            <a:r>
              <a:rPr lang="ru-RU" sz="2000" b="1" dirty="0">
                <a:solidFill>
                  <a:srgbClr val="FF0000"/>
                </a:solidFill>
                <a:latin typeface="Times New Roman" panose="02020603050405020304" pitchFamily="18" charset="0"/>
                <a:cs typeface="Times New Roman" panose="02020603050405020304" pitchFamily="18" charset="0"/>
              </a:rPr>
              <a:t> </a:t>
            </a:r>
            <a:r>
              <a:rPr lang="ru-RU" sz="2000" b="1" dirty="0" smtClean="0">
                <a:solidFill>
                  <a:srgbClr val="FF0000"/>
                </a:solidFill>
                <a:latin typeface="Times New Roman" panose="02020603050405020304" pitchFamily="18" charset="0"/>
                <a:cs typeface="Times New Roman" panose="02020603050405020304" pitchFamily="18" charset="0"/>
              </a:rPr>
              <a:t>     </a:t>
            </a:r>
            <a:r>
              <a:rPr lang="ru-RU" sz="2800" b="1" dirty="0" smtClean="0">
                <a:solidFill>
                  <a:schemeClr val="tx1"/>
                </a:solidFill>
                <a:latin typeface="Times New Roman" panose="02020603050405020304" pitchFamily="18" charset="0"/>
                <a:cs typeface="Times New Roman" panose="02020603050405020304" pitchFamily="18" charset="0"/>
              </a:rPr>
              <a:t>Никотиновые </a:t>
            </a:r>
            <a:r>
              <a:rPr lang="ru-RU" sz="2800" b="1" dirty="0" err="1">
                <a:solidFill>
                  <a:schemeClr val="tx1"/>
                </a:solidFill>
                <a:latin typeface="Times New Roman" panose="02020603050405020304" pitchFamily="18" charset="0"/>
                <a:cs typeface="Times New Roman" panose="02020603050405020304" pitchFamily="18" charset="0"/>
              </a:rPr>
              <a:t>пэки</a:t>
            </a:r>
            <a:r>
              <a:rPr lang="ru-RU" sz="2800" b="1" dirty="0">
                <a:solidFill>
                  <a:schemeClr val="tx1"/>
                </a:solidFill>
                <a:latin typeface="Times New Roman" panose="02020603050405020304" pitchFamily="18" charset="0"/>
                <a:cs typeface="Times New Roman" panose="02020603050405020304" pitchFamily="18" charset="0"/>
              </a:rPr>
              <a:t> (</a:t>
            </a:r>
            <a:r>
              <a:rPr lang="ru-RU" sz="2800" b="1" dirty="0" err="1">
                <a:solidFill>
                  <a:schemeClr val="tx1"/>
                </a:solidFill>
                <a:latin typeface="Times New Roman" panose="02020603050405020304" pitchFamily="18" charset="0"/>
                <a:cs typeface="Times New Roman" panose="02020603050405020304" pitchFamily="18" charset="0"/>
              </a:rPr>
              <a:t>никпаки</a:t>
            </a:r>
            <a:r>
              <a:rPr lang="ru-RU" sz="2800" b="1" dirty="0" smtClean="0">
                <a:solidFill>
                  <a:schemeClr val="tx1"/>
                </a:solidFill>
                <a:latin typeface="Times New Roman" panose="02020603050405020304" pitchFamily="18" charset="0"/>
                <a:cs typeface="Times New Roman" panose="02020603050405020304" pitchFamily="18" charset="0"/>
              </a:rPr>
              <a:t>)- это яд!</a:t>
            </a:r>
            <a:br>
              <a:rPr lang="ru-RU" sz="2800" b="1" dirty="0" smtClean="0">
                <a:solidFill>
                  <a:schemeClr val="tx1"/>
                </a:solidFill>
                <a:latin typeface="Times New Roman" panose="02020603050405020304" pitchFamily="18" charset="0"/>
                <a:cs typeface="Times New Roman" panose="02020603050405020304" pitchFamily="18" charset="0"/>
              </a:rPr>
            </a:br>
            <a:r>
              <a:rPr lang="ru-RU" sz="2800" b="1" dirty="0">
                <a:solidFill>
                  <a:srgbClr val="FF0000"/>
                </a:solidFill>
                <a:latin typeface="Times New Roman" panose="02020603050405020304" pitchFamily="18" charset="0"/>
                <a:cs typeface="Times New Roman" panose="02020603050405020304" pitchFamily="18" charset="0"/>
              </a:rPr>
              <a:t/>
            </a:r>
            <a:br>
              <a:rPr lang="ru-RU" sz="2800" b="1" dirty="0">
                <a:solidFill>
                  <a:srgbClr val="FF0000"/>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провоцируют </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эрозивное поражение слизистой</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err="1">
                <a:solidFill>
                  <a:schemeClr val="tx1">
                    <a:lumMod val="95000"/>
                    <a:lumOff val="5000"/>
                  </a:schemeClr>
                </a:solidFill>
                <a:latin typeface="Times New Roman" panose="02020603050405020304" pitchFamily="18" charset="0"/>
                <a:cs typeface="Times New Roman" panose="02020603050405020304" pitchFamily="18" charset="0"/>
              </a:rPr>
              <a:t>Пэк</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содержит </a:t>
            </a:r>
            <a:r>
              <a:rPr lang="ru-RU" sz="2000" b="1" u="sng" dirty="0">
                <a:solidFill>
                  <a:srgbClr val="FF0000"/>
                </a:solidFill>
                <a:latin typeface="Times New Roman" panose="02020603050405020304" pitchFamily="18" charset="0"/>
                <a:cs typeface="Times New Roman" panose="02020603050405020304" pitchFamily="18" charset="0"/>
              </a:rPr>
              <a:t>синтетический никотин</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000" b="1" dirty="0" err="1">
                <a:solidFill>
                  <a:schemeClr val="tx1">
                    <a:lumMod val="95000"/>
                    <a:lumOff val="5000"/>
                  </a:schemeClr>
                </a:solidFill>
                <a:latin typeface="Times New Roman" panose="02020603050405020304" pitchFamily="18" charset="0"/>
                <a:cs typeface="Times New Roman" panose="02020603050405020304" pitchFamily="18" charset="0"/>
              </a:rPr>
              <a:t>ароматизаторы</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и добавки, </a:t>
            </a:r>
            <a:r>
              <a:rPr lang="ru-RU" sz="2000" b="1" i="1" u="sng" dirty="0">
                <a:solidFill>
                  <a:schemeClr val="tx1">
                    <a:lumMod val="95000"/>
                    <a:lumOff val="5000"/>
                  </a:schemeClr>
                </a:solidFill>
                <a:latin typeface="Times New Roman" panose="02020603050405020304" pitchFamily="18" charset="0"/>
                <a:cs typeface="Times New Roman" panose="02020603050405020304" pitchFamily="18" charset="0"/>
              </a:rPr>
              <a:t>представляющие угрозу для здоровья человека</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например, свинец.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Упаковка красочная, содержит надпись, усыпляющая бдительность ребенка или подростка «не содержит табака»,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однако</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000" b="1" u="sng" dirty="0">
                <a:solidFill>
                  <a:srgbClr val="FF0000"/>
                </a:solidFill>
                <a:latin typeface="Times New Roman" panose="02020603050405020304" pitchFamily="18" charset="0"/>
                <a:cs typeface="Times New Roman" panose="02020603050405020304" pitchFamily="18" charset="0"/>
              </a:rPr>
              <a:t>действующим веществом </a:t>
            </a:r>
            <a:r>
              <a:rPr lang="ru-RU" sz="2000" b="1" u="sng" dirty="0" err="1">
                <a:solidFill>
                  <a:srgbClr val="FF0000"/>
                </a:solidFill>
                <a:latin typeface="Times New Roman" panose="02020603050405020304" pitchFamily="18" charset="0"/>
                <a:cs typeface="Times New Roman" panose="02020603050405020304" pitchFamily="18" charset="0"/>
              </a:rPr>
              <a:t>снюса</a:t>
            </a:r>
            <a:r>
              <a:rPr lang="ru-RU" sz="2000" b="1" u="sng" dirty="0">
                <a:solidFill>
                  <a:srgbClr val="FF0000"/>
                </a:solidFill>
                <a:latin typeface="Times New Roman" panose="02020603050405020304" pitchFamily="18" charset="0"/>
                <a:cs typeface="Times New Roman" panose="02020603050405020304" pitchFamily="18" charset="0"/>
              </a:rPr>
              <a:t> является никотин</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700" b="1" u="sng" dirty="0" smtClean="0">
                <a:solidFill>
                  <a:schemeClr val="tx1">
                    <a:lumMod val="95000"/>
                    <a:lumOff val="5000"/>
                  </a:schemeClr>
                </a:solidFill>
                <a:latin typeface="Times New Roman" panose="02020603050405020304" pitchFamily="18" charset="0"/>
                <a:cs typeface="Times New Roman" panose="02020603050405020304" pitchFamily="18" charset="0"/>
              </a:rPr>
              <a:t>превышающий  </a:t>
            </a:r>
            <a:r>
              <a:rPr lang="ru-RU" sz="2700" b="1" u="sng" dirty="0">
                <a:solidFill>
                  <a:schemeClr val="tx1">
                    <a:lumMod val="95000"/>
                    <a:lumOff val="5000"/>
                  </a:schemeClr>
                </a:solidFill>
                <a:latin typeface="Times New Roman" panose="02020603050405020304" pitchFamily="18" charset="0"/>
                <a:cs typeface="Times New Roman" panose="02020603050405020304" pitchFamily="18" charset="0"/>
              </a:rPr>
              <a:t>многократно предельно допустимые дозы никотина</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
            </a:r>
            <a:b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b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Концентрация </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в 1 </a:t>
            </a:r>
            <a:r>
              <a:rPr lang="ru-RU" sz="2000" b="1" dirty="0" err="1">
                <a:solidFill>
                  <a:schemeClr val="tx1">
                    <a:lumMod val="95000"/>
                    <a:lumOff val="5000"/>
                  </a:schemeClr>
                </a:solidFill>
                <a:latin typeface="Times New Roman" panose="02020603050405020304" pitchFamily="18" charset="0"/>
                <a:cs typeface="Times New Roman" panose="02020603050405020304" pitchFamily="18" charset="0"/>
              </a:rPr>
              <a:t>пэке</a:t>
            </a:r>
            <a:r>
              <a:rPr lang="ru-RU" sz="2000" b="1" dirty="0">
                <a:solidFill>
                  <a:schemeClr val="tx1">
                    <a:lumMod val="95000"/>
                    <a:lumOff val="5000"/>
                  </a:schemeClr>
                </a:solidFill>
                <a:latin typeface="Times New Roman" panose="02020603050405020304" pitchFamily="18" charset="0"/>
                <a:cs typeface="Times New Roman" panose="02020603050405020304" pitchFamily="18" charset="0"/>
              </a:rPr>
              <a:t> может </a:t>
            </a:r>
            <a:r>
              <a:rPr lang="ru-RU" sz="2000" b="1" dirty="0" smtClean="0">
                <a:solidFill>
                  <a:schemeClr val="tx1">
                    <a:lumMod val="95000"/>
                    <a:lumOff val="5000"/>
                  </a:schemeClr>
                </a:solidFill>
                <a:latin typeface="Times New Roman" panose="02020603050405020304" pitchFamily="18" charset="0"/>
                <a:cs typeface="Times New Roman" panose="02020603050405020304" pitchFamily="18" charset="0"/>
              </a:rPr>
              <a:t>соответствовать</a:t>
            </a:r>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30 выкуренным сигаретам одновременно </a:t>
            </a:r>
          </a:p>
        </p:txBody>
      </p:sp>
    </p:spTree>
    <p:extLst>
      <p:ext uri="{BB962C8B-B14F-4D97-AF65-F5344CB8AC3E}">
        <p14:creationId xmlns:p14="http://schemas.microsoft.com/office/powerpoint/2010/main" val="31297633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78424" y="344982"/>
            <a:ext cx="10178322" cy="1492132"/>
          </a:xfrm>
        </p:spPr>
        <p:txBody>
          <a:bodyPr/>
          <a:lstStyle/>
          <a:p>
            <a:r>
              <a:rPr lang="ru-RU" dirty="0" err="1" smtClean="0"/>
              <a:t>Спайсы</a:t>
            </a:r>
            <a:r>
              <a:rPr lang="ru-RU" dirty="0" smtClean="0"/>
              <a:t>- наркотики в форме курительных смесей.</a:t>
            </a:r>
            <a:endParaRPr lang="ru-RU" dirty="0"/>
          </a:p>
        </p:txBody>
      </p:sp>
      <p:sp>
        <p:nvSpPr>
          <p:cNvPr id="3" name="Объект 2"/>
          <p:cNvSpPr>
            <a:spLocks noGrp="1"/>
          </p:cNvSpPr>
          <p:nvPr>
            <p:ph idx="1"/>
          </p:nvPr>
        </p:nvSpPr>
        <p:spPr/>
        <p:txBody>
          <a:bodyPr>
            <a:normAutofit fontScale="92500" lnSpcReduction="10000"/>
          </a:bodyPr>
          <a:lstStyle/>
          <a:p>
            <a:pPr marL="0" indent="0" algn="ctr">
              <a:buNone/>
            </a:pPr>
            <a:r>
              <a:rPr lang="ru-RU" sz="2800" b="1" dirty="0" smtClean="0">
                <a:solidFill>
                  <a:schemeClr val="tx1"/>
                </a:solidFill>
                <a:latin typeface="Times New Roman" panose="02020603050405020304" pitchFamily="18" charset="0"/>
                <a:cs typeface="Times New Roman" panose="02020603050405020304" pitchFamily="18" charset="0"/>
              </a:rPr>
              <a:t>Отравляющие действия </a:t>
            </a:r>
            <a:r>
              <a:rPr lang="ru-RU" sz="2800" b="1" dirty="0" err="1" smtClean="0">
                <a:solidFill>
                  <a:schemeClr val="tx1"/>
                </a:solidFill>
                <a:latin typeface="Times New Roman" panose="02020603050405020304" pitchFamily="18" charset="0"/>
                <a:cs typeface="Times New Roman" panose="02020603050405020304" pitchFamily="18" charset="0"/>
              </a:rPr>
              <a:t>спайсов</a:t>
            </a:r>
            <a:r>
              <a:rPr lang="ru-RU" sz="2800" b="1"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о</a:t>
            </a:r>
            <a:r>
              <a:rPr lang="ru-RU" sz="2800" dirty="0" smtClean="0">
                <a:solidFill>
                  <a:schemeClr val="tx1"/>
                </a:solidFill>
                <a:latin typeface="Times New Roman" panose="02020603050405020304" pitchFamily="18" charset="0"/>
                <a:cs typeface="Times New Roman" panose="02020603050405020304" pitchFamily="18" charset="0"/>
              </a:rPr>
              <a:t>дурманивание, похожее на алкогольное опьянение;</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п</a:t>
            </a:r>
            <a:r>
              <a:rPr lang="ru-RU" sz="2800" dirty="0" smtClean="0">
                <a:solidFill>
                  <a:schemeClr val="tx1"/>
                </a:solidFill>
                <a:latin typeface="Times New Roman" panose="02020603050405020304" pitchFamily="18" charset="0"/>
                <a:cs typeface="Times New Roman" panose="02020603050405020304" pitchFamily="18" charset="0"/>
              </a:rPr>
              <a:t>овышение температуры тела;</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н</a:t>
            </a:r>
            <a:r>
              <a:rPr lang="ru-RU" sz="2800" dirty="0" smtClean="0">
                <a:solidFill>
                  <a:schemeClr val="tx1"/>
                </a:solidFill>
                <a:latin typeface="Times New Roman" panose="02020603050405020304" pitchFamily="18" charset="0"/>
                <a:cs typeface="Times New Roman" panose="02020603050405020304" pitchFamily="18" charset="0"/>
              </a:rPr>
              <a:t>арушение походки;</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с</a:t>
            </a:r>
            <a:r>
              <a:rPr lang="ru-RU" sz="2800" dirty="0" smtClean="0">
                <a:solidFill>
                  <a:schemeClr val="tx1"/>
                </a:solidFill>
                <a:latin typeface="Times New Roman" panose="02020603050405020304" pitchFamily="18" charset="0"/>
                <a:cs typeface="Times New Roman" panose="02020603050405020304" pitchFamily="18" charset="0"/>
              </a:rPr>
              <a:t>удороги; </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о</a:t>
            </a:r>
            <a:r>
              <a:rPr lang="ru-RU" sz="2800" dirty="0" smtClean="0">
                <a:solidFill>
                  <a:schemeClr val="tx1"/>
                </a:solidFill>
                <a:latin typeface="Times New Roman" panose="02020603050405020304" pitchFamily="18" charset="0"/>
                <a:cs typeface="Times New Roman" panose="02020603050405020304" pitchFamily="18" charset="0"/>
              </a:rPr>
              <a:t>тек легких;</a:t>
            </a:r>
          </a:p>
          <a:p>
            <a:pPr marL="0" indent="0">
              <a:buNone/>
            </a:pPr>
            <a:r>
              <a:rPr lang="ru-RU" sz="2800" dirty="0">
                <a:solidFill>
                  <a:schemeClr val="tx1"/>
                </a:solidFill>
                <a:latin typeface="Times New Roman" panose="02020603050405020304" pitchFamily="18" charset="0"/>
                <a:cs typeface="Times New Roman" panose="02020603050405020304" pitchFamily="18" charset="0"/>
              </a:rPr>
              <a:t>о</a:t>
            </a:r>
            <a:r>
              <a:rPr lang="ru-RU" sz="2800" dirty="0" smtClean="0">
                <a:solidFill>
                  <a:schemeClr val="tx1"/>
                </a:solidFill>
                <a:latin typeface="Times New Roman" panose="02020603050405020304" pitchFamily="18" charset="0"/>
                <a:cs typeface="Times New Roman" panose="02020603050405020304" pitchFamily="18" charset="0"/>
              </a:rPr>
              <a:t>страя сердечно-сосудистая недостаточность.</a:t>
            </a:r>
          </a:p>
          <a:p>
            <a:pPr marL="0" indent="0">
              <a:buNone/>
            </a:pPr>
            <a:endParaRPr lang="ru-RU" dirty="0" smtClean="0"/>
          </a:p>
          <a:p>
            <a:pPr marL="0" indent="0">
              <a:buNone/>
            </a:pPr>
            <a:endParaRPr lang="ru-RU" dirty="0" smtClean="0"/>
          </a:p>
          <a:p>
            <a:endParaRPr lang="ru-RU" dirty="0"/>
          </a:p>
        </p:txBody>
      </p:sp>
    </p:spTree>
    <p:extLst>
      <p:ext uri="{BB962C8B-B14F-4D97-AF65-F5344CB8AC3E}">
        <p14:creationId xmlns:p14="http://schemas.microsoft.com/office/powerpoint/2010/main" val="3959249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7684" y="333651"/>
            <a:ext cx="10178322" cy="1492132"/>
          </a:xfrm>
        </p:spPr>
        <p:txBody>
          <a:bodyPr/>
          <a:lstStyle/>
          <a:p>
            <a:r>
              <a:rPr lang="ru-RU" dirty="0" err="1" smtClean="0"/>
              <a:t>Вейп</a:t>
            </a:r>
            <a:r>
              <a:rPr lang="ru-RU" dirty="0" smtClean="0"/>
              <a:t>- новая форма обмана!</a:t>
            </a:r>
            <a:endParaRPr lang="ru-RU" dirty="0"/>
          </a:p>
        </p:txBody>
      </p:sp>
      <p:sp>
        <p:nvSpPr>
          <p:cNvPr id="3" name="Объект 2"/>
          <p:cNvSpPr>
            <a:spLocks noGrp="1"/>
          </p:cNvSpPr>
          <p:nvPr>
            <p:ph idx="1"/>
          </p:nvPr>
        </p:nvSpPr>
        <p:spPr>
          <a:xfrm>
            <a:off x="1180407" y="1479665"/>
            <a:ext cx="10249593" cy="4399927"/>
          </a:xfrm>
        </p:spPr>
        <p:txBody>
          <a:bodyPr>
            <a:noAutofit/>
          </a:bodyPr>
          <a:lstStyle/>
          <a:p>
            <a:r>
              <a:rPr lang="ru-RU" sz="3200" dirty="0" smtClean="0">
                <a:solidFill>
                  <a:schemeClr val="tx1"/>
                </a:solidFill>
                <a:latin typeface="Times New Roman" panose="02020603050405020304" pitchFamily="18" charset="0"/>
                <a:cs typeface="Times New Roman" panose="02020603050405020304" pitchFamily="18" charset="0"/>
              </a:rPr>
              <a:t>Электронные сигареты – устройства для «парения»  никотиновой  смеси (никотин, </a:t>
            </a:r>
            <a:r>
              <a:rPr lang="ru-RU" sz="3200" dirty="0" err="1" smtClean="0">
                <a:solidFill>
                  <a:schemeClr val="tx1"/>
                </a:solidFill>
                <a:latin typeface="Times New Roman" panose="02020603050405020304" pitchFamily="18" charset="0"/>
                <a:cs typeface="Times New Roman" panose="02020603050405020304" pitchFamily="18" charset="0"/>
              </a:rPr>
              <a:t>пропиленгликоль</a:t>
            </a:r>
            <a:r>
              <a:rPr lang="ru-RU" sz="3200" dirty="0" smtClean="0">
                <a:solidFill>
                  <a:schemeClr val="tx1"/>
                </a:solidFill>
                <a:latin typeface="Times New Roman" panose="02020603050405020304" pitchFamily="18" charset="0"/>
                <a:cs typeface="Times New Roman" panose="02020603050405020304" pitchFamily="18" charset="0"/>
              </a:rPr>
              <a:t>, глицерин, </a:t>
            </a:r>
            <a:r>
              <a:rPr lang="ru-RU" sz="3200" dirty="0" err="1" smtClean="0">
                <a:solidFill>
                  <a:schemeClr val="tx1"/>
                </a:solidFill>
                <a:latin typeface="Times New Roman" panose="02020603050405020304" pitchFamily="18" charset="0"/>
                <a:cs typeface="Times New Roman" panose="02020603050405020304" pitchFamily="18" charset="0"/>
              </a:rPr>
              <a:t>ароматизаторы</a:t>
            </a:r>
            <a:r>
              <a:rPr lang="ru-RU" sz="3200" dirty="0" smtClean="0">
                <a:solidFill>
                  <a:schemeClr val="tx1"/>
                </a:solidFill>
                <a:latin typeface="Times New Roman" panose="02020603050405020304" pitchFamily="18" charset="0"/>
                <a:cs typeface="Times New Roman" panose="02020603050405020304" pitchFamily="18" charset="0"/>
              </a:rPr>
              <a:t>, вкусовые добавки) , содержащийся в электронном устройстве для быстрейшей доставки его в артериальную кровь.</a:t>
            </a:r>
          </a:p>
          <a:p>
            <a:r>
              <a:rPr lang="ru-RU" sz="3200" b="1" dirty="0" smtClean="0">
                <a:solidFill>
                  <a:schemeClr val="tx1"/>
                </a:solidFill>
                <a:latin typeface="Times New Roman" panose="02020603050405020304" pitchFamily="18" charset="0"/>
                <a:cs typeface="Times New Roman" panose="02020603050405020304" pitchFamily="18" charset="0"/>
              </a:rPr>
              <a:t>Последствия: хронические заболевания легких, сердца, снижение иммунитета, онкологические заболевания.</a:t>
            </a:r>
            <a:endParaRPr lang="ru-RU"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0637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4730" y="24580"/>
            <a:ext cx="10369500" cy="942830"/>
          </a:xfrm>
        </p:spPr>
        <p:txBody>
          <a:bodyPr>
            <a:normAutofit fontScale="90000"/>
          </a:bodyPr>
          <a:lstStyle/>
          <a:p>
            <a:r>
              <a:rPr lang="ru-RU" dirty="0" smtClean="0"/>
              <a:t>Сниффинг-форма токсикомании!</a:t>
            </a:r>
            <a:endParaRPr lang="ru-RU" dirty="0"/>
          </a:p>
        </p:txBody>
      </p:sp>
      <p:sp>
        <p:nvSpPr>
          <p:cNvPr id="3" name="Объект 2"/>
          <p:cNvSpPr>
            <a:spLocks noGrp="1"/>
          </p:cNvSpPr>
          <p:nvPr>
            <p:ph idx="1"/>
          </p:nvPr>
        </p:nvSpPr>
        <p:spPr>
          <a:xfrm>
            <a:off x="831273" y="665018"/>
            <a:ext cx="11148692" cy="6192983"/>
          </a:xfrm>
        </p:spPr>
        <p:txBody>
          <a:bodyPr>
            <a:noAutofit/>
          </a:bodyPr>
          <a:lstStyle/>
          <a:p>
            <a:r>
              <a:rPr lang="ru-RU" sz="2800" dirty="0">
                <a:solidFill>
                  <a:schemeClr val="tx1"/>
                </a:solidFill>
                <a:latin typeface="Times New Roman" panose="02020603050405020304" pitchFamily="18" charset="0"/>
                <a:cs typeface="Times New Roman" panose="02020603050405020304" pitchFamily="18" charset="0"/>
              </a:rPr>
              <a:t>Это разновидность токсикомании </a:t>
            </a:r>
            <a:r>
              <a:rPr lang="ru-RU" sz="2800" dirty="0" smtClean="0">
                <a:solidFill>
                  <a:schemeClr val="tx1"/>
                </a:solidFill>
                <a:latin typeface="Times New Roman" panose="02020603050405020304" pitchFamily="18" charset="0"/>
                <a:cs typeface="Times New Roman" panose="02020603050405020304" pitchFamily="18" charset="0"/>
              </a:rPr>
              <a:t>.</a:t>
            </a:r>
          </a:p>
          <a:p>
            <a:r>
              <a:rPr lang="ru-RU" sz="2800" b="1" dirty="0" smtClean="0">
                <a:solidFill>
                  <a:schemeClr val="tx1"/>
                </a:solidFill>
                <a:latin typeface="Times New Roman" panose="02020603050405020304" pitchFamily="18" charset="0"/>
                <a:cs typeface="Times New Roman" panose="02020603050405020304" pitchFamily="18" charset="0"/>
              </a:rPr>
              <a:t>Побочные эффекты– </a:t>
            </a:r>
            <a:r>
              <a:rPr lang="ru-RU" sz="2800" dirty="0">
                <a:solidFill>
                  <a:schemeClr val="tx1"/>
                </a:solidFill>
                <a:latin typeface="Times New Roman" panose="02020603050405020304" pitchFamily="18" charset="0"/>
                <a:cs typeface="Times New Roman" panose="02020603050405020304" pitchFamily="18" charset="0"/>
              </a:rPr>
              <a:t>тошнота, головокружение, дезориентация, галлюцинации. Гипоксия </a:t>
            </a:r>
            <a:r>
              <a:rPr lang="ru-RU" sz="2800" dirty="0" smtClean="0">
                <a:solidFill>
                  <a:schemeClr val="tx1"/>
                </a:solidFill>
                <a:latin typeface="Times New Roman" panose="02020603050405020304" pitchFamily="18" charset="0"/>
                <a:cs typeface="Times New Roman" panose="02020603050405020304" pitchFamily="18" charset="0"/>
              </a:rPr>
              <a:t>приносит, даже </a:t>
            </a:r>
            <a:r>
              <a:rPr lang="ru-RU" sz="2800" dirty="0">
                <a:solidFill>
                  <a:schemeClr val="tx1"/>
                </a:solidFill>
                <a:latin typeface="Times New Roman" panose="02020603050405020304" pitchFamily="18" charset="0"/>
                <a:cs typeface="Times New Roman" panose="02020603050405020304" pitchFamily="18" charset="0"/>
              </a:rPr>
              <a:t>если подышать газом единожды, </a:t>
            </a:r>
            <a:r>
              <a:rPr lang="ru-RU" sz="2800" dirty="0" smtClean="0">
                <a:solidFill>
                  <a:schemeClr val="tx1"/>
                </a:solidFill>
                <a:latin typeface="Times New Roman" panose="02020603050405020304" pitchFamily="18" charset="0"/>
                <a:cs typeface="Times New Roman" panose="02020603050405020304" pitchFamily="18" charset="0"/>
              </a:rPr>
              <a:t>серьезное последствия  </a:t>
            </a:r>
            <a:r>
              <a:rPr lang="ru-RU" sz="2800" dirty="0">
                <a:solidFill>
                  <a:schemeClr val="tx1"/>
                </a:solidFill>
                <a:latin typeface="Times New Roman" panose="02020603050405020304" pitchFamily="18" charset="0"/>
                <a:cs typeface="Times New Roman" panose="02020603050405020304" pitchFamily="18" charset="0"/>
              </a:rPr>
              <a:t>нервной системе – нейроны умирают, и человек попросту теряет умственные способности. А если делать это постоянно, может и мозг не восстановиться, и здоровая психика тоже. Но вреден не только недостаток кислорода: летучие вещества, содержащиеся в  </a:t>
            </a:r>
            <a:r>
              <a:rPr lang="ru-RU" sz="2800" dirty="0" smtClean="0">
                <a:solidFill>
                  <a:schemeClr val="tx1"/>
                </a:solidFill>
                <a:latin typeface="Times New Roman" panose="02020603050405020304" pitchFamily="18" charset="0"/>
                <a:cs typeface="Times New Roman" panose="02020603050405020304" pitchFamily="18" charset="0"/>
              </a:rPr>
              <a:t>газе</a:t>
            </a:r>
            <a:r>
              <a:rPr lang="ru-RU" sz="2800" dirty="0">
                <a:solidFill>
                  <a:schemeClr val="tx1"/>
                </a:solidFill>
                <a:latin typeface="Times New Roman" panose="02020603050405020304" pitchFamily="18" charset="0"/>
                <a:cs typeface="Times New Roman" panose="02020603050405020304" pitchFamily="18" charset="0"/>
              </a:rPr>
              <a:t>, тоже затрагивают центральную нервную систему, нарушая микроциркуляцию крови и убивая клетки</a:t>
            </a:r>
            <a:r>
              <a:rPr lang="ru-RU" sz="2800" dirty="0" smtClean="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a:p>
            <a:pPr marL="0" indent="0">
              <a:buNone/>
            </a:pPr>
            <a:r>
              <a:rPr lang="ru-RU" sz="2800" dirty="0" smtClean="0">
                <a:solidFill>
                  <a:schemeClr val="tx1"/>
                </a:solidFill>
                <a:latin typeface="Times New Roman" panose="02020603050405020304" pitchFamily="18" charset="0"/>
                <a:cs typeface="Times New Roman" panose="02020603050405020304" pitchFamily="18" charset="0"/>
              </a:rPr>
              <a:t> </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9599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4276" y="382385"/>
            <a:ext cx="10798233" cy="1492132"/>
          </a:xfrm>
        </p:spPr>
        <p:txBody>
          <a:bodyPr/>
          <a:lstStyle/>
          <a:p>
            <a:r>
              <a:rPr lang="ru-RU" dirty="0"/>
              <a:t>Сниффинг-форма токсикомании!</a:t>
            </a:r>
          </a:p>
        </p:txBody>
      </p:sp>
      <p:sp>
        <p:nvSpPr>
          <p:cNvPr id="3" name="Объект 2"/>
          <p:cNvSpPr>
            <a:spLocks noGrp="1"/>
          </p:cNvSpPr>
          <p:nvPr>
            <p:ph idx="1"/>
          </p:nvPr>
        </p:nvSpPr>
        <p:spPr>
          <a:xfrm>
            <a:off x="1268303" y="1471354"/>
            <a:ext cx="10178322" cy="3593591"/>
          </a:xfrm>
        </p:spPr>
        <p:txBody>
          <a:bodyPr>
            <a:noAutofit/>
          </a:bodyPr>
          <a:lstStyle/>
          <a:p>
            <a:r>
              <a:rPr lang="ru-RU" sz="2400" b="1" u="sng" dirty="0">
                <a:solidFill>
                  <a:schemeClr val="tx1"/>
                </a:solidFill>
                <a:latin typeface="Times New Roman" pitchFamily="18" charset="0"/>
                <a:cs typeface="Times New Roman" pitchFamily="18" charset="0"/>
              </a:rPr>
              <a:t>Побочные эффекты</a:t>
            </a:r>
            <a:r>
              <a:rPr lang="ru-RU" sz="2400" dirty="0">
                <a:solidFill>
                  <a:schemeClr val="tx1"/>
                </a:solidFill>
                <a:latin typeface="Times New Roman" pitchFamily="18" charset="0"/>
                <a:cs typeface="Times New Roman" pitchFamily="18" charset="0"/>
              </a:rPr>
              <a:t>– тошнота, головокружение, дезориентация, галлюцинации. Гипоксия приносит, даже если подышать газом единожды, серьезное последствия  нервной системе – нейроны умирают, и человек попросту теряет умственные способности. А если делать это постоянно, может и мозг не восстановиться, и здоровая психика тоже. Но вреден не только недостаток кислорода: летучие вещества, содержащиеся в любой зажигалке, тоже затрагивают центральную нервную систему, нарушая микроциркуляцию крови и убивая клетки.. </a:t>
            </a:r>
          </a:p>
          <a:p>
            <a:r>
              <a:rPr lang="ru-RU" sz="2400" b="1" dirty="0" smtClean="0">
                <a:solidFill>
                  <a:schemeClr val="tx1"/>
                </a:solidFill>
                <a:latin typeface="Times New Roman" pitchFamily="18" charset="0"/>
                <a:cs typeface="Times New Roman" pitchFamily="18" charset="0"/>
              </a:rPr>
              <a:t>При </a:t>
            </a:r>
            <a:r>
              <a:rPr lang="ru-RU" sz="2400" b="1" dirty="0">
                <a:solidFill>
                  <a:schemeClr val="tx1"/>
                </a:solidFill>
                <a:latin typeface="Times New Roman" pitchFamily="18" charset="0"/>
                <a:cs typeface="Times New Roman" pitchFamily="18" charset="0"/>
              </a:rPr>
              <a:t>слишком большой «дозе» смерть может наступить от удушья, отека мозга, легких, паралича дыхания, закупорки дыхательных путей рвотными массами. </a:t>
            </a:r>
            <a:endParaRPr lang="ru-RU" sz="2400" dirty="0">
              <a:solidFill>
                <a:schemeClr val="tx1"/>
              </a:solidFill>
            </a:endParaRPr>
          </a:p>
        </p:txBody>
      </p:sp>
    </p:spTree>
    <p:extLst>
      <p:ext uri="{BB962C8B-B14F-4D97-AF65-F5344CB8AC3E}">
        <p14:creationId xmlns:p14="http://schemas.microsoft.com/office/powerpoint/2010/main" val="2623143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1678" y="422141"/>
            <a:ext cx="10178322" cy="1492132"/>
          </a:xfrm>
        </p:spPr>
        <p:txBody>
          <a:bodyPr>
            <a:normAutofit fontScale="90000"/>
          </a:bodyPr>
          <a:lstStyle/>
          <a:p>
            <a:r>
              <a:rPr lang="ru-RU" dirty="0" smtClean="0"/>
              <a:t>Никотиновая зависимость: внимание- опасность!!!</a:t>
            </a:r>
            <a:r>
              <a:rPr lang="ru-RU" dirty="0"/>
              <a:t/>
            </a:r>
            <a:br>
              <a:rPr lang="ru-RU" dirty="0"/>
            </a:br>
            <a:endParaRPr lang="ru-RU" dirty="0"/>
          </a:p>
        </p:txBody>
      </p:sp>
      <p:sp>
        <p:nvSpPr>
          <p:cNvPr id="3" name="Объект 2"/>
          <p:cNvSpPr>
            <a:spLocks noGrp="1"/>
          </p:cNvSpPr>
          <p:nvPr>
            <p:ph idx="1"/>
          </p:nvPr>
        </p:nvSpPr>
        <p:spPr/>
        <p:txBody>
          <a:bodyPr>
            <a:normAutofit fontScale="92500" lnSpcReduction="10000"/>
          </a:bodyPr>
          <a:lstStyle/>
          <a:p>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Время использования разовой порции </a:t>
            </a:r>
            <a:r>
              <a:rPr lang="ru-RU" sz="2800" dirty="0" err="1">
                <a:solidFill>
                  <a:schemeClr val="tx1">
                    <a:lumMod val="95000"/>
                    <a:lumOff val="5000"/>
                  </a:schemeClr>
                </a:solidFill>
                <a:latin typeface="Times New Roman" panose="02020603050405020304" pitchFamily="18" charset="0"/>
                <a:cs typeface="Times New Roman" panose="02020603050405020304" pitchFamily="18" charset="0"/>
              </a:rPr>
              <a:t>снюса</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 от 30 до 60 минут. За это время в организм попадает в несколько раз больше никотина, чем при выкуривании даже самой крепкой сигареты. В обычной сигарете до 1,3 мг никотина, при употреблении </a:t>
            </a:r>
            <a:r>
              <a:rPr lang="ru-RU" sz="2800" dirty="0" err="1">
                <a:solidFill>
                  <a:schemeClr val="tx1">
                    <a:lumMod val="95000"/>
                    <a:lumOff val="5000"/>
                  </a:schemeClr>
                </a:solidFill>
                <a:latin typeface="Times New Roman" panose="02020603050405020304" pitchFamily="18" charset="0"/>
                <a:cs typeface="Times New Roman" panose="02020603050405020304" pitchFamily="18" charset="0"/>
              </a:rPr>
              <a:t>снюса</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 можно получить до 22 мг. </a:t>
            </a:r>
            <a:endPar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r>
              <a:rPr lang="ru-RU" sz="2800" b="1" dirty="0" smtClean="0">
                <a:solidFill>
                  <a:srgbClr val="FF0000"/>
                </a:solidFill>
                <a:latin typeface="Times New Roman" panose="02020603050405020304" pitchFamily="18" charset="0"/>
                <a:cs typeface="Times New Roman" panose="02020603050405020304" pitchFamily="18" charset="0"/>
              </a:rPr>
              <a:t>Высокая </a:t>
            </a:r>
            <a:r>
              <a:rPr lang="ru-RU" sz="2800" b="1" dirty="0">
                <a:solidFill>
                  <a:srgbClr val="FF0000"/>
                </a:solidFill>
                <a:latin typeface="Times New Roman" panose="02020603050405020304" pitchFamily="18" charset="0"/>
                <a:cs typeface="Times New Roman" panose="02020603050405020304" pitchFamily="18" charset="0"/>
              </a:rPr>
              <a:t>концентрация никотина становится причиной быстрого привыкания и практически молниеносного формирования зависимости.</a:t>
            </a:r>
          </a:p>
        </p:txBody>
      </p:sp>
    </p:spTree>
    <p:extLst>
      <p:ext uri="{BB962C8B-B14F-4D97-AF65-F5344CB8AC3E}">
        <p14:creationId xmlns:p14="http://schemas.microsoft.com/office/powerpoint/2010/main" val="3787687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Формирование никотиновой зависимости</a:t>
            </a:r>
            <a:br>
              <a:rPr lang="ru-RU" dirty="0"/>
            </a:br>
            <a:endParaRPr lang="ru-RU" dirty="0"/>
          </a:p>
        </p:txBody>
      </p:sp>
      <p:sp>
        <p:nvSpPr>
          <p:cNvPr id="3" name="Объект 2"/>
          <p:cNvSpPr>
            <a:spLocks noGrp="1"/>
          </p:cNvSpPr>
          <p:nvPr>
            <p:ph idx="1"/>
          </p:nvPr>
        </p:nvSpPr>
        <p:spPr>
          <a:xfrm>
            <a:off x="1476965" y="1689652"/>
            <a:ext cx="10426860" cy="3813373"/>
          </a:xfrm>
        </p:spPr>
        <p:txBody>
          <a:bodyPr>
            <a:noAutofit/>
          </a:bodyPr>
          <a:lstStyle/>
          <a:p>
            <a:pPr marL="0" indent="0">
              <a:buNone/>
            </a:pPr>
            <a:r>
              <a:rPr lang="ru-RU" sz="2800" u="sng" dirty="0">
                <a:solidFill>
                  <a:schemeClr val="tx1"/>
                </a:solidFill>
                <a:latin typeface="Times New Roman" panose="02020603050405020304" pitchFamily="18" charset="0"/>
                <a:cs typeface="Times New Roman" panose="02020603050405020304" pitchFamily="18" charset="0"/>
              </a:rPr>
              <a:t>А в </a:t>
            </a:r>
            <a:r>
              <a:rPr lang="ru-RU" sz="2800" u="sng" dirty="0" err="1">
                <a:solidFill>
                  <a:schemeClr val="tx1"/>
                </a:solidFill>
                <a:latin typeface="Times New Roman" panose="02020603050405020304" pitchFamily="18" charset="0"/>
                <a:cs typeface="Times New Roman" panose="02020603050405020304" pitchFamily="18" charset="0"/>
              </a:rPr>
              <a:t>снюсах</a:t>
            </a:r>
            <a:r>
              <a:rPr lang="ru-RU" sz="2800" u="sng" dirty="0">
                <a:solidFill>
                  <a:schemeClr val="tx1"/>
                </a:solidFill>
                <a:latin typeface="Times New Roman" panose="02020603050405020304" pitchFamily="18" charset="0"/>
                <a:cs typeface="Times New Roman" panose="02020603050405020304" pitchFamily="18" charset="0"/>
              </a:rPr>
              <a:t> никотина содержится почти смертельная </a:t>
            </a:r>
            <a:r>
              <a:rPr lang="ru-RU" sz="2800" u="sng" dirty="0" smtClean="0">
                <a:solidFill>
                  <a:schemeClr val="tx1"/>
                </a:solidFill>
                <a:latin typeface="Times New Roman" panose="02020603050405020304" pitchFamily="18" charset="0"/>
                <a:cs typeface="Times New Roman" panose="02020603050405020304" pitchFamily="18" charset="0"/>
              </a:rPr>
              <a:t>доза никотина. </a:t>
            </a:r>
            <a:r>
              <a:rPr lang="ru-RU" sz="2800" u="sng" dirty="0">
                <a:solidFill>
                  <a:schemeClr val="tx1"/>
                </a:solidFill>
                <a:latin typeface="Times New Roman" panose="02020603050405020304" pitchFamily="18" charset="0"/>
                <a:cs typeface="Times New Roman" panose="02020603050405020304" pitchFamily="18" charset="0"/>
              </a:rPr>
              <a:t>Даже одноразовое применение </a:t>
            </a:r>
            <a:r>
              <a:rPr lang="ru-RU" sz="2800" u="sng" dirty="0" err="1">
                <a:solidFill>
                  <a:schemeClr val="tx1"/>
                </a:solidFill>
                <a:latin typeface="Times New Roman" panose="02020603050405020304" pitchFamily="18" charset="0"/>
                <a:cs typeface="Times New Roman" panose="02020603050405020304" pitchFamily="18" charset="0"/>
              </a:rPr>
              <a:t>снюса</a:t>
            </a:r>
            <a:r>
              <a:rPr lang="ru-RU" sz="2800" u="sng" dirty="0">
                <a:solidFill>
                  <a:schemeClr val="tx1"/>
                </a:solidFill>
                <a:latin typeface="Times New Roman" panose="02020603050405020304" pitchFamily="18" charset="0"/>
                <a:cs typeface="Times New Roman" panose="02020603050405020304" pitchFamily="18" charset="0"/>
              </a:rPr>
              <a:t> может привести к язве желудка, язве слизистой</a:t>
            </a:r>
            <a:r>
              <a:rPr lang="ru-RU" sz="2800" dirty="0">
                <a:solidFill>
                  <a:schemeClr val="tx1"/>
                </a:solidFill>
                <a:latin typeface="Times New Roman" panose="02020603050405020304" pitchFamily="18" charset="0"/>
                <a:cs typeface="Times New Roman" panose="02020603050405020304" pitchFamily="18" charset="0"/>
              </a:rPr>
              <a:t>. Важно понимать, что огромная доза никотина поступает из слизистой рта сразу в мозг, минуя естественный фильтр нашего организма – печень</a:t>
            </a:r>
            <a:r>
              <a:rPr lang="ru-RU" sz="2800"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ru-RU" sz="2800" dirty="0" smtClean="0">
                <a:solidFill>
                  <a:schemeClr val="tx1"/>
                </a:solidFill>
                <a:latin typeface="Times New Roman" panose="02020603050405020304" pitchFamily="18" charset="0"/>
                <a:cs typeface="Times New Roman" panose="02020603050405020304" pitchFamily="18" charset="0"/>
              </a:rPr>
              <a:t> </a:t>
            </a:r>
            <a:r>
              <a:rPr lang="ru-RU" sz="2800" b="1" u="sng" dirty="0">
                <a:solidFill>
                  <a:schemeClr val="tx1"/>
                </a:solidFill>
                <a:latin typeface="Times New Roman" panose="02020603050405020304" pitchFamily="18" charset="0"/>
                <a:cs typeface="Times New Roman" panose="02020603050405020304" pitchFamily="18" charset="0"/>
              </a:rPr>
              <a:t>Отсюда неадекватное поведение – ребенок становится неуправляемым, агрессивным, может накричать на родителей, учителей, совершать неконтролируемые поступки</a:t>
            </a:r>
            <a:r>
              <a:rPr lang="ru-RU" sz="2800" b="1" u="sng" dirty="0">
                <a:latin typeface="Times New Roman" panose="02020603050405020304" pitchFamily="18" charset="0"/>
                <a:cs typeface="Times New Roman" panose="02020603050405020304" pitchFamily="18" charset="0"/>
              </a:rPr>
              <a:t>.</a:t>
            </a:r>
            <a:r>
              <a:rPr lang="ru-RU" sz="2800" dirty="0">
                <a:latin typeface="Times New Roman" panose="02020603050405020304" pitchFamily="18" charset="0"/>
                <a:cs typeface="Times New Roman" panose="02020603050405020304" pitchFamily="18" charset="0"/>
              </a:rPr>
              <a:t> </a:t>
            </a:r>
            <a:endParaRPr lang="ru-RU" sz="2800" dirty="0" smtClean="0">
              <a:latin typeface="Times New Roman" panose="02020603050405020304" pitchFamily="18" charset="0"/>
              <a:cs typeface="Times New Roman" panose="02020603050405020304" pitchFamily="18" charset="0"/>
            </a:endParaRPr>
          </a:p>
          <a:p>
            <a:pPr marL="0" indent="0">
              <a:buNone/>
            </a:pPr>
            <a:r>
              <a:rPr lang="ru-RU" sz="2800" b="1" dirty="0" smtClean="0">
                <a:solidFill>
                  <a:srgbClr val="FF0000"/>
                </a:solidFill>
                <a:latin typeface="Times New Roman" panose="02020603050405020304" pitchFamily="18" charset="0"/>
                <a:cs typeface="Times New Roman" panose="02020603050405020304" pitchFamily="18" charset="0"/>
              </a:rPr>
              <a:t>И </a:t>
            </a:r>
            <a:r>
              <a:rPr lang="ru-RU" sz="2800" b="1" dirty="0">
                <a:solidFill>
                  <a:srgbClr val="FF0000"/>
                </a:solidFill>
                <a:latin typeface="Times New Roman" panose="02020603050405020304" pitchFamily="18" charset="0"/>
                <a:cs typeface="Times New Roman" panose="02020603050405020304" pitchFamily="18" charset="0"/>
              </a:rPr>
              <a:t>очень быстро привыкает, становится зависимым.</a:t>
            </a:r>
          </a:p>
        </p:txBody>
      </p:sp>
    </p:spTree>
    <p:extLst>
      <p:ext uri="{BB962C8B-B14F-4D97-AF65-F5344CB8AC3E}">
        <p14:creationId xmlns:p14="http://schemas.microsoft.com/office/powerpoint/2010/main" val="1182398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Бестабачные</a:t>
            </a:r>
            <a:r>
              <a:rPr lang="ru-RU" dirty="0" smtClean="0"/>
              <a:t>  </a:t>
            </a:r>
            <a:r>
              <a:rPr lang="ru-RU" dirty="0"/>
              <a:t>аналоги </a:t>
            </a:r>
            <a:r>
              <a:rPr lang="ru-RU" dirty="0" err="1"/>
              <a:t>снюса</a:t>
            </a:r>
            <a:r>
              <a:rPr lang="ru-RU" dirty="0"/>
              <a:t/>
            </a:r>
            <a:br>
              <a:rPr lang="ru-RU" dirty="0"/>
            </a:br>
            <a:endParaRPr lang="ru-RU" dirty="0"/>
          </a:p>
        </p:txBody>
      </p:sp>
      <p:sp>
        <p:nvSpPr>
          <p:cNvPr id="3" name="Объект 2"/>
          <p:cNvSpPr>
            <a:spLocks noGrp="1"/>
          </p:cNvSpPr>
          <p:nvPr>
            <p:ph idx="1"/>
          </p:nvPr>
        </p:nvSpPr>
        <p:spPr>
          <a:xfrm>
            <a:off x="1251678" y="2246244"/>
            <a:ext cx="10178322" cy="3593591"/>
          </a:xfrm>
        </p:spPr>
        <p:txBody>
          <a:bodyPr>
            <a:normAutofit lnSpcReduction="10000"/>
          </a:bodyPr>
          <a:lstStyle/>
          <a:p>
            <a:r>
              <a:rPr lang="ru-RU" sz="2800" b="1" dirty="0">
                <a:solidFill>
                  <a:schemeClr val="tx1">
                    <a:lumMod val="95000"/>
                    <a:lumOff val="5000"/>
                  </a:schemeClr>
                </a:solidFill>
                <a:latin typeface="Times New Roman" panose="02020603050405020304" pitchFamily="18" charset="0"/>
                <a:cs typeface="Times New Roman" panose="02020603050405020304" pitchFamily="18" charset="0"/>
              </a:rPr>
              <a:t>У школьников набирает популярность употребление никотиновых леденцов, жевательного мармелада и жевательной резинки. В состав таких аналогов </a:t>
            </a:r>
            <a:r>
              <a:rPr lang="ru-RU" sz="2800" b="1" dirty="0" err="1">
                <a:solidFill>
                  <a:schemeClr val="tx1">
                    <a:lumMod val="95000"/>
                    <a:lumOff val="5000"/>
                  </a:schemeClr>
                </a:solidFill>
                <a:latin typeface="Times New Roman" panose="02020603050405020304" pitchFamily="18" charset="0"/>
                <a:cs typeface="Times New Roman" panose="02020603050405020304" pitchFamily="18" charset="0"/>
              </a:rPr>
              <a:t>снюса</a:t>
            </a:r>
            <a:r>
              <a:rPr lang="ru-RU" sz="2800" b="1" dirty="0">
                <a:solidFill>
                  <a:schemeClr val="tx1">
                    <a:lumMod val="95000"/>
                    <a:lumOff val="5000"/>
                  </a:schemeClr>
                </a:solidFill>
                <a:latin typeface="Times New Roman" panose="02020603050405020304" pitchFamily="18" charset="0"/>
                <a:cs typeface="Times New Roman" panose="02020603050405020304" pitchFamily="18" charset="0"/>
              </a:rPr>
              <a:t> входит: целлюлоза, </a:t>
            </a:r>
            <a:r>
              <a:rPr lang="ru-RU" sz="2800" b="1" dirty="0" err="1">
                <a:solidFill>
                  <a:schemeClr val="tx1">
                    <a:lumMod val="95000"/>
                    <a:lumOff val="5000"/>
                  </a:schemeClr>
                </a:solidFill>
                <a:latin typeface="Times New Roman" panose="02020603050405020304" pitchFamily="18" charset="0"/>
                <a:cs typeface="Times New Roman" panose="02020603050405020304" pitchFamily="18" charset="0"/>
              </a:rPr>
              <a:t>пропиленгликоль</a:t>
            </a:r>
            <a:r>
              <a:rPr lang="ru-RU" sz="28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b="1" dirty="0" err="1">
                <a:solidFill>
                  <a:schemeClr val="tx1">
                    <a:lumMod val="95000"/>
                    <a:lumOff val="5000"/>
                  </a:schemeClr>
                </a:solidFill>
                <a:latin typeface="Times New Roman" panose="02020603050405020304" pitchFamily="18" charset="0"/>
                <a:cs typeface="Times New Roman" panose="02020603050405020304" pitchFamily="18" charset="0"/>
              </a:rPr>
              <a:t>ароматизатор</a:t>
            </a:r>
            <a:r>
              <a:rPr lang="ru-RU" sz="2800" b="1" dirty="0">
                <a:solidFill>
                  <a:schemeClr val="tx1">
                    <a:lumMod val="95000"/>
                    <a:lumOff val="5000"/>
                  </a:schemeClr>
                </a:solidFill>
                <a:latin typeface="Times New Roman" panose="02020603050405020304" pitchFamily="18" charset="0"/>
                <a:cs typeface="Times New Roman" panose="02020603050405020304" pitchFamily="18" charset="0"/>
              </a:rPr>
              <a:t>, соль, соль, сода и в большом количестве </a:t>
            </a:r>
            <a:r>
              <a:rPr lang="ru-RU" sz="2800" b="1" dirty="0" smtClean="0">
                <a:solidFill>
                  <a:schemeClr val="tx1">
                    <a:lumMod val="95000"/>
                    <a:lumOff val="5000"/>
                  </a:schemeClr>
                </a:solidFill>
                <a:latin typeface="Times New Roman" panose="02020603050405020304" pitchFamily="18" charset="0"/>
                <a:cs typeface="Times New Roman" panose="02020603050405020304" pitchFamily="18" charset="0"/>
              </a:rPr>
              <a:t>никотин, </a:t>
            </a:r>
            <a:r>
              <a:rPr lang="ru-RU" sz="3600" b="1" u="sng" dirty="0" smtClean="0">
                <a:solidFill>
                  <a:srgbClr val="FF0000"/>
                </a:solidFill>
                <a:latin typeface="Times New Roman" panose="02020603050405020304" pitchFamily="18" charset="0"/>
                <a:cs typeface="Times New Roman" panose="02020603050405020304" pitchFamily="18" charset="0"/>
              </a:rPr>
              <a:t>употребление которых ведет к необратимым последствиям!</a:t>
            </a:r>
            <a:endParaRPr lang="ru-RU" sz="3600" b="1" u="sng"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3939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30778" y="382385"/>
            <a:ext cx="11161222" cy="1492132"/>
          </a:xfrm>
        </p:spPr>
        <p:txBody>
          <a:bodyPr>
            <a:normAutofit fontScale="90000"/>
          </a:bodyPr>
          <a:lstStyle/>
          <a:p>
            <a:r>
              <a:rPr lang="ru-RU" u="sng" dirty="0" smtClean="0">
                <a:solidFill>
                  <a:srgbClr val="FF0000"/>
                </a:solidFill>
              </a:rPr>
              <a:t>Проявление симптомов употребления запрещающих веществ.</a:t>
            </a:r>
            <a:endParaRPr lang="ru-RU" u="sng" dirty="0">
              <a:solidFill>
                <a:srgbClr val="FF0000"/>
              </a:solidFill>
            </a:endParaRPr>
          </a:p>
        </p:txBody>
      </p:sp>
      <p:sp>
        <p:nvSpPr>
          <p:cNvPr id="3" name="Объект 2"/>
          <p:cNvSpPr>
            <a:spLocks noGrp="1"/>
          </p:cNvSpPr>
          <p:nvPr>
            <p:ph idx="1"/>
          </p:nvPr>
        </p:nvSpPr>
        <p:spPr>
          <a:xfrm>
            <a:off x="1147156" y="1911927"/>
            <a:ext cx="10282844" cy="3967665"/>
          </a:xfrm>
        </p:spPr>
        <p:txBody>
          <a:bodyPr>
            <a:normAutofit fontScale="92500" lnSpcReduction="20000"/>
          </a:bodyPr>
          <a:lstStyle/>
          <a:p>
            <a:r>
              <a:rPr lang="ru-RU" sz="2400" b="1" dirty="0" smtClean="0">
                <a:solidFill>
                  <a:schemeClr val="tx1"/>
                </a:solidFill>
                <a:latin typeface="Times New Roman" pitchFamily="18" charset="0"/>
                <a:cs typeface="Times New Roman" pitchFamily="18" charset="0"/>
              </a:rPr>
              <a:t>В полости рта развивается местная воспалительная реакция: язвенный стоматит;</a:t>
            </a:r>
          </a:p>
          <a:p>
            <a:r>
              <a:rPr lang="ru-RU" sz="2400" b="1" dirty="0" smtClean="0">
                <a:solidFill>
                  <a:schemeClr val="tx1"/>
                </a:solidFill>
                <a:latin typeface="Times New Roman" pitchFamily="18" charset="0"/>
                <a:cs typeface="Times New Roman" pitchFamily="18" charset="0"/>
              </a:rPr>
              <a:t>Повышается возбудимость, появляется тремор, сердцебиение, потливость, бледнеют кожные покровы, увеличивается частота дыхания;</a:t>
            </a:r>
          </a:p>
          <a:p>
            <a:r>
              <a:rPr lang="ru-RU" sz="2400" b="1" dirty="0" smtClean="0">
                <a:solidFill>
                  <a:schemeClr val="tx1"/>
                </a:solidFill>
                <a:latin typeface="Times New Roman" pitchFamily="18" charset="0"/>
                <a:cs typeface="Times New Roman" pitchFamily="18" charset="0"/>
              </a:rPr>
              <a:t> Наблюдается появление тошноты,  рвоты, головокружения;</a:t>
            </a:r>
          </a:p>
          <a:p>
            <a:r>
              <a:rPr lang="ru-RU" sz="2400" b="1" dirty="0">
                <a:solidFill>
                  <a:schemeClr val="tx1"/>
                </a:solidFill>
                <a:latin typeface="Times New Roman" pitchFamily="18" charset="0"/>
                <a:cs typeface="Times New Roman" pitchFamily="18" charset="0"/>
              </a:rPr>
              <a:t> </a:t>
            </a:r>
            <a:r>
              <a:rPr lang="ru-RU" sz="2400" b="1" dirty="0" smtClean="0">
                <a:solidFill>
                  <a:schemeClr val="tx1"/>
                </a:solidFill>
                <a:latin typeface="Times New Roman" pitchFamily="18" charset="0"/>
                <a:cs typeface="Times New Roman" pitchFamily="18" charset="0"/>
              </a:rPr>
              <a:t>Ребенком </a:t>
            </a:r>
            <a:r>
              <a:rPr lang="ru-RU" sz="2400" b="1" dirty="0">
                <a:solidFill>
                  <a:schemeClr val="tx1"/>
                </a:solidFill>
                <a:latin typeface="Times New Roman" pitchFamily="18" charset="0"/>
                <a:cs typeface="Times New Roman" pitchFamily="18" charset="0"/>
              </a:rPr>
              <a:t> </a:t>
            </a:r>
            <a:r>
              <a:rPr lang="ru-RU" sz="2400" b="1" dirty="0" smtClean="0">
                <a:solidFill>
                  <a:schemeClr val="tx1"/>
                </a:solidFill>
                <a:latin typeface="Times New Roman" pitchFamily="18" charset="0"/>
                <a:cs typeface="Times New Roman" pitchFamily="18" charset="0"/>
              </a:rPr>
              <a:t>теряет ориентацию во времени и пространстве;</a:t>
            </a:r>
          </a:p>
          <a:p>
            <a:r>
              <a:rPr lang="ru-RU" sz="2400" b="1" dirty="0" smtClean="0">
                <a:solidFill>
                  <a:schemeClr val="tx1"/>
                </a:solidFill>
                <a:latin typeface="Times New Roman" pitchFamily="18" charset="0"/>
                <a:cs typeface="Times New Roman" pitchFamily="18" charset="0"/>
              </a:rPr>
              <a:t>Усиливается тахикардия, одышка, судорожные подергивания и припадки;</a:t>
            </a:r>
          </a:p>
          <a:p>
            <a:r>
              <a:rPr lang="ru-RU" sz="2400" b="1" dirty="0" smtClean="0">
                <a:solidFill>
                  <a:schemeClr val="tx1"/>
                </a:solidFill>
                <a:latin typeface="Times New Roman" pitchFamily="18" charset="0"/>
                <a:cs typeface="Times New Roman" pitchFamily="18" charset="0"/>
              </a:rPr>
              <a:t>Поражения головного мозга приводит к снижению памяти, внимания, мыслительной деятельности, формируются когнитивные расстройства,  наблюдается отставание от сверстников в развитии, ребенок  перестает  усваивать  учебную программу, перестает посещать школу. </a:t>
            </a:r>
          </a:p>
          <a:p>
            <a:endParaRPr lang="ru-RU" dirty="0"/>
          </a:p>
        </p:txBody>
      </p:sp>
    </p:spTree>
    <p:extLst>
      <p:ext uri="{BB962C8B-B14F-4D97-AF65-F5344CB8AC3E}">
        <p14:creationId xmlns:p14="http://schemas.microsoft.com/office/powerpoint/2010/main" val="1891834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Последствия употребления </a:t>
            </a:r>
            <a:r>
              <a:rPr lang="ru-RU" dirty="0" err="1"/>
              <a:t>никотиносодержащих</a:t>
            </a:r>
            <a:r>
              <a:rPr lang="ru-RU" dirty="0"/>
              <a:t> </a:t>
            </a:r>
            <a:r>
              <a:rPr lang="ru-RU" dirty="0" err="1"/>
              <a:t>некурительных</a:t>
            </a:r>
            <a:r>
              <a:rPr lang="ru-RU" dirty="0"/>
              <a:t> смесей</a:t>
            </a:r>
            <a:br>
              <a:rPr lang="ru-RU" dirty="0"/>
            </a:br>
            <a:endParaRPr lang="ru-RU" dirty="0"/>
          </a:p>
        </p:txBody>
      </p:sp>
      <p:sp>
        <p:nvSpPr>
          <p:cNvPr id="3" name="Объект 2"/>
          <p:cNvSpPr>
            <a:spLocks noGrp="1"/>
          </p:cNvSpPr>
          <p:nvPr>
            <p:ph idx="1"/>
          </p:nvPr>
        </p:nvSpPr>
        <p:spPr/>
        <p:txBody>
          <a:bodyPr/>
          <a:lstStyle/>
          <a:p>
            <a:r>
              <a:rPr lang="ru-RU" dirty="0"/>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Отставание в физическом развитии </a:t>
            </a:r>
            <a:endPar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Повышенная агрессивность </a:t>
            </a:r>
            <a:endPar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Нарушение памяти и концентрации </a:t>
            </a:r>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внимания</a:t>
            </a: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 Ослабление устойчивости к инфекционным </a:t>
            </a:r>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заболеваниям</a:t>
            </a: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 Тахикардия, </a:t>
            </a:r>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гипертония </a:t>
            </a:r>
          </a:p>
          <a:p>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2800" dirty="0">
                <a:solidFill>
                  <a:schemeClr val="tx1">
                    <a:lumMod val="95000"/>
                    <a:lumOff val="5000"/>
                  </a:schemeClr>
                </a:solidFill>
                <a:latin typeface="Times New Roman" panose="02020603050405020304" pitchFamily="18" charset="0"/>
                <a:cs typeface="Times New Roman" panose="02020603050405020304" pitchFamily="18" charset="0"/>
              </a:rPr>
              <a:t>Разрушение </a:t>
            </a:r>
            <a:r>
              <a:rPr lang="ru-RU" sz="2800" dirty="0" smtClean="0">
                <a:solidFill>
                  <a:schemeClr val="tx1">
                    <a:lumMod val="95000"/>
                    <a:lumOff val="5000"/>
                  </a:schemeClr>
                </a:solidFill>
                <a:latin typeface="Times New Roman" panose="02020603050405020304" pitchFamily="18" charset="0"/>
                <a:cs typeface="Times New Roman" panose="02020603050405020304" pitchFamily="18" charset="0"/>
              </a:rPr>
              <a:t>зубов</a:t>
            </a:r>
          </a:p>
          <a:p>
            <a:endParaRPr lang="ru-RU" dirty="0"/>
          </a:p>
        </p:txBody>
      </p:sp>
      <p:pic>
        <p:nvPicPr>
          <p:cNvPr id="5" name="Рисунок 4"/>
          <p:cNvPicPr>
            <a:picLocks noChangeAspect="1"/>
          </p:cNvPicPr>
          <p:nvPr/>
        </p:nvPicPr>
        <p:blipFill>
          <a:blip r:embed="rId2"/>
          <a:stretch>
            <a:fillRect/>
          </a:stretch>
        </p:blipFill>
        <p:spPr>
          <a:xfrm>
            <a:off x="9010649" y="4784035"/>
            <a:ext cx="2759551" cy="1716571"/>
          </a:xfrm>
          <a:prstGeom prst="rect">
            <a:avLst/>
          </a:prstGeom>
        </p:spPr>
      </p:pic>
    </p:spTree>
    <p:extLst>
      <p:ext uri="{BB962C8B-B14F-4D97-AF65-F5344CB8AC3E}">
        <p14:creationId xmlns:p14="http://schemas.microsoft.com/office/powerpoint/2010/main" val="3047003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1677" y="1113182"/>
            <a:ext cx="10423488" cy="4766411"/>
          </a:xfrm>
        </p:spPr>
        <p:txBody>
          <a:bodyPr>
            <a:normAutofit/>
          </a:bodyPr>
          <a:lstStyle/>
          <a:p>
            <a:r>
              <a:rPr lang="ru-RU" sz="3200" dirty="0">
                <a:solidFill>
                  <a:schemeClr val="tx1"/>
                </a:solidFill>
                <a:latin typeface="Times New Roman" panose="02020603050405020304" pitchFamily="18" charset="0"/>
                <a:cs typeface="Times New Roman" panose="02020603050405020304" pitchFamily="18" charset="0"/>
              </a:rPr>
              <a:t>Основные получатели информации </a:t>
            </a:r>
            <a:r>
              <a:rPr lang="ru-RU" sz="3200" dirty="0" smtClean="0">
                <a:solidFill>
                  <a:schemeClr val="tx1"/>
                </a:solidFill>
                <a:latin typeface="Times New Roman" panose="02020603050405020304" pitchFamily="18" charset="0"/>
                <a:cs typeface="Times New Roman" panose="02020603050405020304" pitchFamily="18" charset="0"/>
              </a:rPr>
              <a:t>о </a:t>
            </a:r>
            <a:r>
              <a:rPr lang="ru-RU" sz="3200" dirty="0" err="1" smtClean="0">
                <a:solidFill>
                  <a:schemeClr val="tx1"/>
                </a:solidFill>
                <a:latin typeface="Times New Roman" panose="02020603050405020304" pitchFamily="18" charset="0"/>
                <a:cs typeface="Times New Roman" panose="02020603050405020304" pitchFamily="18" charset="0"/>
              </a:rPr>
              <a:t>сниффинге</a:t>
            </a:r>
            <a:r>
              <a:rPr lang="ru-RU" sz="3200" dirty="0" smtClean="0">
                <a:solidFill>
                  <a:schemeClr val="tx1"/>
                </a:solidFill>
                <a:latin typeface="Times New Roman" panose="02020603050405020304" pitchFamily="18" charset="0"/>
                <a:cs typeface="Times New Roman" panose="02020603050405020304" pitchFamily="18" charset="0"/>
              </a:rPr>
              <a:t>, </a:t>
            </a:r>
            <a:r>
              <a:rPr lang="ru-RU" sz="3200" dirty="0" err="1">
                <a:solidFill>
                  <a:schemeClr val="tx1"/>
                </a:solidFill>
                <a:latin typeface="Times New Roman" panose="02020603050405020304" pitchFamily="18" charset="0"/>
                <a:cs typeface="Times New Roman" panose="02020603050405020304" pitchFamily="18" charset="0"/>
              </a:rPr>
              <a:t>снюсе</a:t>
            </a:r>
            <a:r>
              <a:rPr lang="ru-RU" sz="3200" dirty="0">
                <a:solidFill>
                  <a:schemeClr val="tx1"/>
                </a:solidFill>
                <a:latin typeface="Times New Roman" panose="02020603050405020304" pitchFamily="18" charset="0"/>
                <a:cs typeface="Times New Roman" panose="02020603050405020304" pitchFamily="18" charset="0"/>
              </a:rPr>
              <a:t> и других </a:t>
            </a:r>
            <a:r>
              <a:rPr lang="ru-RU" sz="3200" dirty="0" err="1">
                <a:solidFill>
                  <a:schemeClr val="tx1"/>
                </a:solidFill>
                <a:latin typeface="Times New Roman" panose="02020603050405020304" pitchFamily="18" charset="0"/>
                <a:cs typeface="Times New Roman" panose="02020603050405020304" pitchFamily="18" charset="0"/>
              </a:rPr>
              <a:t>никотиносодержащих</a:t>
            </a:r>
            <a:r>
              <a:rPr lang="ru-RU" sz="3200" dirty="0">
                <a:solidFill>
                  <a:schemeClr val="tx1"/>
                </a:solidFill>
                <a:latin typeface="Times New Roman" panose="02020603050405020304" pitchFamily="18" charset="0"/>
                <a:cs typeface="Times New Roman" panose="02020603050405020304" pitchFamily="18" charset="0"/>
              </a:rPr>
              <a:t> веществах, их вреде, способах распространения – </a:t>
            </a:r>
            <a:r>
              <a:rPr lang="ru-RU" sz="3200" b="1" u="sng" dirty="0">
                <a:solidFill>
                  <a:srgbClr val="FF0000"/>
                </a:solidFill>
                <a:latin typeface="Times New Roman" panose="02020603050405020304" pitchFamily="18" charset="0"/>
                <a:cs typeface="Times New Roman" panose="02020603050405020304" pitchFamily="18" charset="0"/>
              </a:rPr>
              <a:t>родители и </a:t>
            </a:r>
            <a:r>
              <a:rPr lang="ru-RU" sz="3200" b="1" u="sng" dirty="0" smtClean="0">
                <a:solidFill>
                  <a:srgbClr val="FF0000"/>
                </a:solidFill>
                <a:latin typeface="Times New Roman" panose="02020603050405020304" pitchFamily="18" charset="0"/>
                <a:cs typeface="Times New Roman" panose="02020603050405020304" pitchFamily="18" charset="0"/>
              </a:rPr>
              <a:t>педагоги.</a:t>
            </a:r>
            <a:endParaRPr lang="ru-RU" sz="3200" b="1" u="sng" dirty="0">
              <a:solidFill>
                <a:srgbClr val="FF0000"/>
              </a:solidFill>
              <a:latin typeface="Times New Roman" panose="02020603050405020304" pitchFamily="18" charset="0"/>
              <a:cs typeface="Times New Roman" panose="02020603050405020304" pitchFamily="18" charset="0"/>
            </a:endParaRPr>
          </a:p>
          <a:p>
            <a:r>
              <a:rPr lang="ru-RU" sz="3200" u="sng" dirty="0">
                <a:solidFill>
                  <a:schemeClr val="tx1"/>
                </a:solidFill>
                <a:latin typeface="Times New Roman" panose="02020603050405020304" pitchFamily="18" charset="0"/>
                <a:cs typeface="Times New Roman" panose="02020603050405020304" pitchFamily="18" charset="0"/>
              </a:rPr>
              <a:t>Это ключевые фигуры в организации профилактической работы.</a:t>
            </a:r>
          </a:p>
        </p:txBody>
      </p:sp>
    </p:spTree>
    <p:extLst>
      <p:ext uri="{BB962C8B-B14F-4D97-AF65-F5344CB8AC3E}">
        <p14:creationId xmlns:p14="http://schemas.microsoft.com/office/powerpoint/2010/main" val="921601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Организация профилактической работы</a:t>
            </a:r>
          </a:p>
        </p:txBody>
      </p:sp>
      <p:sp>
        <p:nvSpPr>
          <p:cNvPr id="3" name="Объект 2"/>
          <p:cNvSpPr>
            <a:spLocks noGrp="1"/>
          </p:cNvSpPr>
          <p:nvPr>
            <p:ph idx="1"/>
          </p:nvPr>
        </p:nvSpPr>
        <p:spPr/>
        <p:txBody>
          <a:bodyPr>
            <a:normAutofit fontScale="92500"/>
          </a:bodyPr>
          <a:lstStyle/>
          <a:p>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«Бороться» необходимо не с конкретным веществом </a:t>
            </a:r>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(вчера актуальны </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сигареты, сегодня – </a:t>
            </a:r>
            <a:r>
              <a:rPr lang="ru-RU" sz="2400" dirty="0" err="1">
                <a:solidFill>
                  <a:schemeClr val="tx1">
                    <a:lumMod val="95000"/>
                    <a:lumOff val="5000"/>
                  </a:schemeClr>
                </a:solidFill>
                <a:latin typeface="Times New Roman" panose="02020603050405020304" pitchFamily="18" charset="0"/>
                <a:cs typeface="Times New Roman" panose="02020603050405020304" pitchFamily="18" charset="0"/>
              </a:rPr>
              <a:t>снюс</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 завтра – вдыхание краски, употребление наркотиков и т. д., а направлять усилия родителей и педагогов на предотвращение условий (причин), способствующих вовлечению несовершеннолетних к употреблению </a:t>
            </a:r>
            <a:r>
              <a:rPr lang="ru-RU" sz="2400" dirty="0" err="1">
                <a:solidFill>
                  <a:schemeClr val="tx1">
                    <a:lumMod val="95000"/>
                    <a:lumOff val="5000"/>
                  </a:schemeClr>
                </a:solidFill>
                <a:latin typeface="Times New Roman" panose="02020603050405020304" pitchFamily="18" charset="0"/>
                <a:cs typeface="Times New Roman" panose="02020603050405020304" pitchFamily="18" charset="0"/>
              </a:rPr>
              <a:t>психоактивных</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 веществ, в число которых входит </a:t>
            </a:r>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никотин,  воспитывать в  наших детях    морально устойчивую, ответственную личность!!!</a:t>
            </a:r>
          </a:p>
          <a:p>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Профилактика зависимого поведения: формирование устойчивого развития личности.</a:t>
            </a:r>
          </a:p>
          <a:p>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Социальная адаптация ребенка на различных этапах взросления.</a:t>
            </a:r>
          </a:p>
          <a:p>
            <a:endPar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endParaRPr>
          </a:p>
          <a:p>
            <a:endParaRPr lang="ru-RU" sz="2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2389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Организация профилактической работы</a:t>
            </a:r>
          </a:p>
        </p:txBody>
      </p:sp>
      <p:sp>
        <p:nvSpPr>
          <p:cNvPr id="3" name="Объект 2"/>
          <p:cNvSpPr>
            <a:spLocks noGrp="1"/>
          </p:cNvSpPr>
          <p:nvPr>
            <p:ph idx="1"/>
          </p:nvPr>
        </p:nvSpPr>
        <p:spPr>
          <a:xfrm>
            <a:off x="947651" y="1745673"/>
            <a:ext cx="10482349" cy="4133919"/>
          </a:xfrm>
        </p:spPr>
        <p:txBody>
          <a:bodyPr>
            <a:normAutofit fontScale="25000" lnSpcReduction="20000"/>
          </a:bodyPr>
          <a:lstStyle/>
          <a:p>
            <a:r>
              <a:rPr lang="ru-RU" sz="9600" dirty="0" smtClean="0">
                <a:solidFill>
                  <a:schemeClr val="tx1"/>
                </a:solidFill>
                <a:latin typeface="Times New Roman" pitchFamily="18" charset="0"/>
                <a:cs typeface="Times New Roman" pitchFamily="18" charset="0"/>
              </a:rPr>
              <a:t>Первичная профилактика зависимого поведения начинается с на этапе </a:t>
            </a:r>
            <a:r>
              <a:rPr lang="ru-RU" sz="9600" dirty="0" err="1" smtClean="0">
                <a:solidFill>
                  <a:schemeClr val="tx1"/>
                </a:solidFill>
                <a:latin typeface="Times New Roman" pitchFamily="18" charset="0"/>
                <a:cs typeface="Times New Roman" pitchFamily="18" charset="0"/>
              </a:rPr>
              <a:t>пренатального</a:t>
            </a:r>
            <a:r>
              <a:rPr lang="ru-RU" sz="9600" dirty="0" smtClean="0">
                <a:solidFill>
                  <a:schemeClr val="tx1"/>
                </a:solidFill>
                <a:latin typeface="Times New Roman" pitchFamily="18" charset="0"/>
                <a:cs typeface="Times New Roman" pitchFamily="18" charset="0"/>
              </a:rPr>
              <a:t> развития ребенка. Формирование здорового образа жизни.</a:t>
            </a:r>
          </a:p>
          <a:p>
            <a:r>
              <a:rPr lang="ru-RU" sz="9600" dirty="0" smtClean="0">
                <a:solidFill>
                  <a:schemeClr val="tx1"/>
                </a:solidFill>
                <a:latin typeface="Times New Roman" pitchFamily="18" charset="0"/>
                <a:cs typeface="Times New Roman" pitchFamily="18" charset="0"/>
              </a:rPr>
              <a:t>Государственная социально- экономическая поддержка молодых семей.</a:t>
            </a:r>
          </a:p>
          <a:p>
            <a:r>
              <a:rPr lang="ru-RU" sz="9600" dirty="0" smtClean="0">
                <a:solidFill>
                  <a:schemeClr val="tx1"/>
                </a:solidFill>
                <a:latin typeface="Times New Roman" pitchFamily="18" charset="0"/>
                <a:cs typeface="Times New Roman" pitchFamily="18" charset="0"/>
              </a:rPr>
              <a:t>Гармоничное формирование личности ребенка в дошкольных учреждениях.</a:t>
            </a:r>
          </a:p>
          <a:p>
            <a:r>
              <a:rPr lang="ru-RU" sz="9600" dirty="0" smtClean="0">
                <a:solidFill>
                  <a:schemeClr val="tx1"/>
                </a:solidFill>
                <a:latin typeface="Times New Roman" pitchFamily="18" charset="0"/>
                <a:cs typeface="Times New Roman" pitchFamily="18" charset="0"/>
              </a:rPr>
              <a:t>Педагогическая грамотность родителей и их  вовлечение в проблемы своих детей.</a:t>
            </a:r>
          </a:p>
          <a:p>
            <a:r>
              <a:rPr lang="ru-RU" sz="9600" dirty="0" smtClean="0">
                <a:solidFill>
                  <a:schemeClr val="tx1"/>
                </a:solidFill>
                <a:latin typeface="Times New Roman" pitchFamily="18" charset="0"/>
                <a:cs typeface="Times New Roman" pitchFamily="18" charset="0"/>
              </a:rPr>
              <a:t>Эффективные формы и методы воспитания.</a:t>
            </a:r>
          </a:p>
          <a:p>
            <a:r>
              <a:rPr lang="ru-RU" sz="9600" dirty="0" smtClean="0">
                <a:solidFill>
                  <a:schemeClr val="tx1"/>
                </a:solidFill>
                <a:latin typeface="Times New Roman" pitchFamily="18" charset="0"/>
                <a:cs typeface="Times New Roman" pitchFamily="18" charset="0"/>
              </a:rPr>
              <a:t>Система медико-генетического консультирования</a:t>
            </a:r>
            <a:endParaRPr lang="ru-RU" sz="9600" dirty="0">
              <a:solidFill>
                <a:schemeClr val="tx1"/>
              </a:solidFill>
              <a:latin typeface="Times New Roman" pitchFamily="18" charset="0"/>
              <a:cs typeface="Times New Roman" pitchFamily="18" charset="0"/>
            </a:endParaRPr>
          </a:p>
          <a:p>
            <a:r>
              <a:rPr lang="ru-RU" sz="9600" dirty="0" smtClean="0">
                <a:solidFill>
                  <a:schemeClr val="tx1"/>
                </a:solidFill>
                <a:latin typeface="Times New Roman" pitchFamily="18" charset="0"/>
                <a:cs typeface="Times New Roman" pitchFamily="18" charset="0"/>
              </a:rPr>
              <a:t>Приобщение ребенка  к социально полезной деятельности.</a:t>
            </a:r>
          </a:p>
          <a:p>
            <a:r>
              <a:rPr lang="ru-RU" sz="9600" dirty="0" smtClean="0">
                <a:solidFill>
                  <a:schemeClr val="tx1"/>
                </a:solidFill>
                <a:latin typeface="Times New Roman" pitchFamily="18" charset="0"/>
                <a:cs typeface="Times New Roman" pitchFamily="18" charset="0"/>
              </a:rPr>
              <a:t>Создание условий для духовно-нравственного развития личности.</a:t>
            </a:r>
          </a:p>
          <a:p>
            <a:r>
              <a:rPr lang="ru-RU" sz="9600" dirty="0" smtClean="0">
                <a:solidFill>
                  <a:schemeClr val="tx1"/>
                </a:solidFill>
                <a:latin typeface="Times New Roman" pitchFamily="18" charset="0"/>
                <a:cs typeface="Times New Roman" pitchFamily="18" charset="0"/>
              </a:rPr>
              <a:t>Формирование ценностного отношения  с собственному здоровью и здоровью окружающих.</a:t>
            </a:r>
          </a:p>
          <a:p>
            <a:endParaRPr lang="ru-RU" sz="9600" dirty="0" smtClean="0"/>
          </a:p>
          <a:p>
            <a:endParaRPr lang="ru-RU" sz="9600" dirty="0" smtClean="0"/>
          </a:p>
          <a:p>
            <a:r>
              <a:rPr lang="ru-RU" dirty="0" smtClean="0"/>
              <a:t> </a:t>
            </a:r>
            <a:endParaRPr lang="ru-RU" dirty="0"/>
          </a:p>
        </p:txBody>
      </p:sp>
    </p:spTree>
    <p:extLst>
      <p:ext uri="{BB962C8B-B14F-4D97-AF65-F5344CB8AC3E}">
        <p14:creationId xmlns:p14="http://schemas.microsoft.com/office/powerpoint/2010/main" val="3813047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Задача </a:t>
            </a:r>
            <a:r>
              <a:rPr lang="ru-RU" dirty="0" smtClean="0"/>
              <a:t>родителей и педагогов:</a:t>
            </a:r>
            <a:endParaRPr lang="ru-RU" dirty="0"/>
          </a:p>
        </p:txBody>
      </p:sp>
      <p:sp>
        <p:nvSpPr>
          <p:cNvPr id="3" name="Объект 2"/>
          <p:cNvSpPr>
            <a:spLocks noGrp="1"/>
          </p:cNvSpPr>
          <p:nvPr>
            <p:ph idx="1"/>
          </p:nvPr>
        </p:nvSpPr>
        <p:spPr/>
        <p:txBody>
          <a:bodyPr>
            <a:normAutofit/>
          </a:bodyPr>
          <a:lstStyle/>
          <a:p>
            <a:r>
              <a:rPr lang="ru-RU" sz="4000" b="1" dirty="0">
                <a:solidFill>
                  <a:schemeClr val="tx1">
                    <a:lumMod val="95000"/>
                    <a:lumOff val="5000"/>
                  </a:schemeClr>
                </a:solidFill>
                <a:latin typeface="Times New Roman" panose="02020603050405020304" pitchFamily="18" charset="0"/>
                <a:cs typeface="Times New Roman" panose="02020603050405020304" pitchFamily="18" charset="0"/>
              </a:rPr>
              <a:t>Предупредить детей об опасности даже однократного употребления </a:t>
            </a:r>
            <a:r>
              <a:rPr lang="ru-RU" sz="4000" b="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4000" b="1" dirty="0" err="1" smtClean="0">
                <a:solidFill>
                  <a:schemeClr val="tx1">
                    <a:lumMod val="95000"/>
                    <a:lumOff val="5000"/>
                  </a:schemeClr>
                </a:solidFill>
                <a:latin typeface="Times New Roman" panose="02020603050405020304" pitchFamily="18" charset="0"/>
                <a:cs typeface="Times New Roman" panose="02020603050405020304" pitchFamily="18" charset="0"/>
              </a:rPr>
              <a:t>никитиносодержащей</a:t>
            </a:r>
            <a:r>
              <a:rPr lang="ru-RU" sz="4000" b="1" dirty="0" smtClean="0">
                <a:solidFill>
                  <a:schemeClr val="tx1">
                    <a:lumMod val="95000"/>
                    <a:lumOff val="5000"/>
                  </a:schemeClr>
                </a:solidFill>
                <a:latin typeface="Times New Roman" panose="02020603050405020304" pitchFamily="18" charset="0"/>
                <a:cs typeface="Times New Roman" panose="02020603050405020304" pitchFamily="18" charset="0"/>
              </a:rPr>
              <a:t> </a:t>
            </a:r>
            <a:r>
              <a:rPr lang="ru-RU" sz="4000" b="1" dirty="0" err="1">
                <a:solidFill>
                  <a:schemeClr val="tx1">
                    <a:lumMod val="95000"/>
                    <a:lumOff val="5000"/>
                  </a:schemeClr>
                </a:solidFill>
                <a:latin typeface="Times New Roman" panose="02020603050405020304" pitchFamily="18" charset="0"/>
                <a:cs typeface="Times New Roman" panose="02020603050405020304" pitchFamily="18" charset="0"/>
              </a:rPr>
              <a:t>некурительной</a:t>
            </a:r>
            <a:r>
              <a:rPr lang="ru-RU" sz="40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4000" b="1" dirty="0" smtClean="0">
                <a:solidFill>
                  <a:schemeClr val="tx1">
                    <a:lumMod val="95000"/>
                    <a:lumOff val="5000"/>
                  </a:schemeClr>
                </a:solidFill>
                <a:latin typeface="Times New Roman" panose="02020603050405020304" pitchFamily="18" charset="0"/>
                <a:cs typeface="Times New Roman" panose="02020603050405020304" pitchFamily="18" charset="0"/>
              </a:rPr>
              <a:t>продукции и отравляющих веществ.</a:t>
            </a:r>
            <a:endParaRPr lang="ru-RU" sz="4000" b="1"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9251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01554" y="216130"/>
            <a:ext cx="10178322" cy="1492132"/>
          </a:xfrm>
        </p:spPr>
        <p:txBody>
          <a:bodyPr/>
          <a:lstStyle/>
          <a:p>
            <a:r>
              <a:rPr lang="ru-RU" dirty="0" smtClean="0"/>
              <a:t>Актуальность темы.</a:t>
            </a:r>
            <a:endParaRPr lang="ru-RU" dirty="0"/>
          </a:p>
        </p:txBody>
      </p:sp>
      <p:sp>
        <p:nvSpPr>
          <p:cNvPr id="3" name="Объект 2"/>
          <p:cNvSpPr>
            <a:spLocks noGrp="1"/>
          </p:cNvSpPr>
          <p:nvPr>
            <p:ph idx="1"/>
          </p:nvPr>
        </p:nvSpPr>
        <p:spPr>
          <a:xfrm>
            <a:off x="1197033" y="1612669"/>
            <a:ext cx="10232967" cy="4266923"/>
          </a:xfrm>
        </p:spPr>
        <p:txBody>
          <a:bodyPr>
            <a:normAutofit/>
          </a:bodyPr>
          <a:lstStyle/>
          <a:p>
            <a:pPr marL="0" indent="0">
              <a:buNone/>
            </a:pPr>
            <a:r>
              <a:rPr lang="ru-RU" sz="3200" b="1" u="sng" dirty="0" smtClean="0">
                <a:solidFill>
                  <a:schemeClr val="tx1">
                    <a:lumMod val="95000"/>
                    <a:lumOff val="5000"/>
                  </a:schemeClr>
                </a:solidFill>
                <a:latin typeface="Times New Roman" panose="02020603050405020304" pitchFamily="18" charset="0"/>
                <a:cs typeface="Times New Roman" panose="02020603050405020304" pitchFamily="18" charset="0"/>
              </a:rPr>
              <a:t>Рост числа несовершеннолетних</a:t>
            </a:r>
            <a:r>
              <a:rPr lang="ru-RU" sz="3200" dirty="0" smtClean="0">
                <a:solidFill>
                  <a:schemeClr val="tx1">
                    <a:lumMod val="95000"/>
                    <a:lumOff val="5000"/>
                  </a:schemeClr>
                </a:solidFill>
                <a:latin typeface="Times New Roman" panose="02020603050405020304" pitchFamily="18" charset="0"/>
                <a:cs typeface="Times New Roman" panose="02020603050405020304" pitchFamily="18" charset="0"/>
              </a:rPr>
              <a:t>, потребляющих газ и   новые формы </a:t>
            </a:r>
            <a:r>
              <a:rPr lang="ru-RU" sz="3200" dirty="0" err="1" smtClean="0">
                <a:solidFill>
                  <a:schemeClr val="tx1">
                    <a:lumMod val="95000"/>
                    <a:lumOff val="5000"/>
                  </a:schemeClr>
                </a:solidFill>
                <a:latin typeface="Times New Roman" panose="02020603050405020304" pitchFamily="18" charset="0"/>
                <a:cs typeface="Times New Roman" panose="02020603050405020304" pitchFamily="18" charset="0"/>
              </a:rPr>
              <a:t>никотиносодержащей</a:t>
            </a:r>
            <a:r>
              <a:rPr lang="ru-RU" sz="3200" dirty="0" smtClean="0">
                <a:solidFill>
                  <a:schemeClr val="tx1">
                    <a:lumMod val="95000"/>
                    <a:lumOff val="5000"/>
                  </a:schemeClr>
                </a:solidFill>
                <a:latin typeface="Times New Roman" panose="02020603050405020304" pitchFamily="18" charset="0"/>
                <a:cs typeface="Times New Roman" panose="02020603050405020304" pitchFamily="18" charset="0"/>
              </a:rPr>
              <a:t> продукции, бездымных форм табака и синтетического никотина, приводящее к различным видам заболевания.</a:t>
            </a:r>
          </a:p>
        </p:txBody>
      </p:sp>
    </p:spTree>
    <p:extLst>
      <p:ext uri="{BB962C8B-B14F-4D97-AF65-F5344CB8AC3E}">
        <p14:creationId xmlns:p14="http://schemas.microsoft.com/office/powerpoint/2010/main" val="648202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7156" y="0"/>
            <a:ext cx="10282844" cy="1874517"/>
          </a:xfrm>
        </p:spPr>
        <p:txBody>
          <a:bodyPr/>
          <a:lstStyle/>
          <a:p>
            <a:r>
              <a:rPr lang="ru-RU" dirty="0" smtClean="0"/>
              <a:t>Проблема:</a:t>
            </a:r>
            <a:endParaRPr lang="ru-RU" dirty="0"/>
          </a:p>
        </p:txBody>
      </p:sp>
      <p:sp>
        <p:nvSpPr>
          <p:cNvPr id="3" name="Объект 2"/>
          <p:cNvSpPr>
            <a:spLocks noGrp="1"/>
          </p:cNvSpPr>
          <p:nvPr>
            <p:ph idx="1"/>
          </p:nvPr>
        </p:nvSpPr>
        <p:spPr>
          <a:xfrm>
            <a:off x="1147156" y="814647"/>
            <a:ext cx="10282844" cy="5064946"/>
          </a:xfrm>
        </p:spPr>
        <p:txBody>
          <a:bodyPr>
            <a:noAutofit/>
          </a:bodyPr>
          <a:lstStyle/>
          <a:p>
            <a:pPr>
              <a:lnSpc>
                <a:spcPct val="100000"/>
              </a:lnSpc>
            </a:pPr>
            <a:r>
              <a:rPr lang="ru-RU" sz="2400" dirty="0">
                <a:solidFill>
                  <a:schemeClr val="tx1"/>
                </a:solidFill>
                <a:latin typeface="Times New Roman" panose="02020603050405020304" pitchFamily="18" charset="0"/>
                <a:cs typeface="Times New Roman" panose="02020603050405020304" pitchFamily="18" charset="0"/>
              </a:rPr>
              <a:t>Восприятие детьми и подростками данной продукции как безобидного пищевого продукта, аналогичного жевательной резинке или кондитерским </a:t>
            </a:r>
            <a:r>
              <a:rPr lang="ru-RU" sz="2400" dirty="0" smtClean="0">
                <a:solidFill>
                  <a:schemeClr val="tx1"/>
                </a:solidFill>
                <a:latin typeface="Times New Roman" panose="02020603050405020304" pitchFamily="18" charset="0"/>
                <a:cs typeface="Times New Roman" panose="02020603050405020304" pitchFamily="18" charset="0"/>
              </a:rPr>
              <a:t>изделиям.</a:t>
            </a:r>
          </a:p>
          <a:p>
            <a:pPr>
              <a:lnSpc>
                <a:spcPct val="100000"/>
              </a:lnSpc>
            </a:pPr>
            <a:r>
              <a:rPr lang="ru-RU" sz="2400" dirty="0" smtClean="0">
                <a:solidFill>
                  <a:schemeClr val="tx1"/>
                </a:solidFill>
                <a:latin typeface="Times New Roman" panose="02020603050405020304" pitchFamily="18" charset="0"/>
                <a:cs typeface="Times New Roman" panose="02020603050405020304" pitchFamily="18" charset="0"/>
              </a:rPr>
              <a:t>Серьезные </a:t>
            </a:r>
            <a:r>
              <a:rPr lang="ru-RU" sz="2400" dirty="0">
                <a:solidFill>
                  <a:schemeClr val="tx1"/>
                </a:solidFill>
                <a:latin typeface="Times New Roman" panose="02020603050405020304" pitchFamily="18" charset="0"/>
                <a:cs typeface="Times New Roman" panose="02020603050405020304" pitchFamily="18" charset="0"/>
              </a:rPr>
              <a:t>негативные последствия для </a:t>
            </a:r>
            <a:r>
              <a:rPr lang="ru-RU" sz="2400" dirty="0" smtClean="0">
                <a:solidFill>
                  <a:schemeClr val="tx1"/>
                </a:solidFill>
                <a:latin typeface="Times New Roman" panose="02020603050405020304" pitchFamily="18" charset="0"/>
                <a:cs typeface="Times New Roman" panose="02020603050405020304" pitchFamily="18" charset="0"/>
              </a:rPr>
              <a:t>организма: зависимость физическая,  психическая,  различные заболевания.</a:t>
            </a:r>
          </a:p>
          <a:p>
            <a:pPr>
              <a:lnSpc>
                <a:spcPct val="100000"/>
              </a:lnSpc>
            </a:pP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С</a:t>
            </a:r>
            <a:r>
              <a:rPr lang="ru-RU" sz="2400" dirty="0" smtClean="0">
                <a:solidFill>
                  <a:schemeClr val="tx1"/>
                </a:solidFill>
                <a:latin typeface="Times New Roman" panose="02020603050405020304" pitchFamily="18" charset="0"/>
                <a:cs typeface="Times New Roman" panose="02020603050405020304" pitchFamily="18" charset="0"/>
              </a:rPr>
              <a:t>ниффинг  не </a:t>
            </a:r>
            <a:r>
              <a:rPr lang="ru-RU" sz="2400" dirty="0" err="1" smtClean="0">
                <a:solidFill>
                  <a:schemeClr val="tx1"/>
                </a:solidFill>
                <a:latin typeface="Times New Roman" panose="02020603050405020304" pitchFamily="18" charset="0"/>
                <a:cs typeface="Times New Roman" panose="02020603050405020304" pitchFamily="18" charset="0"/>
              </a:rPr>
              <a:t>влючен</a:t>
            </a:r>
            <a:r>
              <a:rPr lang="ru-RU" sz="2400" dirty="0" smtClean="0">
                <a:solidFill>
                  <a:schemeClr val="tx1"/>
                </a:solidFill>
                <a:latin typeface="Times New Roman" panose="02020603050405020304" pitchFamily="18" charset="0"/>
                <a:cs typeface="Times New Roman" panose="02020603050405020304" pitchFamily="18" charset="0"/>
              </a:rPr>
              <a:t> в официальный </a:t>
            </a:r>
            <a:r>
              <a:rPr lang="ru-RU" sz="2400" dirty="0">
                <a:solidFill>
                  <a:schemeClr val="tx1"/>
                </a:solidFill>
                <a:latin typeface="Times New Roman" panose="02020603050405020304" pitchFamily="18" charset="0"/>
                <a:cs typeface="Times New Roman" panose="02020603050405020304" pitchFamily="18" charset="0"/>
              </a:rPr>
              <a:t>учет </a:t>
            </a:r>
            <a:r>
              <a:rPr lang="ru-RU" sz="2400" dirty="0" smtClean="0">
                <a:solidFill>
                  <a:schemeClr val="tx1"/>
                </a:solidFill>
                <a:latin typeface="Times New Roman" panose="02020603050405020304" pitchFamily="18" charset="0"/>
                <a:cs typeface="Times New Roman" panose="02020603050405020304" pitchFamily="18" charset="0"/>
              </a:rPr>
              <a:t>Росстата (федеральная </a:t>
            </a:r>
            <a:r>
              <a:rPr lang="ru-RU" sz="2400" dirty="0">
                <a:solidFill>
                  <a:schemeClr val="tx1"/>
                </a:solidFill>
                <a:latin typeface="Times New Roman" panose="02020603050405020304" pitchFamily="18" charset="0"/>
                <a:cs typeface="Times New Roman" panose="02020603050405020304" pitchFamily="18" charset="0"/>
              </a:rPr>
              <a:t>служба государственной </a:t>
            </a:r>
            <a:r>
              <a:rPr lang="ru-RU" sz="2400" dirty="0" smtClean="0">
                <a:solidFill>
                  <a:schemeClr val="tx1"/>
                </a:solidFill>
                <a:latin typeface="Times New Roman" panose="02020603050405020304" pitchFamily="18" charset="0"/>
                <a:cs typeface="Times New Roman" panose="02020603050405020304" pitchFamily="18" charset="0"/>
              </a:rPr>
              <a:t>статистики).</a:t>
            </a:r>
          </a:p>
          <a:p>
            <a:pPr>
              <a:lnSpc>
                <a:spcPct val="100000"/>
              </a:lnSpc>
            </a:pPr>
            <a:r>
              <a:rPr lang="ru-RU" sz="2400" dirty="0">
                <a:solidFill>
                  <a:schemeClr val="tx1"/>
                </a:solidFill>
                <a:latin typeface="Times New Roman" panose="02020603050405020304" pitchFamily="18" charset="0"/>
                <a:cs typeface="Times New Roman" panose="02020603050405020304" pitchFamily="18" charset="0"/>
              </a:rPr>
              <a:t>Распространение информации, пропагандирующей </a:t>
            </a:r>
            <a:r>
              <a:rPr lang="ru-RU" sz="2400" dirty="0" err="1">
                <a:solidFill>
                  <a:schemeClr val="tx1"/>
                </a:solidFill>
                <a:latin typeface="Times New Roman" panose="02020603050405020304" pitchFamily="18" charset="0"/>
                <a:cs typeface="Times New Roman" panose="02020603050405020304" pitchFamily="18" charset="0"/>
              </a:rPr>
              <a:t>сниффинг</a:t>
            </a:r>
            <a:r>
              <a:rPr lang="ru-RU" sz="2400" dirty="0">
                <a:solidFill>
                  <a:schemeClr val="tx1"/>
                </a:solidFill>
                <a:latin typeface="Times New Roman" panose="02020603050405020304" pitchFamily="18" charset="0"/>
                <a:cs typeface="Times New Roman" panose="02020603050405020304" pitchFamily="18" charset="0"/>
              </a:rPr>
              <a:t> и бездымных форм табака, что является нарушением законодательства от 29.12.2010 г № 436-ФЗ «О защите детей от информации, причиняющий вред их здоровью и развитию» и  Кодексом РФ об административным правонарушениях (КоАП РФ) </a:t>
            </a:r>
          </a:p>
          <a:p>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6026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1149" y="382385"/>
            <a:ext cx="11310851" cy="1492132"/>
          </a:xfrm>
        </p:spPr>
        <p:txBody>
          <a:bodyPr>
            <a:normAutofit/>
          </a:bodyPr>
          <a:lstStyle/>
          <a:p>
            <a:r>
              <a:rPr lang="ru-RU" dirty="0"/>
              <a:t>Нормативно-правовое регулирование</a:t>
            </a:r>
          </a:p>
        </p:txBody>
      </p:sp>
      <p:sp>
        <p:nvSpPr>
          <p:cNvPr id="3" name="Объект 2"/>
          <p:cNvSpPr>
            <a:spLocks noGrp="1"/>
          </p:cNvSpPr>
          <p:nvPr>
            <p:ph idx="1"/>
          </p:nvPr>
        </p:nvSpPr>
        <p:spPr>
          <a:xfrm>
            <a:off x="1213658" y="1828801"/>
            <a:ext cx="10216342" cy="4050792"/>
          </a:xfrm>
        </p:spPr>
        <p:txBody>
          <a:bodyPr>
            <a:noAutofit/>
          </a:bodyPr>
          <a:lstStyle/>
          <a:p>
            <a:pPr marL="0" indent="0" algn="ctr">
              <a:buNone/>
            </a:pPr>
            <a:r>
              <a:rPr lang="ru-RU" sz="2800" b="1" u="sng" dirty="0" smtClean="0">
                <a:solidFill>
                  <a:srgbClr val="FF0000"/>
                </a:solidFill>
                <a:latin typeface="Times New Roman" panose="02020603050405020304" pitchFamily="18" charset="0"/>
                <a:cs typeface="Times New Roman" panose="02020603050405020304" pitchFamily="18" charset="0"/>
              </a:rPr>
              <a:t>В </a:t>
            </a:r>
            <a:r>
              <a:rPr lang="ru-RU" sz="2800" b="1" u="sng" dirty="0">
                <a:solidFill>
                  <a:srgbClr val="FF0000"/>
                </a:solidFill>
                <a:latin typeface="Times New Roman" panose="02020603050405020304" pitchFamily="18" charset="0"/>
                <a:cs typeface="Times New Roman" panose="02020603050405020304" pitchFamily="18" charset="0"/>
              </a:rPr>
              <a:t>РФ вступил в силу повышающий штрафы закон о продаже табака и </a:t>
            </a:r>
            <a:r>
              <a:rPr lang="ru-RU" sz="2800" b="1" u="sng" dirty="0" err="1">
                <a:solidFill>
                  <a:srgbClr val="FF0000"/>
                </a:solidFill>
                <a:latin typeface="Times New Roman" panose="02020603050405020304" pitchFamily="18" charset="0"/>
                <a:cs typeface="Times New Roman" panose="02020603050405020304" pitchFamily="18" charset="0"/>
              </a:rPr>
              <a:t>снюса</a:t>
            </a:r>
            <a:r>
              <a:rPr lang="ru-RU" sz="2800" b="1" u="sng" dirty="0">
                <a:solidFill>
                  <a:srgbClr val="FF0000"/>
                </a:solidFill>
                <a:latin typeface="Times New Roman" panose="02020603050405020304" pitchFamily="18" charset="0"/>
                <a:cs typeface="Times New Roman" panose="02020603050405020304" pitchFamily="18" charset="0"/>
              </a:rPr>
              <a:t> </a:t>
            </a:r>
            <a:r>
              <a:rPr lang="ru-RU" sz="2800" b="1" u="sng" dirty="0" smtClean="0">
                <a:solidFill>
                  <a:srgbClr val="FF0000"/>
                </a:solidFill>
                <a:latin typeface="Times New Roman" panose="02020603050405020304" pitchFamily="18" charset="0"/>
                <a:cs typeface="Times New Roman" panose="02020603050405020304" pitchFamily="18" charset="0"/>
              </a:rPr>
              <a:t>детям.</a:t>
            </a:r>
          </a:p>
          <a:p>
            <a:r>
              <a:rPr lang="ru-RU" dirty="0">
                <a:solidFill>
                  <a:schemeClr val="tx1"/>
                </a:solidFill>
                <a:latin typeface="Times New Roman" panose="02020603050405020304" pitchFamily="18" charset="0"/>
                <a:cs typeface="Times New Roman" panose="02020603050405020304" pitchFamily="18" charset="0"/>
              </a:rPr>
              <a:t>В России с </a:t>
            </a:r>
            <a:r>
              <a:rPr lang="ru-RU" b="1" u="sng" dirty="0">
                <a:solidFill>
                  <a:schemeClr val="tx1"/>
                </a:solidFill>
                <a:latin typeface="Times New Roman" panose="02020603050405020304" pitchFamily="18" charset="0"/>
                <a:cs typeface="Times New Roman" panose="02020603050405020304" pitchFamily="18" charset="0"/>
              </a:rPr>
              <a:t>11 </a:t>
            </a:r>
            <a:r>
              <a:rPr lang="ru-RU" b="1" u="sng" dirty="0" smtClean="0">
                <a:solidFill>
                  <a:schemeClr val="tx1"/>
                </a:solidFill>
                <a:latin typeface="Times New Roman" panose="02020603050405020304" pitchFamily="18" charset="0"/>
                <a:cs typeface="Times New Roman" panose="02020603050405020304" pitchFamily="18" charset="0"/>
              </a:rPr>
              <a:t>августа 2020 </a:t>
            </a:r>
            <a:r>
              <a:rPr lang="ru-RU" dirty="0" smtClean="0">
                <a:solidFill>
                  <a:schemeClr val="tx1"/>
                </a:solidFill>
                <a:latin typeface="Times New Roman" panose="02020603050405020304" pitchFamily="18" charset="0"/>
                <a:cs typeface="Times New Roman" panose="02020603050405020304" pitchFamily="18" charset="0"/>
              </a:rPr>
              <a:t>года </a:t>
            </a:r>
            <a:r>
              <a:rPr lang="ru-RU" dirty="0">
                <a:solidFill>
                  <a:schemeClr val="tx1"/>
                </a:solidFill>
                <a:latin typeface="Times New Roman" panose="02020603050405020304" pitchFamily="18" charset="0"/>
                <a:cs typeface="Times New Roman" panose="02020603050405020304" pitchFamily="18" charset="0"/>
              </a:rPr>
              <a:t>вступил в силу закон об усилении административной ответственности за торговлю </a:t>
            </a:r>
            <a:r>
              <a:rPr lang="ru-RU" dirty="0" err="1">
                <a:solidFill>
                  <a:schemeClr val="tx1"/>
                </a:solidFill>
                <a:latin typeface="Times New Roman" panose="02020603050405020304" pitchFamily="18" charset="0"/>
                <a:cs typeface="Times New Roman" panose="02020603050405020304" pitchFamily="18" charset="0"/>
              </a:rPr>
              <a:t>насваем</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снюсом</a:t>
            </a:r>
            <a:r>
              <a:rPr lang="ru-RU" dirty="0">
                <a:solidFill>
                  <a:schemeClr val="tx1"/>
                </a:solidFill>
                <a:latin typeface="Times New Roman" panose="02020603050405020304" pitchFamily="18" charset="0"/>
                <a:cs typeface="Times New Roman" panose="02020603050405020304" pitchFamily="18" charset="0"/>
              </a:rPr>
              <a:t> и продажу табачной продукции и изделий несовершеннолетним. </a:t>
            </a:r>
          </a:p>
          <a:p>
            <a:r>
              <a:rPr lang="ru-RU" dirty="0">
                <a:solidFill>
                  <a:schemeClr val="tx1"/>
                </a:solidFill>
                <a:latin typeface="Times New Roman" panose="02020603050405020304" pitchFamily="18" charset="0"/>
                <a:cs typeface="Times New Roman" panose="02020603050405020304" pitchFamily="18" charset="0"/>
              </a:rPr>
              <a:t>Дело — </a:t>
            </a:r>
            <a:r>
              <a:rPr lang="ru-RU" dirty="0" err="1">
                <a:solidFill>
                  <a:schemeClr val="tx1"/>
                </a:solidFill>
                <a:latin typeface="Times New Roman" panose="02020603050405020304" pitchFamily="18" charset="0"/>
                <a:cs typeface="Times New Roman" panose="02020603050405020304" pitchFamily="18" charset="0"/>
              </a:rPr>
              <a:t>антитабак</a:t>
            </a:r>
            <a:r>
              <a:rPr lang="ru-RU" dirty="0">
                <a:solidFill>
                  <a:schemeClr val="tx1"/>
                </a:solidFill>
                <a:latin typeface="Times New Roman" panose="02020603050405020304" pitchFamily="18" charset="0"/>
                <a:cs typeface="Times New Roman" panose="02020603050405020304" pitchFamily="18" charset="0"/>
              </a:rPr>
              <a:t>: борьбу с курением расписали до 2035 </a:t>
            </a:r>
            <a:r>
              <a:rPr lang="ru-RU" dirty="0" smtClean="0">
                <a:solidFill>
                  <a:schemeClr val="tx1"/>
                </a:solidFill>
                <a:latin typeface="Times New Roman" panose="02020603050405020304" pitchFamily="18" charset="0"/>
                <a:cs typeface="Times New Roman" panose="02020603050405020304" pitchFamily="18" charset="0"/>
              </a:rPr>
              <a:t>года</a:t>
            </a:r>
            <a:r>
              <a:rPr lang="ru-RU" dirty="0">
                <a:solidFill>
                  <a:schemeClr val="tx1"/>
                </a:solidFill>
                <a:latin typeface="Times New Roman" panose="02020603050405020304" pitchFamily="18" charset="0"/>
                <a:cs typeface="Times New Roman" panose="02020603050405020304" pitchFamily="18" charset="0"/>
              </a:rPr>
              <a:t> </a:t>
            </a:r>
            <a:r>
              <a:rPr lang="ru-RU" dirty="0" smtClean="0">
                <a:solidFill>
                  <a:schemeClr val="tx1"/>
                </a:solidFill>
                <a:latin typeface="Times New Roman" panose="02020603050405020304" pitchFamily="18" charset="0"/>
                <a:cs typeface="Times New Roman" panose="02020603050405020304" pitchFamily="18" charset="0"/>
              </a:rPr>
              <a:t>(задача </a:t>
            </a:r>
            <a:r>
              <a:rPr lang="ru-RU" dirty="0">
                <a:solidFill>
                  <a:schemeClr val="tx1"/>
                </a:solidFill>
                <a:latin typeface="Times New Roman" panose="02020603050405020304" pitchFamily="18" charset="0"/>
                <a:cs typeface="Times New Roman" panose="02020603050405020304" pitchFamily="18" charset="0"/>
              </a:rPr>
              <a:t>сократить распространенность потребления табака россиянами с 29% до 21% к 2035 году</a:t>
            </a:r>
            <a:r>
              <a:rPr lang="ru-RU" dirty="0" smtClean="0">
                <a:solidFill>
                  <a:schemeClr val="tx1"/>
                </a:solidFill>
                <a:latin typeface="Times New Roman" panose="02020603050405020304" pitchFamily="18" charset="0"/>
                <a:cs typeface="Times New Roman" panose="02020603050405020304" pitchFamily="18" charset="0"/>
              </a:rPr>
              <a:t>.) </a:t>
            </a:r>
            <a:endParaRPr lang="ru-RU" dirty="0">
              <a:solidFill>
                <a:schemeClr val="tx1"/>
              </a:solidFill>
              <a:latin typeface="Times New Roman" panose="02020603050405020304" pitchFamily="18" charset="0"/>
              <a:cs typeface="Times New Roman" panose="02020603050405020304" pitchFamily="18" charset="0"/>
            </a:endParaRPr>
          </a:p>
          <a:p>
            <a:r>
              <a:rPr lang="ru-RU" dirty="0" smtClean="0">
                <a:solidFill>
                  <a:schemeClr val="tx1"/>
                </a:solidFill>
                <a:latin typeface="Times New Roman" panose="02020603050405020304" pitchFamily="18" charset="0"/>
                <a:cs typeface="Times New Roman" panose="02020603050405020304" pitchFamily="18" charset="0"/>
              </a:rPr>
              <a:t>Размер </a:t>
            </a:r>
            <a:r>
              <a:rPr lang="ru-RU" dirty="0">
                <a:solidFill>
                  <a:schemeClr val="tx1"/>
                </a:solidFill>
                <a:latin typeface="Times New Roman" panose="02020603050405020304" pitchFamily="18" charset="0"/>
                <a:cs typeface="Times New Roman" panose="02020603050405020304" pitchFamily="18" charset="0"/>
              </a:rPr>
              <a:t>штрафов значительно </a:t>
            </a:r>
            <a:r>
              <a:rPr lang="ru-RU" dirty="0" smtClean="0">
                <a:solidFill>
                  <a:schemeClr val="tx1"/>
                </a:solidFill>
                <a:latin typeface="Times New Roman" panose="02020603050405020304" pitchFamily="18" charset="0"/>
                <a:cs typeface="Times New Roman" panose="02020603050405020304" pitchFamily="18" charset="0"/>
              </a:rPr>
              <a:t>повысился, согласно </a:t>
            </a:r>
            <a:r>
              <a:rPr lang="ru-RU" dirty="0">
                <a:solidFill>
                  <a:schemeClr val="tx1"/>
                </a:solidFill>
                <a:latin typeface="Times New Roman" panose="02020603050405020304" pitchFamily="18" charset="0"/>
                <a:cs typeface="Times New Roman" panose="02020603050405020304" pitchFamily="18" charset="0"/>
              </a:rPr>
              <a:t>закону, за оптовую и розничную продажу </a:t>
            </a:r>
            <a:r>
              <a:rPr lang="ru-RU" dirty="0" err="1">
                <a:solidFill>
                  <a:schemeClr val="tx1"/>
                </a:solidFill>
                <a:latin typeface="Times New Roman" panose="02020603050405020304" pitchFamily="18" charset="0"/>
                <a:cs typeface="Times New Roman" panose="02020603050405020304" pitchFamily="18" charset="0"/>
              </a:rPr>
              <a:t>насвая</a:t>
            </a:r>
            <a:r>
              <a:rPr lang="ru-RU" dirty="0">
                <a:solidFill>
                  <a:schemeClr val="tx1"/>
                </a:solidFill>
                <a:latin typeface="Times New Roman" panose="02020603050405020304" pitchFamily="18" charset="0"/>
                <a:cs typeface="Times New Roman" panose="02020603050405020304" pitchFamily="18" charset="0"/>
              </a:rPr>
              <a:t> и </a:t>
            </a:r>
            <a:r>
              <a:rPr lang="ru-RU" dirty="0" err="1">
                <a:solidFill>
                  <a:schemeClr val="tx1"/>
                </a:solidFill>
                <a:latin typeface="Times New Roman" panose="02020603050405020304" pitchFamily="18" charset="0"/>
                <a:cs typeface="Times New Roman" panose="02020603050405020304" pitchFamily="18" charset="0"/>
              </a:rPr>
              <a:t>снюса</a:t>
            </a:r>
            <a:r>
              <a:rPr lang="ru-RU" dirty="0">
                <a:solidFill>
                  <a:schemeClr val="tx1"/>
                </a:solidFill>
                <a:latin typeface="Times New Roman" panose="02020603050405020304" pitchFamily="18" charset="0"/>
                <a:cs typeface="Times New Roman" panose="02020603050405020304" pitchFamily="18" charset="0"/>
              </a:rPr>
              <a:t> придется заплатить от 15 тыс. до 20 тыс. рублей (ранее — от 2 тыс. до 4 тыс. рублей), должностным лицам — от 30 тыс. до 50 тыс. рублей (ранее — от 7 тыс. до 12 тыс. рублей) и юридическим лицам — от 100 тыс. до 150 тыс. рублей (ранее — от 40 тыс. до 60 тыс. рублей).</a:t>
            </a:r>
          </a:p>
          <a:p>
            <a:endParaRPr lang="ru-RU"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224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Нормативно-правовое регулирование</a:t>
            </a:r>
          </a:p>
        </p:txBody>
      </p:sp>
      <p:sp>
        <p:nvSpPr>
          <p:cNvPr id="3" name="Объект 2"/>
          <p:cNvSpPr>
            <a:spLocks noGrp="1"/>
          </p:cNvSpPr>
          <p:nvPr>
            <p:ph idx="1"/>
          </p:nvPr>
        </p:nvSpPr>
        <p:spPr>
          <a:xfrm>
            <a:off x="1251678" y="1709530"/>
            <a:ext cx="10178322" cy="4571999"/>
          </a:xfrm>
        </p:spPr>
        <p:txBody>
          <a:bodyPr>
            <a:noAutofit/>
          </a:bodyPr>
          <a:lstStyle/>
          <a:p>
            <a:endParaRPr lang="ru-RU" sz="1200" dirty="0" smtClean="0"/>
          </a:p>
          <a:p>
            <a:r>
              <a:rPr lang="ru-RU" dirty="0">
                <a:solidFill>
                  <a:schemeClr val="tx1">
                    <a:lumMod val="95000"/>
                    <a:lumOff val="5000"/>
                  </a:schemeClr>
                </a:solidFill>
                <a:latin typeface="Times New Roman" panose="02020603050405020304" pitchFamily="18" charset="0"/>
                <a:cs typeface="Times New Roman" panose="02020603050405020304" pitchFamily="18" charset="0"/>
              </a:rPr>
              <a:t>За продажу несовершеннолетнему табачной продукции или табачных изделий устанавливается штраф для граждан в размере от 20 тыс. до 40 тыс. рублей (прежде — от 3 тыс. до 5 тыс. рублей), для должностных лиц — от 40 тыс. до 70 тыс. рублей (прежде — от 30 тыс. до 50 тыс. рублей), а для юридических лиц — от 150 тыс. до 300 тыс. рублей (прежде— от 100 тыс. до 150 тыс. рублей</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a:t>
            </a:r>
          </a:p>
          <a:p>
            <a:r>
              <a:rPr lang="ru-RU" dirty="0">
                <a:solidFill>
                  <a:schemeClr val="tx1">
                    <a:lumMod val="95000"/>
                    <a:lumOff val="5000"/>
                  </a:schemeClr>
                </a:solidFill>
                <a:latin typeface="Times New Roman" panose="02020603050405020304" pitchFamily="18" charset="0"/>
                <a:cs typeface="Times New Roman" panose="02020603050405020304" pitchFamily="18" charset="0"/>
              </a:rPr>
              <a:t>29.12.2010 г № 436-ФЗ «О защите детей от информации, причиняющий вред их здоровью и развитию» и  Кодексом РФ об административным правонарушениях (КоАП РФ) </a:t>
            </a:r>
          </a:p>
          <a:p>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22. 07.2020 года ФЗ изменил статью № 124 «Об основных гарантиях прав ребенка в РФ» слова «табачные изделия» заменить на «табачные изделия или </a:t>
            </a:r>
            <a:r>
              <a:rPr lang="ru-RU" dirty="0" err="1" smtClean="0">
                <a:solidFill>
                  <a:schemeClr val="tx1">
                    <a:lumMod val="95000"/>
                    <a:lumOff val="5000"/>
                  </a:schemeClr>
                </a:solidFill>
                <a:latin typeface="Times New Roman" panose="02020603050405020304" pitchFamily="18" charset="0"/>
                <a:cs typeface="Times New Roman" panose="02020603050405020304" pitchFamily="18" charset="0"/>
              </a:rPr>
              <a:t>никотиносодержащей</a:t>
            </a:r>
            <a:r>
              <a:rPr lang="ru-RU" dirty="0" smtClean="0">
                <a:solidFill>
                  <a:schemeClr val="tx1">
                    <a:lumMod val="95000"/>
                    <a:lumOff val="5000"/>
                  </a:schemeClr>
                </a:solidFill>
                <a:latin typeface="Times New Roman" panose="02020603050405020304" pitchFamily="18" charset="0"/>
                <a:cs typeface="Times New Roman" panose="02020603050405020304" pitchFamily="18" charset="0"/>
              </a:rPr>
              <a:t> продукции», эти же изменения коснулись статей и в КоАП. </a:t>
            </a:r>
            <a:endParaRPr lang="ru-RU"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8083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Причины употребления </a:t>
            </a:r>
            <a:r>
              <a:rPr lang="ru-RU" dirty="0" err="1"/>
              <a:t>психоактивных</a:t>
            </a:r>
            <a:r>
              <a:rPr lang="ru-RU" dirty="0"/>
              <a:t> веществ:</a:t>
            </a:r>
          </a:p>
        </p:txBody>
      </p:sp>
      <p:sp>
        <p:nvSpPr>
          <p:cNvPr id="3" name="Объект 2"/>
          <p:cNvSpPr>
            <a:spLocks noGrp="1"/>
          </p:cNvSpPr>
          <p:nvPr>
            <p:ph idx="1"/>
          </p:nvPr>
        </p:nvSpPr>
        <p:spPr>
          <a:xfrm>
            <a:off x="1296784" y="1729047"/>
            <a:ext cx="10490663" cy="4754880"/>
          </a:xfrm>
        </p:spPr>
        <p:txBody>
          <a:bodyPr>
            <a:normAutofit/>
          </a:bodyPr>
          <a:lstStyle/>
          <a:p>
            <a:r>
              <a:rPr lang="ru-RU" b="1" dirty="0">
                <a:solidFill>
                  <a:schemeClr val="tx1"/>
                </a:solidFill>
                <a:latin typeface="Times New Roman" pitchFamily="18" charset="0"/>
                <a:cs typeface="Times New Roman" pitchFamily="18" charset="0"/>
              </a:rPr>
              <a:t>любопытство </a:t>
            </a:r>
          </a:p>
          <a:p>
            <a:r>
              <a:rPr lang="ru-RU" b="1" dirty="0">
                <a:solidFill>
                  <a:schemeClr val="tx1"/>
                </a:solidFill>
                <a:latin typeface="Times New Roman" pitchFamily="18" charset="0"/>
                <a:cs typeface="Times New Roman" pitchFamily="18" charset="0"/>
              </a:rPr>
              <a:t>• желание казаться старше</a:t>
            </a:r>
          </a:p>
          <a:p>
            <a:r>
              <a:rPr lang="ru-RU" b="1" dirty="0">
                <a:solidFill>
                  <a:schemeClr val="tx1"/>
                </a:solidFill>
                <a:latin typeface="Times New Roman" pitchFamily="18" charset="0"/>
                <a:cs typeface="Times New Roman" pitchFamily="18" charset="0"/>
              </a:rPr>
              <a:t> • протест против родителей</a:t>
            </a:r>
          </a:p>
          <a:p>
            <a:r>
              <a:rPr lang="ru-RU" b="1" dirty="0">
                <a:solidFill>
                  <a:schemeClr val="tx1"/>
                </a:solidFill>
                <a:latin typeface="Times New Roman" pitchFamily="18" charset="0"/>
                <a:cs typeface="Times New Roman" pitchFamily="18" charset="0"/>
              </a:rPr>
              <a:t> • страх перед насмешками одноклассников, друзей </a:t>
            </a:r>
          </a:p>
          <a:p>
            <a:r>
              <a:rPr lang="ru-RU" b="1" dirty="0">
                <a:solidFill>
                  <a:schemeClr val="tx1"/>
                </a:solidFill>
                <a:latin typeface="Times New Roman" pitchFamily="18" charset="0"/>
                <a:cs typeface="Times New Roman" pitchFamily="18" charset="0"/>
              </a:rPr>
              <a:t>• стремление попасть в «авторитетную компанию»</a:t>
            </a:r>
          </a:p>
          <a:p>
            <a:r>
              <a:rPr lang="ru-RU" b="1" dirty="0">
                <a:solidFill>
                  <a:schemeClr val="tx1"/>
                </a:solidFill>
                <a:latin typeface="Times New Roman" pitchFamily="18" charset="0"/>
                <a:cs typeface="Times New Roman" pitchFamily="18" charset="0"/>
              </a:rPr>
              <a:t> • одиночество, неумение общаться </a:t>
            </a:r>
          </a:p>
          <a:p>
            <a:r>
              <a:rPr lang="ru-RU" b="1" dirty="0">
                <a:solidFill>
                  <a:schemeClr val="tx1"/>
                </a:solidFill>
                <a:latin typeface="Times New Roman" pitchFamily="18" charset="0"/>
                <a:cs typeface="Times New Roman" pitchFamily="18" charset="0"/>
              </a:rPr>
              <a:t>• неуверенность в себе </a:t>
            </a:r>
          </a:p>
          <a:p>
            <a:r>
              <a:rPr lang="ru-RU" b="1" dirty="0">
                <a:solidFill>
                  <a:schemeClr val="tx1"/>
                </a:solidFill>
                <a:latin typeface="Times New Roman" pitchFamily="18" charset="0"/>
                <a:cs typeface="Times New Roman" pitchFamily="18" charset="0"/>
              </a:rPr>
              <a:t>• внушаемость</a:t>
            </a:r>
          </a:p>
          <a:p>
            <a:r>
              <a:rPr lang="ru-RU" b="1" dirty="0">
                <a:solidFill>
                  <a:schemeClr val="tx1"/>
                </a:solidFill>
                <a:latin typeface="Times New Roman" pitchFamily="18" charset="0"/>
                <a:cs typeface="Times New Roman" pitchFamily="18" charset="0"/>
              </a:rPr>
              <a:t> • скука и неумение занять себя </a:t>
            </a:r>
          </a:p>
          <a:p>
            <a:r>
              <a:rPr lang="ru-RU" b="1" dirty="0">
                <a:solidFill>
                  <a:schemeClr val="tx1"/>
                </a:solidFill>
                <a:latin typeface="Times New Roman" pitchFamily="18" charset="0"/>
                <a:cs typeface="Times New Roman" pitchFamily="18" charset="0"/>
              </a:rPr>
              <a:t>• возможность получить никотин в тех местах, где курение запрещено</a:t>
            </a:r>
          </a:p>
          <a:p>
            <a:r>
              <a:rPr lang="ru-RU" b="1" dirty="0">
                <a:solidFill>
                  <a:schemeClr val="tx1"/>
                </a:solidFill>
                <a:latin typeface="Times New Roman" pitchFamily="18" charset="0"/>
                <a:cs typeface="Times New Roman" pitchFamily="18" charset="0"/>
              </a:rPr>
              <a:t> • отсутствие характерного запаха при использовании</a:t>
            </a:r>
          </a:p>
          <a:p>
            <a:endParaRPr lang="ru-RU" b="1" dirty="0">
              <a:latin typeface="Times New Roman" pitchFamily="18" charset="0"/>
              <a:cs typeface="Times New Roman" pitchFamily="18" charset="0"/>
            </a:endParaRPr>
          </a:p>
        </p:txBody>
      </p:sp>
    </p:spTree>
    <p:extLst>
      <p:ext uri="{BB962C8B-B14F-4D97-AF65-F5344CB8AC3E}">
        <p14:creationId xmlns:p14="http://schemas.microsoft.com/office/powerpoint/2010/main" val="183081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5400" b="1" dirty="0" smtClean="0">
                <a:solidFill>
                  <a:schemeClr val="tx1">
                    <a:lumMod val="95000"/>
                    <a:lumOff val="5000"/>
                  </a:schemeClr>
                </a:solidFill>
                <a:latin typeface="Times New Roman" panose="02020603050405020304" pitchFamily="18" charset="0"/>
                <a:cs typeface="Times New Roman" panose="02020603050405020304" pitchFamily="18" charset="0"/>
              </a:rPr>
              <a:t>Насвай- это яд!</a:t>
            </a:r>
            <a:endParaRPr lang="ru-RU" b="1" dirty="0"/>
          </a:p>
        </p:txBody>
      </p:sp>
      <p:sp>
        <p:nvSpPr>
          <p:cNvPr id="3" name="Объект 2"/>
          <p:cNvSpPr>
            <a:spLocks noGrp="1"/>
          </p:cNvSpPr>
          <p:nvPr>
            <p:ph idx="1"/>
          </p:nvPr>
        </p:nvSpPr>
        <p:spPr>
          <a:xfrm>
            <a:off x="1251678" y="1371601"/>
            <a:ext cx="10178322" cy="3593591"/>
          </a:xfrm>
        </p:spPr>
        <p:txBody>
          <a:bodyPr>
            <a:normAutofit/>
          </a:bodyPr>
          <a:lstStyle/>
          <a:p>
            <a:r>
              <a:rPr lang="ru-RU" sz="4000" b="1" dirty="0" smtClean="0">
                <a:latin typeface="Times New Roman" pitchFamily="18" charset="0"/>
                <a:cs typeface="Times New Roman" pitchFamily="18" charset="0"/>
              </a:rPr>
              <a:t>Опасная бездымная форма табака. </a:t>
            </a:r>
            <a:endParaRPr lang="ru-RU"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4119505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Снюс – это яд!</a:t>
            </a:r>
          </a:p>
        </p:txBody>
      </p:sp>
      <p:sp>
        <p:nvSpPr>
          <p:cNvPr id="3" name="Объект 2"/>
          <p:cNvSpPr>
            <a:spLocks noGrp="1"/>
          </p:cNvSpPr>
          <p:nvPr>
            <p:ph idx="1"/>
          </p:nvPr>
        </p:nvSpPr>
        <p:spPr>
          <a:xfrm>
            <a:off x="1132408" y="1314383"/>
            <a:ext cx="10178322" cy="3593591"/>
          </a:xfrm>
        </p:spPr>
        <p:txBody>
          <a:bodyPr/>
          <a:lstStyle/>
          <a:p>
            <a:r>
              <a:rPr lang="ru-RU" dirty="0">
                <a:solidFill>
                  <a:schemeClr val="tx1">
                    <a:lumMod val="95000"/>
                    <a:lumOff val="5000"/>
                  </a:schemeClr>
                </a:solidFill>
                <a:latin typeface="Times New Roman" panose="02020603050405020304" pitchFamily="18" charset="0"/>
                <a:cs typeface="Times New Roman" panose="02020603050405020304" pitchFamily="18" charset="0"/>
              </a:rPr>
              <a:t>. </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Снюс — это разновидность жевательного табака, бездымный продукт для получения дозы никотина, его продажа в России запрещена с 2015 года</a:t>
            </a:r>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053633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TM10001106[[fn=Эмблема]]</Template>
  <TotalTime>340</TotalTime>
  <Words>1398</Words>
  <Application>Microsoft Office PowerPoint</Application>
  <PresentationFormat>Произвольный</PresentationFormat>
  <Paragraphs>99</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Badge</vt:lpstr>
      <vt:lpstr> Всеобуч для родителей. Тема: «Опасность употребления никотиносодержащих некурительных смесей. Что такое Сниффинг». </vt:lpstr>
      <vt:lpstr>Презентация PowerPoint</vt:lpstr>
      <vt:lpstr>Актуальность темы.</vt:lpstr>
      <vt:lpstr>Проблема:</vt:lpstr>
      <vt:lpstr>Нормативно-правовое регулирование</vt:lpstr>
      <vt:lpstr>Нормативно-правовое регулирование</vt:lpstr>
      <vt:lpstr>Причины употребления психоактивных веществ:</vt:lpstr>
      <vt:lpstr>Насвай- это яд!</vt:lpstr>
      <vt:lpstr>Снюс – это яд!</vt:lpstr>
      <vt:lpstr>      Никотиновые пэки (никпаки)- это яд!  провоцируют эрозивное поражение слизистой.  Пэк содержит синтетический никотин, ароматизаторы и добавки, представляющие угрозу для здоровья человека, например, свинец.   Упаковка красочная, содержит надпись, усыпляющая бдительность ребенка или подростка «не содержит табака»,   однако, действующим веществом снюса является никотин,   превышающий  многократно предельно допустимые дозы никотина.   Концентрация в 1 пэке может соответствовать  30 выкуренным сигаретам одновременно </vt:lpstr>
      <vt:lpstr>Спайсы- наркотики в форме курительных смесей.</vt:lpstr>
      <vt:lpstr>Вейп- новая форма обмана!</vt:lpstr>
      <vt:lpstr>Сниффинг-форма токсикомании!</vt:lpstr>
      <vt:lpstr>Сниффинг-форма токсикомании!</vt:lpstr>
      <vt:lpstr>Никотиновая зависимость: внимание- опасность!!! </vt:lpstr>
      <vt:lpstr>Формирование никотиновой зависимости </vt:lpstr>
      <vt:lpstr>Бестабачные  аналоги снюса </vt:lpstr>
      <vt:lpstr>Проявление симптомов употребления запрещающих веществ.</vt:lpstr>
      <vt:lpstr>Последствия употребления никотиносодержащих некурительных смесей </vt:lpstr>
      <vt:lpstr>Организация профилактической работы</vt:lpstr>
      <vt:lpstr>Организация профилактической работы</vt:lpstr>
      <vt:lpstr>Задача родителей и педагогов:</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«Опасность употребления никотиносодержащих некурительных смесей» </dc:title>
  <dc:creator>Kireeva Karina</dc:creator>
  <cp:lastModifiedBy>zavuch</cp:lastModifiedBy>
  <cp:revision>33</cp:revision>
  <dcterms:created xsi:type="dcterms:W3CDTF">2020-11-05T13:39:23Z</dcterms:created>
  <dcterms:modified xsi:type="dcterms:W3CDTF">2020-11-09T06:05:59Z</dcterms:modified>
</cp:coreProperties>
</file>