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AC83B-5E9B-46B3-BEA0-A9AC705B421D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862ABE0-3CCD-44FF-910F-A9D51CF331D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dirty="0" smtClean="0"/>
            <a:t>повешение</a:t>
          </a:r>
          <a:endParaRPr lang="ru-RU" sz="2400" dirty="0"/>
        </a:p>
      </dgm:t>
    </dgm:pt>
    <dgm:pt modelId="{606169C9-457E-41AA-9538-4CBA07BC03A2}" type="parTrans" cxnId="{9FAB2EAA-3794-452A-95EF-427B62DBF9AC}">
      <dgm:prSet/>
      <dgm:spPr/>
      <dgm:t>
        <a:bodyPr/>
        <a:lstStyle/>
        <a:p>
          <a:endParaRPr lang="ru-RU"/>
        </a:p>
      </dgm:t>
    </dgm:pt>
    <dgm:pt modelId="{FA96D6E7-1E95-4029-BB31-CE45DB3C7DFE}" type="sibTrans" cxnId="{9FAB2EAA-3794-452A-95EF-427B62DBF9AC}">
      <dgm:prSet/>
      <dgm:spPr/>
      <dgm:t>
        <a:bodyPr/>
        <a:lstStyle/>
        <a:p>
          <a:endParaRPr lang="ru-RU"/>
        </a:p>
      </dgm:t>
    </dgm:pt>
    <dgm:pt modelId="{E8BAF142-5592-4769-8448-706B848E8377}">
      <dgm:prSet phldrT="[Текст]" custT="1"/>
      <dgm:spPr>
        <a:solidFill>
          <a:srgbClr val="FBA3B8"/>
        </a:solidFill>
      </dgm:spPr>
      <dgm:t>
        <a:bodyPr/>
        <a:lstStyle/>
        <a:p>
          <a:r>
            <a:rPr lang="ru-RU" sz="2000" dirty="0" err="1" smtClean="0"/>
            <a:t>самопорезы</a:t>
          </a:r>
          <a:endParaRPr lang="ru-RU" sz="2000" dirty="0"/>
        </a:p>
      </dgm:t>
    </dgm:pt>
    <dgm:pt modelId="{4E090970-3DEF-40E6-8E5E-BE6F57C86B97}" type="parTrans" cxnId="{8AF88088-4168-4F4A-BC41-50A571B42FFD}">
      <dgm:prSet/>
      <dgm:spPr/>
      <dgm:t>
        <a:bodyPr/>
        <a:lstStyle/>
        <a:p>
          <a:endParaRPr lang="ru-RU"/>
        </a:p>
      </dgm:t>
    </dgm:pt>
    <dgm:pt modelId="{BC283A24-D658-45C3-A650-65D1CB655BF3}" type="sibTrans" cxnId="{8AF88088-4168-4F4A-BC41-50A571B42FFD}">
      <dgm:prSet/>
      <dgm:spPr/>
      <dgm:t>
        <a:bodyPr/>
        <a:lstStyle/>
        <a:p>
          <a:endParaRPr lang="ru-RU"/>
        </a:p>
      </dgm:t>
    </dgm:pt>
    <dgm:pt modelId="{959E317D-B617-4505-8930-FC5B46D362F6}">
      <dgm:prSet phldrT="[Текст]" custT="1"/>
      <dgm:spPr/>
      <dgm:t>
        <a:bodyPr/>
        <a:lstStyle/>
        <a:p>
          <a:r>
            <a:rPr lang="ru-RU" sz="1400" dirty="0" smtClean="0"/>
            <a:t>медикаментозное отравление</a:t>
          </a:r>
          <a:endParaRPr lang="ru-RU" sz="1400" dirty="0"/>
        </a:p>
      </dgm:t>
    </dgm:pt>
    <dgm:pt modelId="{562429D7-0C9B-474A-ABCF-F52CA8240244}" type="parTrans" cxnId="{E67B5CAE-D177-4D6F-BCC9-82BE3E2F79CA}">
      <dgm:prSet/>
      <dgm:spPr/>
      <dgm:t>
        <a:bodyPr/>
        <a:lstStyle/>
        <a:p>
          <a:endParaRPr lang="ru-RU"/>
        </a:p>
      </dgm:t>
    </dgm:pt>
    <dgm:pt modelId="{4AA0685A-E6EC-43C9-8A00-376CC2D4F45E}" type="sibTrans" cxnId="{E67B5CAE-D177-4D6F-BCC9-82BE3E2F79CA}">
      <dgm:prSet/>
      <dgm:spPr/>
      <dgm:t>
        <a:bodyPr/>
        <a:lstStyle/>
        <a:p>
          <a:endParaRPr lang="ru-RU"/>
        </a:p>
      </dgm:t>
    </dgm:pt>
    <dgm:pt modelId="{9B6DAABE-8C94-4B55-8F9E-11A0F6736A6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/>
            <a:t>падение с высоты </a:t>
          </a:r>
          <a:endParaRPr lang="ru-RU" sz="2000" dirty="0"/>
        </a:p>
      </dgm:t>
    </dgm:pt>
    <dgm:pt modelId="{E414AA9D-312B-4DA0-84A6-4705FCE05EB1}" type="parTrans" cxnId="{82C6CA9D-1243-42EE-A92E-9A98E8DBA039}">
      <dgm:prSet/>
      <dgm:spPr/>
      <dgm:t>
        <a:bodyPr/>
        <a:lstStyle/>
        <a:p>
          <a:endParaRPr lang="ru-RU"/>
        </a:p>
      </dgm:t>
    </dgm:pt>
    <dgm:pt modelId="{6237CBCE-0F92-40B6-898E-2428A2EAD7FA}" type="sibTrans" cxnId="{82C6CA9D-1243-42EE-A92E-9A98E8DBA039}">
      <dgm:prSet/>
      <dgm:spPr/>
      <dgm:t>
        <a:bodyPr/>
        <a:lstStyle/>
        <a:p>
          <a:endParaRPr lang="ru-RU"/>
        </a:p>
      </dgm:t>
    </dgm:pt>
    <dgm:pt modelId="{89596525-A0F3-41A9-AF76-4F3FAFE7718C}" type="pres">
      <dgm:prSet presAssocID="{F73AC83B-5E9B-46B3-BEA0-A9AC705B421D}" presName="Name0" presStyleCnt="0">
        <dgm:presLayoutVars>
          <dgm:dir/>
          <dgm:animLvl val="lvl"/>
          <dgm:resizeHandles val="exact"/>
        </dgm:presLayoutVars>
      </dgm:prSet>
      <dgm:spPr/>
    </dgm:pt>
    <dgm:pt modelId="{4B083F6F-B197-4385-A5E8-F01D2E147442}" type="pres">
      <dgm:prSet presAssocID="{4862ABE0-3CCD-44FF-910F-A9D51CF331D2}" presName="Name8" presStyleCnt="0"/>
      <dgm:spPr/>
    </dgm:pt>
    <dgm:pt modelId="{A8B474C4-E95C-48E8-AD2F-45E094B86AC7}" type="pres">
      <dgm:prSet presAssocID="{4862ABE0-3CCD-44FF-910F-A9D51CF331D2}" presName="level" presStyleLbl="node1" presStyleIdx="0" presStyleCnt="4" custScaleX="99224" custScaleY="108518" custLinFactNeighborX="12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24059-863F-4D52-B81F-D9AA6B535EEF}" type="pres">
      <dgm:prSet presAssocID="{4862ABE0-3CCD-44FF-910F-A9D51CF331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114D6-6897-4BA6-9EDE-E66DF7386C4B}" type="pres">
      <dgm:prSet presAssocID="{E8BAF142-5592-4769-8448-706B848E8377}" presName="Name8" presStyleCnt="0"/>
      <dgm:spPr/>
    </dgm:pt>
    <dgm:pt modelId="{E6593DA1-6DFE-4F54-83B5-BBED57D91560}" type="pres">
      <dgm:prSet presAssocID="{E8BAF142-5592-4769-8448-706B848E837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3BBAA-71F1-44E2-8C3B-5D83F1C7B47F}" type="pres">
      <dgm:prSet presAssocID="{E8BAF142-5592-4769-8448-706B848E83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E9774-0F57-4C74-90C9-E498E85E1E69}" type="pres">
      <dgm:prSet presAssocID="{9B6DAABE-8C94-4B55-8F9E-11A0F6736A68}" presName="Name8" presStyleCnt="0"/>
      <dgm:spPr/>
    </dgm:pt>
    <dgm:pt modelId="{A65CD81B-68C9-4D06-BEE9-6B7DC7E15FFF}" type="pres">
      <dgm:prSet presAssocID="{9B6DAABE-8C94-4B55-8F9E-11A0F6736A6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EDAEA-4BD5-43C8-AAED-275477CBBA32}" type="pres">
      <dgm:prSet presAssocID="{9B6DAABE-8C94-4B55-8F9E-11A0F6736A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B5BB1-15BE-4891-ACCB-74E0DC3A86DD}" type="pres">
      <dgm:prSet presAssocID="{959E317D-B617-4505-8930-FC5B46D362F6}" presName="Name8" presStyleCnt="0"/>
      <dgm:spPr/>
    </dgm:pt>
    <dgm:pt modelId="{DD59DC62-63BE-46ED-9FCE-A8599751FB2C}" type="pres">
      <dgm:prSet presAssocID="{959E317D-B617-4505-8930-FC5B46D362F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9D3ED-7302-482B-8A79-447A06DDB5DE}" type="pres">
      <dgm:prSet presAssocID="{959E317D-B617-4505-8930-FC5B46D362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21D48B-1B1D-442A-B03D-9F363F778823}" type="presOf" srcId="{E8BAF142-5592-4769-8448-706B848E8377}" destId="{8503BBAA-71F1-44E2-8C3B-5D83F1C7B47F}" srcOrd="1" destOrd="0" presId="urn:microsoft.com/office/officeart/2005/8/layout/pyramid3"/>
    <dgm:cxn modelId="{976B3926-D524-4C07-A07F-D28FD927FFC3}" type="presOf" srcId="{959E317D-B617-4505-8930-FC5B46D362F6}" destId="{DD59DC62-63BE-46ED-9FCE-A8599751FB2C}" srcOrd="0" destOrd="0" presId="urn:microsoft.com/office/officeart/2005/8/layout/pyramid3"/>
    <dgm:cxn modelId="{9FAB2EAA-3794-452A-95EF-427B62DBF9AC}" srcId="{F73AC83B-5E9B-46B3-BEA0-A9AC705B421D}" destId="{4862ABE0-3CCD-44FF-910F-A9D51CF331D2}" srcOrd="0" destOrd="0" parTransId="{606169C9-457E-41AA-9538-4CBA07BC03A2}" sibTransId="{FA96D6E7-1E95-4029-BB31-CE45DB3C7DFE}"/>
    <dgm:cxn modelId="{DD26801D-1E57-454B-88AE-0EFE59C9CEF8}" type="presOf" srcId="{959E317D-B617-4505-8930-FC5B46D362F6}" destId="{9A49D3ED-7302-482B-8A79-447A06DDB5DE}" srcOrd="1" destOrd="0" presId="urn:microsoft.com/office/officeart/2005/8/layout/pyramid3"/>
    <dgm:cxn modelId="{E67B5CAE-D177-4D6F-BCC9-82BE3E2F79CA}" srcId="{F73AC83B-5E9B-46B3-BEA0-A9AC705B421D}" destId="{959E317D-B617-4505-8930-FC5B46D362F6}" srcOrd="3" destOrd="0" parTransId="{562429D7-0C9B-474A-ABCF-F52CA8240244}" sibTransId="{4AA0685A-E6EC-43C9-8A00-376CC2D4F45E}"/>
    <dgm:cxn modelId="{82C6CA9D-1243-42EE-A92E-9A98E8DBA039}" srcId="{F73AC83B-5E9B-46B3-BEA0-A9AC705B421D}" destId="{9B6DAABE-8C94-4B55-8F9E-11A0F6736A68}" srcOrd="2" destOrd="0" parTransId="{E414AA9D-312B-4DA0-84A6-4705FCE05EB1}" sibTransId="{6237CBCE-0F92-40B6-898E-2428A2EAD7FA}"/>
    <dgm:cxn modelId="{3FD70F56-7716-4C67-96DE-F96518A20337}" type="presOf" srcId="{F73AC83B-5E9B-46B3-BEA0-A9AC705B421D}" destId="{89596525-A0F3-41A9-AF76-4F3FAFE7718C}" srcOrd="0" destOrd="0" presId="urn:microsoft.com/office/officeart/2005/8/layout/pyramid3"/>
    <dgm:cxn modelId="{E6FF1822-A573-40D7-A1F8-80D69884FA9F}" type="presOf" srcId="{9B6DAABE-8C94-4B55-8F9E-11A0F6736A68}" destId="{A65CD81B-68C9-4D06-BEE9-6B7DC7E15FFF}" srcOrd="0" destOrd="0" presId="urn:microsoft.com/office/officeart/2005/8/layout/pyramid3"/>
    <dgm:cxn modelId="{8AF88088-4168-4F4A-BC41-50A571B42FFD}" srcId="{F73AC83B-5E9B-46B3-BEA0-A9AC705B421D}" destId="{E8BAF142-5592-4769-8448-706B848E8377}" srcOrd="1" destOrd="0" parTransId="{4E090970-3DEF-40E6-8E5E-BE6F57C86B97}" sibTransId="{BC283A24-D658-45C3-A650-65D1CB655BF3}"/>
    <dgm:cxn modelId="{AA402807-DB34-4389-8CE2-7F77A4E36414}" type="presOf" srcId="{E8BAF142-5592-4769-8448-706B848E8377}" destId="{E6593DA1-6DFE-4F54-83B5-BBED57D91560}" srcOrd="0" destOrd="0" presId="urn:microsoft.com/office/officeart/2005/8/layout/pyramid3"/>
    <dgm:cxn modelId="{65ED53B9-06F3-46CC-8CC9-561CF40C634C}" type="presOf" srcId="{9B6DAABE-8C94-4B55-8F9E-11A0F6736A68}" destId="{380EDAEA-4BD5-43C8-AAED-275477CBBA32}" srcOrd="1" destOrd="0" presId="urn:microsoft.com/office/officeart/2005/8/layout/pyramid3"/>
    <dgm:cxn modelId="{EC14FBBE-1AE1-4812-BC68-1C7F0901F9B1}" type="presOf" srcId="{4862ABE0-3CCD-44FF-910F-A9D51CF331D2}" destId="{10724059-863F-4D52-B81F-D9AA6B535EEF}" srcOrd="1" destOrd="0" presId="urn:microsoft.com/office/officeart/2005/8/layout/pyramid3"/>
    <dgm:cxn modelId="{6F29ECF5-899C-41D7-97A6-C934AE1E8522}" type="presOf" srcId="{4862ABE0-3CCD-44FF-910F-A9D51CF331D2}" destId="{A8B474C4-E95C-48E8-AD2F-45E094B86AC7}" srcOrd="0" destOrd="0" presId="urn:microsoft.com/office/officeart/2005/8/layout/pyramid3"/>
    <dgm:cxn modelId="{9A7AAA03-C9CB-49A3-A6E4-2D44BF0C6763}" type="presParOf" srcId="{89596525-A0F3-41A9-AF76-4F3FAFE7718C}" destId="{4B083F6F-B197-4385-A5E8-F01D2E147442}" srcOrd="0" destOrd="0" presId="urn:microsoft.com/office/officeart/2005/8/layout/pyramid3"/>
    <dgm:cxn modelId="{054FF374-C87A-46F1-9032-C58F7C89C87A}" type="presParOf" srcId="{4B083F6F-B197-4385-A5E8-F01D2E147442}" destId="{A8B474C4-E95C-48E8-AD2F-45E094B86AC7}" srcOrd="0" destOrd="0" presId="urn:microsoft.com/office/officeart/2005/8/layout/pyramid3"/>
    <dgm:cxn modelId="{E2B6CE40-D38A-46A0-B235-EAEB0A43462E}" type="presParOf" srcId="{4B083F6F-B197-4385-A5E8-F01D2E147442}" destId="{10724059-863F-4D52-B81F-D9AA6B535EEF}" srcOrd="1" destOrd="0" presId="urn:microsoft.com/office/officeart/2005/8/layout/pyramid3"/>
    <dgm:cxn modelId="{24C1CB75-B6E0-4CA7-94EE-3881A4450DF3}" type="presParOf" srcId="{89596525-A0F3-41A9-AF76-4F3FAFE7718C}" destId="{B59114D6-6897-4BA6-9EDE-E66DF7386C4B}" srcOrd="1" destOrd="0" presId="urn:microsoft.com/office/officeart/2005/8/layout/pyramid3"/>
    <dgm:cxn modelId="{C0994EA8-FBE0-4AAE-8499-74741D71A2EF}" type="presParOf" srcId="{B59114D6-6897-4BA6-9EDE-E66DF7386C4B}" destId="{E6593DA1-6DFE-4F54-83B5-BBED57D91560}" srcOrd="0" destOrd="0" presId="urn:microsoft.com/office/officeart/2005/8/layout/pyramid3"/>
    <dgm:cxn modelId="{5E2BB54D-EA71-4994-A5D1-50D6ACC38E86}" type="presParOf" srcId="{B59114D6-6897-4BA6-9EDE-E66DF7386C4B}" destId="{8503BBAA-71F1-44E2-8C3B-5D83F1C7B47F}" srcOrd="1" destOrd="0" presId="urn:microsoft.com/office/officeart/2005/8/layout/pyramid3"/>
    <dgm:cxn modelId="{5476E696-3D62-4ACC-B18C-3D377DDC653C}" type="presParOf" srcId="{89596525-A0F3-41A9-AF76-4F3FAFE7718C}" destId="{244E9774-0F57-4C74-90C9-E498E85E1E69}" srcOrd="2" destOrd="0" presId="urn:microsoft.com/office/officeart/2005/8/layout/pyramid3"/>
    <dgm:cxn modelId="{95D8F565-9244-49DE-8329-19B8EA3D899D}" type="presParOf" srcId="{244E9774-0F57-4C74-90C9-E498E85E1E69}" destId="{A65CD81B-68C9-4D06-BEE9-6B7DC7E15FFF}" srcOrd="0" destOrd="0" presId="urn:microsoft.com/office/officeart/2005/8/layout/pyramid3"/>
    <dgm:cxn modelId="{BA499B1E-8732-488E-8FF4-CA004C08C7A5}" type="presParOf" srcId="{244E9774-0F57-4C74-90C9-E498E85E1E69}" destId="{380EDAEA-4BD5-43C8-AAED-275477CBBA32}" srcOrd="1" destOrd="0" presId="urn:microsoft.com/office/officeart/2005/8/layout/pyramid3"/>
    <dgm:cxn modelId="{EBD5634C-A55A-4936-9733-3D5C0E003A83}" type="presParOf" srcId="{89596525-A0F3-41A9-AF76-4F3FAFE7718C}" destId="{46CB5BB1-15BE-4891-ACCB-74E0DC3A86DD}" srcOrd="3" destOrd="0" presId="urn:microsoft.com/office/officeart/2005/8/layout/pyramid3"/>
    <dgm:cxn modelId="{34648210-C9FF-4D61-A2C1-D93B8391EE5A}" type="presParOf" srcId="{46CB5BB1-15BE-4891-ACCB-74E0DC3A86DD}" destId="{DD59DC62-63BE-46ED-9FCE-A8599751FB2C}" srcOrd="0" destOrd="0" presId="urn:microsoft.com/office/officeart/2005/8/layout/pyramid3"/>
    <dgm:cxn modelId="{2D6C9674-9EC7-4EA9-94BA-33DE26E38A64}" type="presParOf" srcId="{46CB5BB1-15BE-4891-ACCB-74E0DC3A86DD}" destId="{9A49D3ED-7302-482B-8A79-447A06DDB5D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474C4-E95C-48E8-AD2F-45E094B86AC7}">
      <dsp:nvSpPr>
        <dsp:cNvPr id="0" name=""/>
        <dsp:cNvSpPr/>
      </dsp:nvSpPr>
      <dsp:spPr>
        <a:xfrm rot="10800000">
          <a:off x="28038" y="0"/>
          <a:ext cx="3585198" cy="1052044"/>
        </a:xfrm>
        <a:prstGeom prst="trapezoid">
          <a:avLst>
            <a:gd name="adj" fmla="val 45617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повешение</a:t>
          </a:r>
          <a:endParaRPr lang="ru-RU" sz="2400" kern="1200" dirty="0"/>
        </a:p>
      </dsp:txBody>
      <dsp:txXfrm rot="-10800000">
        <a:off x="655448" y="0"/>
        <a:ext cx="2330378" cy="1052044"/>
      </dsp:txXfrm>
    </dsp:sp>
    <dsp:sp modelId="{E6593DA1-6DFE-4F54-83B5-BBED57D91560}">
      <dsp:nvSpPr>
        <dsp:cNvPr id="0" name=""/>
        <dsp:cNvSpPr/>
      </dsp:nvSpPr>
      <dsp:spPr>
        <a:xfrm rot="10800000">
          <a:off x="479906" y="1052044"/>
          <a:ext cx="2653423" cy="969465"/>
        </a:xfrm>
        <a:prstGeom prst="trapezoid">
          <a:avLst>
            <a:gd name="adj" fmla="val 45617"/>
          </a:avLst>
        </a:prstGeom>
        <a:solidFill>
          <a:srgbClr val="FBA3B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самопорезы</a:t>
          </a:r>
          <a:endParaRPr lang="ru-RU" sz="2000" kern="1200" dirty="0"/>
        </a:p>
      </dsp:txBody>
      <dsp:txXfrm rot="-10800000">
        <a:off x="944255" y="1052044"/>
        <a:ext cx="1724725" cy="969465"/>
      </dsp:txXfrm>
    </dsp:sp>
    <dsp:sp modelId="{A65CD81B-68C9-4D06-BEE9-6B7DC7E15FFF}">
      <dsp:nvSpPr>
        <dsp:cNvPr id="0" name=""/>
        <dsp:cNvSpPr/>
      </dsp:nvSpPr>
      <dsp:spPr>
        <a:xfrm rot="10800000">
          <a:off x="922144" y="2021509"/>
          <a:ext cx="1768948" cy="969465"/>
        </a:xfrm>
        <a:prstGeom prst="trapezoid">
          <a:avLst>
            <a:gd name="adj" fmla="val 45617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падение с высоты </a:t>
          </a:r>
          <a:endParaRPr lang="ru-RU" sz="2000" kern="1200" dirty="0"/>
        </a:p>
      </dsp:txBody>
      <dsp:txXfrm rot="-10800000">
        <a:off x="1231710" y="2021509"/>
        <a:ext cx="1149816" cy="969465"/>
      </dsp:txXfrm>
    </dsp:sp>
    <dsp:sp modelId="{DD59DC62-63BE-46ED-9FCE-A8599751FB2C}">
      <dsp:nvSpPr>
        <dsp:cNvPr id="0" name=""/>
        <dsp:cNvSpPr/>
      </dsp:nvSpPr>
      <dsp:spPr>
        <a:xfrm rot="10800000">
          <a:off x="1364381" y="2990974"/>
          <a:ext cx="884474" cy="969465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медикаментозное отравление</a:t>
          </a:r>
          <a:endParaRPr lang="ru-RU" sz="1400" kern="1200" dirty="0"/>
        </a:p>
      </dsp:txBody>
      <dsp:txXfrm rot="-10800000">
        <a:off x="1364381" y="2990974"/>
        <a:ext cx="884474" cy="969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468313" y="550863"/>
            <a:ext cx="8229600" cy="708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 smtClean="0">
                <a:solidFill>
                  <a:srgbClr val="C00000"/>
                </a:solidFill>
              </a:rPr>
              <a:t>Распределение по возрасту</a:t>
            </a:r>
            <a:endParaRPr lang="ru-RU" altLang="ru-RU" sz="4000" dirty="0" smtClean="0"/>
          </a:p>
        </p:txBody>
      </p:sp>
      <p:graphicFrame>
        <p:nvGraphicFramePr>
          <p:cNvPr id="37891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757363"/>
          <a:ext cx="4059238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4346825" imgH="4395597" progId="Excel.Chart.8">
                  <p:embed/>
                </p:oleObj>
              </mc:Choice>
              <mc:Fallback>
                <p:oleObj r:id="rId3" imgW="4346825" imgH="439559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7363"/>
                        <a:ext cx="4059238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692275"/>
          <a:ext cx="4059238" cy="423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4346825" imgH="4535817" progId="Excel.Chart.8">
                  <p:embed/>
                </p:oleObj>
              </mc:Choice>
              <mc:Fallback>
                <p:oleObj r:id="rId5" imgW="4346825" imgH="453581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92275"/>
                        <a:ext cx="4059238" cy="423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8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5363"/>
          </a:xfrm>
        </p:spPr>
        <p:txBody>
          <a:bodyPr/>
          <a:lstStyle/>
          <a:p>
            <a:pPr>
              <a:defRPr/>
            </a:pPr>
            <a:r>
              <a:rPr lang="ru-RU" altLang="ru-RU" smtClean="0">
                <a:solidFill>
                  <a:srgbClr val="C00000"/>
                </a:solidFill>
              </a:rPr>
              <a:t>Распределение по полу</a:t>
            </a:r>
            <a:endParaRPr lang="ru-RU" altLang="ru-RU" smtClean="0"/>
          </a:p>
        </p:txBody>
      </p:sp>
      <p:graphicFrame>
        <p:nvGraphicFramePr>
          <p:cNvPr id="38915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585913"/>
          <a:ext cx="4059238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4139543" imgH="4535817" progId="Excel.Chart.8">
                  <p:embed/>
                </p:oleObj>
              </mc:Choice>
              <mc:Fallback>
                <p:oleObj r:id="rId3" imgW="4139543" imgH="453581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85913"/>
                        <a:ext cx="4059238" cy="444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585913"/>
          <a:ext cx="4059238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5" imgW="4139543" imgH="4535817" progId="Excel.Chart.8">
                  <p:embed/>
                </p:oleObj>
              </mc:Choice>
              <mc:Fallback>
                <p:oleObj r:id="rId5" imgW="4139543" imgH="453581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85913"/>
                        <a:ext cx="4059238" cy="444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0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60350"/>
            <a:ext cx="7793037" cy="762000"/>
          </a:xfrm>
        </p:spPr>
        <p:txBody>
          <a:bodyPr/>
          <a:lstStyle/>
          <a:p>
            <a:pPr algn="ctr">
              <a:defRPr/>
            </a:pPr>
            <a:r>
              <a:rPr lang="ru-RU" altLang="ru-RU" smtClean="0">
                <a:solidFill>
                  <a:srgbClr val="CC3300"/>
                </a:solidFill>
              </a:rPr>
              <a:t>Виды попыток</a:t>
            </a:r>
          </a:p>
        </p:txBody>
      </p:sp>
      <p:pic>
        <p:nvPicPr>
          <p:cNvPr id="39939" name="Содержимое 6"/>
          <p:cNvPicPr>
            <a:picLocks noGrp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9138"/>
            <a:ext cx="3810000" cy="4111625"/>
          </a:xfrm>
          <a:noFill/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285875" y="928688"/>
            <a:ext cx="7572375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smtClean="0">
                <a:solidFill>
                  <a:srgbClr val="C00000"/>
                </a:solidFill>
                <a:latin typeface="Arbat" pitchFamily="2" charset="0"/>
              </a:rPr>
              <a:t>соответствие суицидального поведения общему стилю (паттернам) поведения в течение жизни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5245013" y="2060848"/>
          <a:ext cx="361323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1619250" y="6210300"/>
            <a:ext cx="1912938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smtClean="0">
                <a:latin typeface="Arial" charset="0"/>
              </a:rPr>
              <a:t>незавершенные</a:t>
            </a:r>
          </a:p>
        </p:txBody>
      </p:sp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6227763" y="6197600"/>
            <a:ext cx="1662112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smtClean="0">
                <a:latin typeface="Arial" charset="0"/>
              </a:rPr>
              <a:t>завершенные</a:t>
            </a:r>
          </a:p>
        </p:txBody>
      </p:sp>
    </p:spTree>
    <p:extLst>
      <p:ext uri="{BB962C8B-B14F-4D97-AF65-F5344CB8AC3E}">
        <p14:creationId xmlns:p14="http://schemas.microsoft.com/office/powerpoint/2010/main" val="27929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857500"/>
            <a:ext cx="2032000" cy="125095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1место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</a:rPr>
              <a:t>конфликтные отношения в собственной семье - более чем в 70 % случаев;</a:t>
            </a:r>
            <a:r>
              <a:rPr lang="ru-RU" altLang="ru-RU" sz="3200" dirty="0" smtClean="0">
                <a:solidFill>
                  <a:srgbClr val="FF0000"/>
                </a:solidFill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14625"/>
            <a:ext cx="19780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429125"/>
            <a:ext cx="14605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500563"/>
            <a:ext cx="16843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786063"/>
            <a:ext cx="37242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357813"/>
            <a:ext cx="18224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727700"/>
            <a:ext cx="16097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8263"/>
            <a:ext cx="2062163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Прямоугольник 10"/>
          <p:cNvSpPr>
            <a:spLocks noChangeArrowheads="1"/>
          </p:cNvSpPr>
          <p:nvPr/>
        </p:nvSpPr>
        <p:spPr bwMode="auto">
          <a:xfrm>
            <a:off x="0" y="1928813"/>
            <a:ext cx="5500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2000" b="1">
                <a:effectLst/>
                <a:latin typeface="Times New Roman" pitchFamily="18" charset="0"/>
                <a:cs typeface="Times New Roman" pitchFamily="18" charset="0"/>
              </a:rPr>
              <a:t>жестокое обращение с детьми и подростками;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000" b="1">
                <a:effectLst/>
                <a:latin typeface="Times New Roman" pitchFamily="18" charset="0"/>
                <a:cs typeface="Times New Roman" pitchFamily="18" charset="0"/>
              </a:rPr>
              <a:t> физическое и моральное насилие </a:t>
            </a:r>
            <a:endParaRPr lang="ru-RU" altLang="ru-RU" sz="2000" b="1">
              <a:effectLst/>
            </a:endParaRPr>
          </a:p>
        </p:txBody>
      </p:sp>
      <p:sp>
        <p:nvSpPr>
          <p:cNvPr id="41996" name="Прямоугольник 11"/>
          <p:cNvSpPr>
            <a:spLocks noChangeArrowheads="1"/>
          </p:cNvSpPr>
          <p:nvPr/>
        </p:nvSpPr>
        <p:spPr bwMode="auto">
          <a:xfrm>
            <a:off x="5429250" y="1928813"/>
            <a:ext cx="371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2000" b="1">
                <a:effectLst/>
                <a:latin typeface="Times New Roman" pitchFamily="18" charset="0"/>
                <a:cs typeface="Times New Roman" pitchFamily="18" charset="0"/>
              </a:rPr>
              <a:t>игнорирование базовых потребностей; депривация, </a:t>
            </a:r>
          </a:p>
        </p:txBody>
      </p:sp>
    </p:spTree>
    <p:extLst>
      <p:ext uri="{BB962C8B-B14F-4D97-AF65-F5344CB8AC3E}">
        <p14:creationId xmlns:p14="http://schemas.microsoft.com/office/powerpoint/2010/main" val="25386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85750" y="1628775"/>
            <a:ext cx="8715375" cy="49688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400" dirty="0" smtClean="0">
                <a:solidFill>
                  <a:srgbClr val="0070C0"/>
                </a:solidFill>
              </a:rPr>
              <a:t>2 место – отвержение в значимой группе сверстников  - около 15% случаев; </a:t>
            </a:r>
          </a:p>
          <a:p>
            <a:pPr eaLnBrk="1" hangingPunct="1">
              <a:defRPr/>
            </a:pPr>
            <a:r>
              <a:rPr lang="ru-RU" altLang="ru-RU" sz="2400" dirty="0" smtClean="0">
                <a:solidFill>
                  <a:srgbClr val="0070C0"/>
                </a:solidFill>
              </a:rPr>
              <a:t>3 место - проблемы успеваемости в школе и в других образовательных учреждениях, в том числе связанные с ЕГЭ и ГИА – 10%;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altLang="ru-RU" sz="2400" dirty="0" smtClean="0">
                <a:solidFill>
                  <a:srgbClr val="0070C0"/>
                </a:solidFill>
              </a:rPr>
              <a:t>-   авторитарная педагогика;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altLang="ru-RU" sz="2400" dirty="0" smtClean="0">
                <a:solidFill>
                  <a:srgbClr val="0070C0"/>
                </a:solidFill>
              </a:rPr>
              <a:t> -  неоправданная интенсификация учебного   процесса с усложнением школьных  программ;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altLang="ru-RU" sz="2400" dirty="0" smtClean="0">
                <a:solidFill>
                  <a:srgbClr val="0070C0"/>
                </a:solidFill>
              </a:rPr>
              <a:t>  - отвержение одноклассниками;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altLang="ru-RU" sz="2400" dirty="0" smtClean="0">
                <a:solidFill>
                  <a:srgbClr val="0070C0"/>
                </a:solidFill>
              </a:rPr>
              <a:t>  - стойкая школьная </a:t>
            </a:r>
            <a:r>
              <a:rPr lang="ru-RU" altLang="ru-RU" sz="2400" dirty="0" err="1" smtClean="0">
                <a:solidFill>
                  <a:srgbClr val="0070C0"/>
                </a:solidFill>
              </a:rPr>
              <a:t>дезадаптация</a:t>
            </a:r>
            <a:r>
              <a:rPr lang="ru-RU" altLang="ru-RU" sz="2400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altLang="ru-RU" sz="2400" dirty="0" smtClean="0">
                <a:solidFill>
                  <a:srgbClr val="0070C0"/>
                </a:solidFill>
              </a:rPr>
              <a:t>4 место - неразделённые чувства –  5%.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40763" cy="9350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Субъективные причины суицида: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124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Бумажная</vt:lpstr>
      <vt:lpstr>Диаграмма Microsoft Excel</vt:lpstr>
      <vt:lpstr>Распределение по возрасту</vt:lpstr>
      <vt:lpstr>Распределение по полу</vt:lpstr>
      <vt:lpstr>Виды попыток</vt:lpstr>
      <vt:lpstr>1место конфликтные отношения в собственной семье - более чем в 70 % случаев; </vt:lpstr>
      <vt:lpstr>Субъективные причины суицида: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Распределение по возрасту</dc:title>
  <dc:creator>user</dc:creator>
  <cp:lastModifiedBy>SMART</cp:lastModifiedBy>
  <cp:revision>2</cp:revision>
  <dcterms:created xsi:type="dcterms:W3CDTF">2020-11-06T07:49:11Z</dcterms:created>
  <dcterms:modified xsi:type="dcterms:W3CDTF">2020-11-09T08:21:03Z</dcterms:modified>
</cp:coreProperties>
</file>