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0" r:id="rId4"/>
    <p:sldId id="261" r:id="rId5"/>
    <p:sldId id="262" r:id="rId6"/>
    <p:sldId id="269" r:id="rId7"/>
    <p:sldId id="263" r:id="rId8"/>
    <p:sldId id="268" r:id="rId9"/>
    <p:sldId id="264" r:id="rId10"/>
    <p:sldId id="270" r:id="rId11"/>
    <p:sldId id="265" r:id="rId12"/>
    <p:sldId id="267" r:id="rId13"/>
    <p:sldId id="271" r:id="rId14"/>
    <p:sldId id="258" r:id="rId1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5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>
                  <a:alpha val="90000"/>
                </a:schemeClr>
              </a:solidFill>
              <a:ln w="19050">
                <a:solidFill>
                  <a:schemeClr val="accent1">
                    <a:lumMod val="75000"/>
                  </a:schemeClr>
                </a:solidFill>
              </a:ln>
              <a:effectLst>
                <a:innerShdw blurRad="114300">
                  <a:schemeClr val="accent1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1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1-F468-43D0-B70E-65BB406F5361}"/>
              </c:ext>
            </c:extLst>
          </c:dPt>
          <c:dPt>
            <c:idx val="1"/>
            <c:bubble3D val="0"/>
            <c:spPr>
              <a:solidFill>
                <a:schemeClr val="accent2">
                  <a:alpha val="90000"/>
                </a:schemeClr>
              </a:solidFill>
              <a:ln w="19050">
                <a:solidFill>
                  <a:schemeClr val="accent2">
                    <a:lumMod val="75000"/>
                  </a:schemeClr>
                </a:solidFill>
              </a:ln>
              <a:effectLst>
                <a:innerShdw blurRad="114300">
                  <a:schemeClr val="accent2">
                    <a:lumMod val="75000"/>
                  </a:schemeClr>
                </a:innerShdw>
              </a:effectLst>
              <a:scene3d>
                <a:camera prst="orthographicFront"/>
                <a:lightRig rig="threePt" dir="t"/>
              </a:scene3d>
              <a:sp3d contourW="19050" prstMaterial="flat">
                <a:contourClr>
                  <a:schemeClr val="accent2">
                    <a:lumMod val="75000"/>
                  </a:schemeClr>
                </a:contourClr>
              </a:sp3d>
            </c:spPr>
            <c:extLst>
              <c:ext xmlns:c16="http://schemas.microsoft.com/office/drawing/2014/chart" uri="{C3380CC4-5D6E-409C-BE32-E72D297353CC}">
                <c16:uniqueId val="{00000003-F468-43D0-B70E-65BB406F5361}"/>
              </c:ext>
            </c:extLst>
          </c:dPt>
          <c:dLbls>
            <c:dLbl>
              <c:idx val="0"/>
              <c:layout>
                <c:manualLayout>
                  <c:x val="-6.0397803215774593E-2"/>
                  <c:y val="9.9535058117735289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dirty="0" smtClean="0"/>
                      <a:t>Общее</a:t>
                    </a:r>
                    <a:r>
                      <a:rPr lang="ru-RU" baseline="0" dirty="0" smtClean="0"/>
                      <a:t> количество учащихся - 10037</a:t>
                    </a:r>
                    <a:r>
                      <a:rPr lang="ru-RU" dirty="0" smtClean="0"/>
                      <a:t> </a:t>
                    </a:r>
                    <a:endParaRPr lang="ru-RU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1"/>
                  </a:solidFill>
                  <a:round/>
                </a:ln>
                <a:effectLst>
                  <a:outerShdw blurRad="50800" dist="38100" dir="2700000" algn="tl" rotWithShape="0">
                    <a:schemeClr val="accent1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507002801120447"/>
                      <c:h val="0.2159126984126984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1-F468-43D0-B70E-65BB406F5361}"/>
                </c:ext>
              </c:extLst>
            </c:dLbl>
            <c:dLbl>
              <c:idx val="1"/>
              <c:layout>
                <c:manualLayout>
                  <c:x val="2.0111250799532403E-2"/>
                  <c:y val="-1.6337020372453461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accent1"/>
                        </a:solidFill>
                        <a:effectLst/>
                        <a:latin typeface="+mn-lt"/>
                        <a:ea typeface="+mn-ea"/>
                        <a:cs typeface="+mn-cs"/>
                      </a:defRPr>
                    </a:pPr>
                    <a:r>
                      <a:rPr lang="ru-RU" sz="1200" dirty="0" smtClean="0"/>
                      <a:t>Количество учащихся в дополнительном образовании -</a:t>
                    </a:r>
                    <a:r>
                      <a:rPr lang="ru-RU" sz="1200" baseline="0" dirty="0" smtClean="0"/>
                      <a:t> 5683</a:t>
                    </a:r>
                    <a:endParaRPr lang="ru-RU" dirty="0"/>
                  </a:p>
                </c:rich>
              </c:tx>
              <c:spPr>
                <a:solidFill>
                  <a:schemeClr val="lt1">
                    <a:alpha val="90000"/>
                  </a:schemeClr>
                </a:solidFill>
                <a:ln w="12700" cap="flat" cmpd="sng" algn="ctr">
                  <a:solidFill>
                    <a:schemeClr val="accent2"/>
                  </a:solidFill>
                  <a:round/>
                </a:ln>
                <a:effectLst>
                  <a:outerShdw blurRad="50800" dist="38100" dir="2700000" algn="tl" rotWithShape="0">
                    <a:schemeClr val="accent2">
                      <a:lumMod val="75000"/>
                      <a:alpha val="40000"/>
                    </a:schemeClr>
                  </a:outerShdw>
                </a:effectLst>
              </c:spPr>
              <c:txPr>
                <a:bodyPr rot="0" spcFirstLastPara="1" vertOverflow="clip" horzOverflow="clip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accent1"/>
                      </a:solidFill>
                      <a:effectLst/>
                      <a:latin typeface="+mn-lt"/>
                      <a:ea typeface="+mn-ea"/>
                      <a:cs typeface="+mn-cs"/>
                    </a:defRPr>
                  </a:pPr>
                  <a:endParaRPr lang="ru-RU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4026890756302521"/>
                      <c:h val="0.29375015623047118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F468-43D0-B70E-65BB406F5361}"/>
                </c:ext>
              </c:extLst>
            </c:dLbl>
            <c:spPr>
              <a:solidFill>
                <a:sysClr val="window" lastClr="FFFFFF">
                  <a:alpha val="90000"/>
                </a:sysClr>
              </a:solidFill>
              <a:ln w="12700" cap="flat" cmpd="sng" algn="ctr">
                <a:solidFill>
                  <a:srgbClr val="5B9BD5"/>
                </a:solidFill>
                <a:round/>
              </a:ln>
              <a:effectLst>
                <a:outerShdw blurRad="50800" dist="38100" dir="2700000" algn="tl" rotWithShape="0">
                  <a:srgbClr val="5B9BD5">
                    <a:lumMod val="75000"/>
                    <a:alpha val="40000"/>
                  </a:srgbClr>
                </a:outerShdw>
              </a:effectLst>
            </c:spPr>
            <c:dLblPos val="in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>
                  <a:solidFill>
                    <a:schemeClr val="tx1">
                      <a:lumMod val="35000"/>
                      <a:lumOff val="65000"/>
                    </a:schemeClr>
                  </a:solidFill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Общее количество учащихся - 9870</c:v>
                </c:pt>
                <c:pt idx="1">
                  <c:v>Количество учащихся в дополнительном образовании - 5622</c:v>
                </c:pt>
              </c:strCache>
            </c:strRef>
          </c:cat>
          <c:val>
            <c:numRef>
              <c:f>Лист1!$B$2:$B$3</c:f>
              <c:numCache>
                <c:formatCode>General</c:formatCode>
                <c:ptCount val="2"/>
                <c:pt idx="0">
                  <c:v>9870</c:v>
                </c:pt>
                <c:pt idx="1">
                  <c:v>5683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68-43D0-B70E-65BB406F5361}"/>
            </c:ext>
          </c:extLst>
        </c:ser>
        <c:dLbls>
          <c:dLblPos val="in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3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587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8100" tIns="19050" rIns="38100" bIns="19050" anchor="ctr" anchorCtr="1">
      <a:spAutoFit/>
    </cs:bodyPr>
  </cs:dataLabel>
  <cs:dataLabelCallout>
    <cs:lnRef idx="0">
      <cs:styleClr val="auto"/>
    </cs:lnRef>
    <cs:fillRef idx="0"/>
    <cs:effectRef idx="0">
      <cs:styleClr val="auto"/>
    </cs:effectRef>
    <cs:fontRef idx="minor">
      <cs:styleClr val="auto"/>
    </cs:fontRef>
    <cs:spPr>
      <a:solidFill>
        <a:schemeClr val="lt1">
          <a:alpha val="90000"/>
        </a:schemeClr>
      </a:solidFill>
      <a:ln w="12700" cap="flat" cmpd="sng" algn="ctr">
        <a:solidFill>
          <a:schemeClr val="phClr"/>
        </a:solidFill>
        <a:round/>
      </a:ln>
      <a:effectLst>
        <a:outerShdw blurRad="50800" dist="38100" dir="2700000" algn="tl" rotWithShape="0">
          <a:schemeClr val="phClr">
            <a:lumMod val="75000"/>
            <a:alpha val="40000"/>
          </a:schemeClr>
        </a:outerShdw>
      </a:effectLst>
    </cs:spPr>
    <cs:defRPr sz="1000" b="0" i="0" u="none" strike="noStrike" kern="1200" baseline="0">
      <a:effectLst/>
    </cs:defRPr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tx1"/>
    </cs:fontRef>
    <cs:spPr>
      <a:solidFill>
        <a:schemeClr val="phClr">
          <a:alpha val="70000"/>
        </a:schemeClr>
      </a:solidFill>
    </cs:spPr>
  </cs:dataPoint>
  <cs:dataPoint3D>
    <cs:lnRef idx="0">
      <cs:styleClr val="auto"/>
    </cs:lnRef>
    <cs:fillRef idx="0">
      <cs:styleClr val="auto"/>
    </cs:fillRef>
    <cs:effectRef idx="0">
      <cs:styleClr val="auto"/>
    </cs:effectRef>
    <cs:fontRef idx="minor">
      <a:schemeClr val="tx1"/>
    </cs:fontRef>
    <cs:spPr>
      <a:solidFill>
        <a:schemeClr val="phClr">
          <a:alpha val="90000"/>
        </a:schemeClr>
      </a:solidFill>
      <a:ln w="19050">
        <a:solidFill>
          <a:schemeClr val="phClr">
            <a:lumMod val="75000"/>
          </a:schemeClr>
        </a:solidFill>
      </a:ln>
      <a:effectLst>
        <a:innerShdw blurRad="114300">
          <a:schemeClr val="phClr">
            <a:lumMod val="75000"/>
          </a:schemeClr>
        </a:innerShdw>
      </a:effectLst>
      <a:scene3d>
        <a:camera prst="orthographicFront"/>
        <a:lightRig rig="threePt" dir="t"/>
      </a:scene3d>
      <a:sp3d contourW="19050" prstMaterial="flat">
        <a:contourClr>
          <a:schemeClr val="accent4">
            <a:lumMod val="75000"/>
          </a:schemeClr>
        </a:contourClr>
      </a:sp3d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1" kern="1200" cap="all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587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 spc="20" baseline="0"/>
  </cs:valueAxis>
  <cs:wall>
    <cs:lnRef idx="0"/>
    <cs:fillRef idx="0"/>
    <cs:effectRef idx="0"/>
    <cs:fontRef idx="minor">
      <a:schemeClr val="dk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291E5FF-818D-4B0E-B2AC-3F0484B5C016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0B5FB7A-72B0-4B42-8864-055F6B9CAC25}">
      <dgm:prSet phldrT="[Текст]" custT="1"/>
      <dgm:spPr/>
      <dgm:t>
        <a:bodyPr/>
        <a:lstStyle/>
        <a:p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Создание и обеспечение деятельности муниципального опорного центра</a:t>
          </a:r>
        </a:p>
      </dgm:t>
    </dgm:pt>
    <dgm:pt modelId="{53A15AB4-D09C-4795-AD9A-DD9D277DDF11}" type="parTrans" cxnId="{4F66D620-889A-4518-A0DA-CE9406E5A2A1}">
      <dgm:prSet/>
      <dgm:spPr/>
      <dgm:t>
        <a:bodyPr/>
        <a:lstStyle/>
        <a:p>
          <a:endParaRPr lang="ru-RU"/>
        </a:p>
      </dgm:t>
    </dgm:pt>
    <dgm:pt modelId="{61413F5D-4345-4320-A551-BFC2B961A135}" type="sibTrans" cxnId="{4F66D620-889A-4518-A0DA-CE9406E5A2A1}">
      <dgm:prSet/>
      <dgm:spPr/>
      <dgm:t>
        <a:bodyPr/>
        <a:lstStyle/>
        <a:p>
          <a:endParaRPr lang="ru-RU"/>
        </a:p>
      </dgm:t>
    </dgm:pt>
    <dgm:pt modelId="{A2607283-947D-4159-A73D-C3C2CE8B261B}">
      <dgm:prSet phldrT="[Текст]" custT="1"/>
      <dgm:spPr/>
      <dgm:t>
        <a:bodyPr/>
        <a:lstStyle/>
        <a:p>
          <a:r>
            <a:rPr lang="ru-RU" sz="1400" b="1" dirty="0"/>
            <a:t>Реализация дополнительных общеобразовательных программ в </a:t>
          </a:r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сетевой форме</a:t>
          </a:r>
        </a:p>
      </dgm:t>
    </dgm:pt>
    <dgm:pt modelId="{FA18BEA1-75F7-4F14-9473-FDE0DB79D0A1}" type="parTrans" cxnId="{0317664E-22BF-4C4C-A661-BF8030632086}">
      <dgm:prSet/>
      <dgm:spPr/>
      <dgm:t>
        <a:bodyPr/>
        <a:lstStyle/>
        <a:p>
          <a:endParaRPr lang="ru-RU"/>
        </a:p>
      </dgm:t>
    </dgm:pt>
    <dgm:pt modelId="{AB1E273A-ACCB-49B4-9C7F-73AB7B307B9F}" type="sibTrans" cxnId="{0317664E-22BF-4C4C-A661-BF8030632086}">
      <dgm:prSet/>
      <dgm:spPr/>
      <dgm:t>
        <a:bodyPr/>
        <a:lstStyle/>
        <a:p>
          <a:endParaRPr lang="ru-RU"/>
        </a:p>
      </dgm:t>
    </dgm:pt>
    <dgm:pt modelId="{0B411A1E-1D9F-4374-A164-73B58B5AC60D}">
      <dgm:prSet phldrT="[Текст]" custT="1"/>
      <dgm:spPr/>
      <dgm:t>
        <a:bodyPr/>
        <a:lstStyle/>
        <a:p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Внедрение модели персонифицированного финансирования и учета детей учреждений дополнительного образования </a:t>
          </a:r>
          <a:r>
            <a:rPr lang="ru-RU" sz="1400" b="1" dirty="0" err="1">
              <a:latin typeface="Arial" panose="020B0604020202020204" pitchFamily="34" charset="0"/>
              <a:cs typeface="Arial" panose="020B0604020202020204" pitchFamily="34" charset="0"/>
            </a:rPr>
            <a:t>Новокубанского</a:t>
          </a:r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 района</a:t>
          </a:r>
        </a:p>
      </dgm:t>
    </dgm:pt>
    <dgm:pt modelId="{A905375E-18AF-4067-9559-762CA9918DC8}" type="parTrans" cxnId="{A0E0DD91-7782-4FE6-A5AA-DF58E7051292}">
      <dgm:prSet/>
      <dgm:spPr/>
      <dgm:t>
        <a:bodyPr/>
        <a:lstStyle/>
        <a:p>
          <a:endParaRPr lang="ru-RU"/>
        </a:p>
      </dgm:t>
    </dgm:pt>
    <dgm:pt modelId="{A5144C17-98EA-4851-A699-8AD4B72770B8}" type="sibTrans" cxnId="{A0E0DD91-7782-4FE6-A5AA-DF58E7051292}">
      <dgm:prSet/>
      <dgm:spPr/>
      <dgm:t>
        <a:bodyPr/>
        <a:lstStyle/>
        <a:p>
          <a:endParaRPr lang="ru-RU"/>
        </a:p>
      </dgm:t>
    </dgm:pt>
    <dgm:pt modelId="{0067CD88-74B0-4275-944A-33850397A420}">
      <dgm:prSet phldrT="[Текст]" custT="1"/>
      <dgm:spPr/>
      <dgm:t>
        <a:bodyPr/>
        <a:lstStyle/>
        <a:p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Проведение инвентаризации общеобразовательных программ</a:t>
          </a:r>
        </a:p>
      </dgm:t>
    </dgm:pt>
    <dgm:pt modelId="{52C381CD-2B81-4604-8A4E-FC3360DC283F}" type="parTrans" cxnId="{388E34E7-AE3B-43BC-B483-EA54A03D7C4F}">
      <dgm:prSet/>
      <dgm:spPr/>
      <dgm:t>
        <a:bodyPr/>
        <a:lstStyle/>
        <a:p>
          <a:endParaRPr lang="ru-RU"/>
        </a:p>
      </dgm:t>
    </dgm:pt>
    <dgm:pt modelId="{14979AC2-4DBC-4105-956A-21590F9B86F7}" type="sibTrans" cxnId="{388E34E7-AE3B-43BC-B483-EA54A03D7C4F}">
      <dgm:prSet/>
      <dgm:spPr/>
      <dgm:t>
        <a:bodyPr/>
        <a:lstStyle/>
        <a:p>
          <a:endParaRPr lang="ru-RU"/>
        </a:p>
      </dgm:t>
    </dgm:pt>
    <dgm:pt modelId="{3833BB7F-5B85-44AA-8873-E7BE986045D1}">
      <dgm:prSet phldrT="[Текст]" custT="1"/>
      <dgm:spPr/>
      <dgm:t>
        <a:bodyPr/>
        <a:lstStyle/>
        <a:p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Формирование и совершенствование профессионального мастерства педагогических кадров дополнительного образования</a:t>
          </a:r>
        </a:p>
      </dgm:t>
    </dgm:pt>
    <dgm:pt modelId="{30CA0D54-2F76-4929-A7C8-3F8BE4D2F6BA}" type="parTrans" cxnId="{C976249A-5285-4F41-BB71-F1B79B9E3CCB}">
      <dgm:prSet/>
      <dgm:spPr/>
      <dgm:t>
        <a:bodyPr/>
        <a:lstStyle/>
        <a:p>
          <a:endParaRPr lang="ru-RU"/>
        </a:p>
      </dgm:t>
    </dgm:pt>
    <dgm:pt modelId="{7281194C-D9DA-465A-9BB2-17EA4B590D4D}" type="sibTrans" cxnId="{C976249A-5285-4F41-BB71-F1B79B9E3CCB}">
      <dgm:prSet/>
      <dgm:spPr/>
      <dgm:t>
        <a:bodyPr/>
        <a:lstStyle/>
        <a:p>
          <a:endParaRPr lang="ru-RU"/>
        </a:p>
      </dgm:t>
    </dgm:pt>
    <dgm:pt modelId="{15895BA0-FAF2-4F82-903D-0C73F16569D2}">
      <dgm:prSet custT="1"/>
      <dgm:spPr/>
      <dgm:t>
        <a:bodyPr/>
        <a:lstStyle/>
        <a:p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Доступность дополнительного образования с учетом региональных 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особенностей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98D2DB0D-7791-4718-A7DC-780E634CEF2B}" type="parTrans" cxnId="{27EEE338-18BF-4794-B746-DB662511724B}">
      <dgm:prSet/>
      <dgm:spPr/>
      <dgm:t>
        <a:bodyPr/>
        <a:lstStyle/>
        <a:p>
          <a:endParaRPr lang="ru-RU"/>
        </a:p>
      </dgm:t>
    </dgm:pt>
    <dgm:pt modelId="{282610CD-C7C2-40E3-9EC2-F3E78DC94DEF}" type="sibTrans" cxnId="{27EEE338-18BF-4794-B746-DB662511724B}">
      <dgm:prSet/>
      <dgm:spPr/>
      <dgm:t>
        <a:bodyPr/>
        <a:lstStyle/>
        <a:p>
          <a:endParaRPr lang="ru-RU"/>
        </a:p>
      </dgm:t>
    </dgm:pt>
    <dgm:pt modelId="{ABB41F89-0FA0-444D-82DD-0B5B475F3AFD}">
      <dgm:prSet custT="1"/>
      <dgm:spPr/>
      <dgm:t>
        <a:bodyPr/>
        <a:lstStyle/>
        <a:p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Внедрение навигатора по </a:t>
          </a:r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дополнительным </a:t>
          </a:r>
          <a:r>
            <a:rPr lang="ru-RU" sz="1400" b="1" dirty="0">
              <a:latin typeface="Arial" panose="020B0604020202020204" pitchFamily="34" charset="0"/>
              <a:cs typeface="Arial" panose="020B0604020202020204" pitchFamily="34" charset="0"/>
            </a:rPr>
            <a:t>общеобразовательным программам</a:t>
          </a:r>
        </a:p>
      </dgm:t>
    </dgm:pt>
    <dgm:pt modelId="{952DB078-7F27-4699-A856-9AB63F015132}" type="parTrans" cxnId="{BBBB9ACE-442E-4B41-AC76-F857CB8E3D07}">
      <dgm:prSet/>
      <dgm:spPr/>
      <dgm:t>
        <a:bodyPr/>
        <a:lstStyle/>
        <a:p>
          <a:endParaRPr lang="ru-RU"/>
        </a:p>
      </dgm:t>
    </dgm:pt>
    <dgm:pt modelId="{995D574F-D58A-475F-9FC7-B90D390CA11D}" type="sibTrans" cxnId="{BBBB9ACE-442E-4B41-AC76-F857CB8E3D07}">
      <dgm:prSet/>
      <dgm:spPr/>
      <dgm:t>
        <a:bodyPr/>
        <a:lstStyle/>
        <a:p>
          <a:endParaRPr lang="ru-RU"/>
        </a:p>
      </dgm:t>
    </dgm:pt>
    <dgm:pt modelId="{458D6588-E4ED-4D76-B149-DED8EFC57D33}" type="pres">
      <dgm:prSet presAssocID="{2291E5FF-818D-4B0E-B2AC-3F0484B5C016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83BAE996-7A54-4C00-A517-770585D8BC7E}" type="pres">
      <dgm:prSet presAssocID="{C0B5FB7A-72B0-4B42-8864-055F6B9CAC25}" presName="node" presStyleLbl="node1" presStyleIdx="0" presStyleCnt="7" custScaleX="182481" custScaleY="1471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BCED1D5-C977-43A0-B87C-8A708A62025C}" type="pres">
      <dgm:prSet presAssocID="{C0B5FB7A-72B0-4B42-8864-055F6B9CAC25}" presName="spNode" presStyleCnt="0"/>
      <dgm:spPr/>
    </dgm:pt>
    <dgm:pt modelId="{3B5C6B65-B5B9-4254-88AD-F380D6727DD6}" type="pres">
      <dgm:prSet presAssocID="{61413F5D-4345-4320-A551-BFC2B961A135}" presName="sibTrans" presStyleLbl="sibTrans1D1" presStyleIdx="0" presStyleCnt="7"/>
      <dgm:spPr/>
      <dgm:t>
        <a:bodyPr/>
        <a:lstStyle/>
        <a:p>
          <a:endParaRPr lang="ru-RU"/>
        </a:p>
      </dgm:t>
    </dgm:pt>
    <dgm:pt modelId="{753F2ADD-6AB2-467F-ACF3-043A58A6E90F}" type="pres">
      <dgm:prSet presAssocID="{A2607283-947D-4159-A73D-C3C2CE8B261B}" presName="node" presStyleLbl="node1" presStyleIdx="1" presStyleCnt="7" custScaleX="202970" custScaleY="165995" custRadScaleRad="130125" custRadScaleInc="10697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2543924-127B-4003-A401-D9E16DF98E77}" type="pres">
      <dgm:prSet presAssocID="{A2607283-947D-4159-A73D-C3C2CE8B261B}" presName="spNode" presStyleCnt="0"/>
      <dgm:spPr/>
    </dgm:pt>
    <dgm:pt modelId="{4FA422AE-58C8-44FB-95A5-780A648B9945}" type="pres">
      <dgm:prSet presAssocID="{AB1E273A-ACCB-49B4-9C7F-73AB7B307B9F}" presName="sibTrans" presStyleLbl="sibTrans1D1" presStyleIdx="1" presStyleCnt="7"/>
      <dgm:spPr/>
      <dgm:t>
        <a:bodyPr/>
        <a:lstStyle/>
        <a:p>
          <a:endParaRPr lang="ru-RU"/>
        </a:p>
      </dgm:t>
    </dgm:pt>
    <dgm:pt modelId="{112ACEC1-DA15-48E0-8FA8-40FB94101110}" type="pres">
      <dgm:prSet presAssocID="{15895BA0-FAF2-4F82-903D-0C73F16569D2}" presName="node" presStyleLbl="node1" presStyleIdx="2" presStyleCnt="7" custScaleX="214190" custScaleY="154232" custRadScaleRad="153329" custRadScaleInc="-186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79F0520-4CCC-441D-A921-F9361BE1A530}" type="pres">
      <dgm:prSet presAssocID="{15895BA0-FAF2-4F82-903D-0C73F16569D2}" presName="spNode" presStyleCnt="0"/>
      <dgm:spPr/>
    </dgm:pt>
    <dgm:pt modelId="{3F5E1AB8-EE48-4863-A826-414A0E125070}" type="pres">
      <dgm:prSet presAssocID="{282610CD-C7C2-40E3-9EC2-F3E78DC94DEF}" presName="sibTrans" presStyleLbl="sibTrans1D1" presStyleIdx="2" presStyleCnt="7"/>
      <dgm:spPr/>
      <dgm:t>
        <a:bodyPr/>
        <a:lstStyle/>
        <a:p>
          <a:endParaRPr lang="ru-RU"/>
        </a:p>
      </dgm:t>
    </dgm:pt>
    <dgm:pt modelId="{4D397480-14BE-4B9E-B93C-4B735F623F02}" type="pres">
      <dgm:prSet presAssocID="{ABB41F89-0FA0-444D-82DD-0B5B475F3AFD}" presName="node" presStyleLbl="node1" presStyleIdx="3" presStyleCnt="7" custScaleX="307062" custScaleY="147341" custRadScaleRad="132988" custRadScaleInc="-13201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F723066-CDC6-4235-B00A-9DC641D716F6}" type="pres">
      <dgm:prSet presAssocID="{ABB41F89-0FA0-444D-82DD-0B5B475F3AFD}" presName="spNode" presStyleCnt="0"/>
      <dgm:spPr/>
    </dgm:pt>
    <dgm:pt modelId="{A27A2D97-AD3B-4FFA-AA36-95BFC726E34B}" type="pres">
      <dgm:prSet presAssocID="{995D574F-D58A-475F-9FC7-B90D390CA11D}" presName="sibTrans" presStyleLbl="sibTrans1D1" presStyleIdx="3" presStyleCnt="7"/>
      <dgm:spPr/>
      <dgm:t>
        <a:bodyPr/>
        <a:lstStyle/>
        <a:p>
          <a:endParaRPr lang="ru-RU"/>
        </a:p>
      </dgm:t>
    </dgm:pt>
    <dgm:pt modelId="{D051146E-704E-4D21-88B6-DBD332D4C563}" type="pres">
      <dgm:prSet presAssocID="{0B411A1E-1D9F-4374-A164-73B58B5AC60D}" presName="node" presStyleLbl="node1" presStyleIdx="4" presStyleCnt="7" custScaleX="305940" custScaleY="178318" custRadScaleRad="125493" custRadScaleInc="10298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3C5CF61-0EDC-4317-8908-74507FB5059C}" type="pres">
      <dgm:prSet presAssocID="{0B411A1E-1D9F-4374-A164-73B58B5AC60D}" presName="spNode" presStyleCnt="0"/>
      <dgm:spPr/>
    </dgm:pt>
    <dgm:pt modelId="{FAF420D0-C48F-431B-881C-E1FECE6EE600}" type="pres">
      <dgm:prSet presAssocID="{A5144C17-98EA-4851-A699-8AD4B72770B8}" presName="sibTrans" presStyleLbl="sibTrans1D1" presStyleIdx="4" presStyleCnt="7"/>
      <dgm:spPr/>
      <dgm:t>
        <a:bodyPr/>
        <a:lstStyle/>
        <a:p>
          <a:endParaRPr lang="ru-RU"/>
        </a:p>
      </dgm:t>
    </dgm:pt>
    <dgm:pt modelId="{E91AF32D-5FB9-4E99-ADBE-7C21B248A35D}" type="pres">
      <dgm:prSet presAssocID="{0067CD88-74B0-4275-944A-33850397A420}" presName="node" presStyleLbl="node1" presStyleIdx="5" presStyleCnt="7" custScaleX="205497" custScaleY="129781" custRadScaleRad="127399" custRadScaleInc="2318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9F3D3FB-ADA9-4D6E-87F5-00A30AD1212F}" type="pres">
      <dgm:prSet presAssocID="{0067CD88-74B0-4275-944A-33850397A420}" presName="spNode" presStyleCnt="0"/>
      <dgm:spPr/>
    </dgm:pt>
    <dgm:pt modelId="{6D50AB09-E042-4489-B271-A75E1AA267DC}" type="pres">
      <dgm:prSet presAssocID="{14979AC2-4DBC-4105-956A-21590F9B86F7}" presName="sibTrans" presStyleLbl="sibTrans1D1" presStyleIdx="5" presStyleCnt="7"/>
      <dgm:spPr/>
      <dgm:t>
        <a:bodyPr/>
        <a:lstStyle/>
        <a:p>
          <a:endParaRPr lang="ru-RU"/>
        </a:p>
      </dgm:t>
    </dgm:pt>
    <dgm:pt modelId="{E5978FD1-6F6A-48D5-A001-5476DD656B85}" type="pres">
      <dgm:prSet presAssocID="{3833BB7F-5B85-44AA-8873-E7BE986045D1}" presName="node" presStyleLbl="node1" presStyleIdx="6" presStyleCnt="7" custScaleX="283447" custScaleY="174922" custRadScaleRad="139990" custRadScaleInc="-10769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9A7F7B-A9B8-4FFB-8A71-854C8B07A9FD}" type="pres">
      <dgm:prSet presAssocID="{3833BB7F-5B85-44AA-8873-E7BE986045D1}" presName="spNode" presStyleCnt="0"/>
      <dgm:spPr/>
    </dgm:pt>
    <dgm:pt modelId="{3A89E6C4-0043-4303-86B4-306CFB8B3319}" type="pres">
      <dgm:prSet presAssocID="{7281194C-D9DA-465A-9BB2-17EA4B590D4D}" presName="sibTrans" presStyleLbl="sibTrans1D1" presStyleIdx="6" presStyleCnt="7"/>
      <dgm:spPr/>
      <dgm:t>
        <a:bodyPr/>
        <a:lstStyle/>
        <a:p>
          <a:endParaRPr lang="ru-RU"/>
        </a:p>
      </dgm:t>
    </dgm:pt>
  </dgm:ptLst>
  <dgm:cxnLst>
    <dgm:cxn modelId="{BD50184F-8C26-414C-B771-B3008DDB0F8E}" type="presOf" srcId="{ABB41F89-0FA0-444D-82DD-0B5B475F3AFD}" destId="{4D397480-14BE-4B9E-B93C-4B735F623F02}" srcOrd="0" destOrd="0" presId="urn:microsoft.com/office/officeart/2005/8/layout/cycle6"/>
    <dgm:cxn modelId="{E3944624-67A9-472B-BD4B-0BB72BFDCC62}" type="presOf" srcId="{15895BA0-FAF2-4F82-903D-0C73F16569D2}" destId="{112ACEC1-DA15-48E0-8FA8-40FB94101110}" srcOrd="0" destOrd="0" presId="urn:microsoft.com/office/officeart/2005/8/layout/cycle6"/>
    <dgm:cxn modelId="{7ACEADCB-8C2E-4786-B83F-E073C8278418}" type="presOf" srcId="{7281194C-D9DA-465A-9BB2-17EA4B590D4D}" destId="{3A89E6C4-0043-4303-86B4-306CFB8B3319}" srcOrd="0" destOrd="0" presId="urn:microsoft.com/office/officeart/2005/8/layout/cycle6"/>
    <dgm:cxn modelId="{A0A3AA48-F426-40C5-8C50-D4D7673ED195}" type="presOf" srcId="{3833BB7F-5B85-44AA-8873-E7BE986045D1}" destId="{E5978FD1-6F6A-48D5-A001-5476DD656B85}" srcOrd="0" destOrd="0" presId="urn:microsoft.com/office/officeart/2005/8/layout/cycle6"/>
    <dgm:cxn modelId="{A0E0DD91-7782-4FE6-A5AA-DF58E7051292}" srcId="{2291E5FF-818D-4B0E-B2AC-3F0484B5C016}" destId="{0B411A1E-1D9F-4374-A164-73B58B5AC60D}" srcOrd="4" destOrd="0" parTransId="{A905375E-18AF-4067-9559-762CA9918DC8}" sibTransId="{A5144C17-98EA-4851-A699-8AD4B72770B8}"/>
    <dgm:cxn modelId="{E57FED2C-1C36-4897-BC09-17D1E632B0E7}" type="presOf" srcId="{C0B5FB7A-72B0-4B42-8864-055F6B9CAC25}" destId="{83BAE996-7A54-4C00-A517-770585D8BC7E}" srcOrd="0" destOrd="0" presId="urn:microsoft.com/office/officeart/2005/8/layout/cycle6"/>
    <dgm:cxn modelId="{BBBB9ACE-442E-4B41-AC76-F857CB8E3D07}" srcId="{2291E5FF-818D-4B0E-B2AC-3F0484B5C016}" destId="{ABB41F89-0FA0-444D-82DD-0B5B475F3AFD}" srcOrd="3" destOrd="0" parTransId="{952DB078-7F27-4699-A856-9AB63F015132}" sibTransId="{995D574F-D58A-475F-9FC7-B90D390CA11D}"/>
    <dgm:cxn modelId="{39B0752A-CDEC-490E-831D-B87EA480782F}" type="presOf" srcId="{A5144C17-98EA-4851-A699-8AD4B72770B8}" destId="{FAF420D0-C48F-431B-881C-E1FECE6EE600}" srcOrd="0" destOrd="0" presId="urn:microsoft.com/office/officeart/2005/8/layout/cycle6"/>
    <dgm:cxn modelId="{5BD3C39E-2554-42EE-A7C9-5132B7E4C22F}" type="presOf" srcId="{AB1E273A-ACCB-49B4-9C7F-73AB7B307B9F}" destId="{4FA422AE-58C8-44FB-95A5-780A648B9945}" srcOrd="0" destOrd="0" presId="urn:microsoft.com/office/officeart/2005/8/layout/cycle6"/>
    <dgm:cxn modelId="{8F5785B3-411F-4D65-808F-C5A7762C4505}" type="presOf" srcId="{0B411A1E-1D9F-4374-A164-73B58B5AC60D}" destId="{D051146E-704E-4D21-88B6-DBD332D4C563}" srcOrd="0" destOrd="0" presId="urn:microsoft.com/office/officeart/2005/8/layout/cycle6"/>
    <dgm:cxn modelId="{C976249A-5285-4F41-BB71-F1B79B9E3CCB}" srcId="{2291E5FF-818D-4B0E-B2AC-3F0484B5C016}" destId="{3833BB7F-5B85-44AA-8873-E7BE986045D1}" srcOrd="6" destOrd="0" parTransId="{30CA0D54-2F76-4929-A7C8-3F8BE4D2F6BA}" sibTransId="{7281194C-D9DA-465A-9BB2-17EA4B590D4D}"/>
    <dgm:cxn modelId="{31345A58-C499-4E65-B2B1-7D84E71A8A26}" type="presOf" srcId="{995D574F-D58A-475F-9FC7-B90D390CA11D}" destId="{A27A2D97-AD3B-4FFA-AA36-95BFC726E34B}" srcOrd="0" destOrd="0" presId="urn:microsoft.com/office/officeart/2005/8/layout/cycle6"/>
    <dgm:cxn modelId="{4F66D620-889A-4518-A0DA-CE9406E5A2A1}" srcId="{2291E5FF-818D-4B0E-B2AC-3F0484B5C016}" destId="{C0B5FB7A-72B0-4B42-8864-055F6B9CAC25}" srcOrd="0" destOrd="0" parTransId="{53A15AB4-D09C-4795-AD9A-DD9D277DDF11}" sibTransId="{61413F5D-4345-4320-A551-BFC2B961A135}"/>
    <dgm:cxn modelId="{7842F589-BF37-4458-AF25-EEB2506598C2}" type="presOf" srcId="{14979AC2-4DBC-4105-956A-21590F9B86F7}" destId="{6D50AB09-E042-4489-B271-A75E1AA267DC}" srcOrd="0" destOrd="0" presId="urn:microsoft.com/office/officeart/2005/8/layout/cycle6"/>
    <dgm:cxn modelId="{27EEE338-18BF-4794-B746-DB662511724B}" srcId="{2291E5FF-818D-4B0E-B2AC-3F0484B5C016}" destId="{15895BA0-FAF2-4F82-903D-0C73F16569D2}" srcOrd="2" destOrd="0" parTransId="{98D2DB0D-7791-4718-A7DC-780E634CEF2B}" sibTransId="{282610CD-C7C2-40E3-9EC2-F3E78DC94DEF}"/>
    <dgm:cxn modelId="{0317664E-22BF-4C4C-A661-BF8030632086}" srcId="{2291E5FF-818D-4B0E-B2AC-3F0484B5C016}" destId="{A2607283-947D-4159-A73D-C3C2CE8B261B}" srcOrd="1" destOrd="0" parTransId="{FA18BEA1-75F7-4F14-9473-FDE0DB79D0A1}" sibTransId="{AB1E273A-ACCB-49B4-9C7F-73AB7B307B9F}"/>
    <dgm:cxn modelId="{1284FD40-F1DC-4515-9385-3A16D0D1E3F5}" type="presOf" srcId="{A2607283-947D-4159-A73D-C3C2CE8B261B}" destId="{753F2ADD-6AB2-467F-ACF3-043A58A6E90F}" srcOrd="0" destOrd="0" presId="urn:microsoft.com/office/officeart/2005/8/layout/cycle6"/>
    <dgm:cxn modelId="{02EAA8AF-B698-42C8-A7F5-003353EC1B61}" type="presOf" srcId="{2291E5FF-818D-4B0E-B2AC-3F0484B5C016}" destId="{458D6588-E4ED-4D76-B149-DED8EFC57D33}" srcOrd="0" destOrd="0" presId="urn:microsoft.com/office/officeart/2005/8/layout/cycle6"/>
    <dgm:cxn modelId="{388E34E7-AE3B-43BC-B483-EA54A03D7C4F}" srcId="{2291E5FF-818D-4B0E-B2AC-3F0484B5C016}" destId="{0067CD88-74B0-4275-944A-33850397A420}" srcOrd="5" destOrd="0" parTransId="{52C381CD-2B81-4604-8A4E-FC3360DC283F}" sibTransId="{14979AC2-4DBC-4105-956A-21590F9B86F7}"/>
    <dgm:cxn modelId="{04BDEFAD-2038-4C03-BA65-55BC5EBB69EE}" type="presOf" srcId="{0067CD88-74B0-4275-944A-33850397A420}" destId="{E91AF32D-5FB9-4E99-ADBE-7C21B248A35D}" srcOrd="0" destOrd="0" presId="urn:microsoft.com/office/officeart/2005/8/layout/cycle6"/>
    <dgm:cxn modelId="{BB8937BD-8CEE-4A51-880E-DF2EFC499AAB}" type="presOf" srcId="{282610CD-C7C2-40E3-9EC2-F3E78DC94DEF}" destId="{3F5E1AB8-EE48-4863-A826-414A0E125070}" srcOrd="0" destOrd="0" presId="urn:microsoft.com/office/officeart/2005/8/layout/cycle6"/>
    <dgm:cxn modelId="{A745C9A9-BA39-4438-908D-0665E7400842}" type="presOf" srcId="{61413F5D-4345-4320-A551-BFC2B961A135}" destId="{3B5C6B65-B5B9-4254-88AD-F380D6727DD6}" srcOrd="0" destOrd="0" presId="urn:microsoft.com/office/officeart/2005/8/layout/cycle6"/>
    <dgm:cxn modelId="{D0C930AC-9641-432F-B1A4-DC370A871777}" type="presParOf" srcId="{458D6588-E4ED-4D76-B149-DED8EFC57D33}" destId="{83BAE996-7A54-4C00-A517-770585D8BC7E}" srcOrd="0" destOrd="0" presId="urn:microsoft.com/office/officeart/2005/8/layout/cycle6"/>
    <dgm:cxn modelId="{3B49E173-AC89-4000-B738-2564EBEC20FC}" type="presParOf" srcId="{458D6588-E4ED-4D76-B149-DED8EFC57D33}" destId="{0BCED1D5-C977-43A0-B87C-8A708A62025C}" srcOrd="1" destOrd="0" presId="urn:microsoft.com/office/officeart/2005/8/layout/cycle6"/>
    <dgm:cxn modelId="{602F2FD7-7152-451D-9E89-26F7D8B6369F}" type="presParOf" srcId="{458D6588-E4ED-4D76-B149-DED8EFC57D33}" destId="{3B5C6B65-B5B9-4254-88AD-F380D6727DD6}" srcOrd="2" destOrd="0" presId="urn:microsoft.com/office/officeart/2005/8/layout/cycle6"/>
    <dgm:cxn modelId="{B6D66FD6-D3D5-46E9-9409-C3C72674BFD9}" type="presParOf" srcId="{458D6588-E4ED-4D76-B149-DED8EFC57D33}" destId="{753F2ADD-6AB2-467F-ACF3-043A58A6E90F}" srcOrd="3" destOrd="0" presId="urn:microsoft.com/office/officeart/2005/8/layout/cycle6"/>
    <dgm:cxn modelId="{9F68EB70-F718-47DB-8D29-FDAB379A10BF}" type="presParOf" srcId="{458D6588-E4ED-4D76-B149-DED8EFC57D33}" destId="{72543924-127B-4003-A401-D9E16DF98E77}" srcOrd="4" destOrd="0" presId="urn:microsoft.com/office/officeart/2005/8/layout/cycle6"/>
    <dgm:cxn modelId="{41CE3E97-A45C-4313-B25C-0CFDEB8C79CD}" type="presParOf" srcId="{458D6588-E4ED-4D76-B149-DED8EFC57D33}" destId="{4FA422AE-58C8-44FB-95A5-780A648B9945}" srcOrd="5" destOrd="0" presId="urn:microsoft.com/office/officeart/2005/8/layout/cycle6"/>
    <dgm:cxn modelId="{1C2706B7-28C9-49D0-BE9A-8A4421BC1251}" type="presParOf" srcId="{458D6588-E4ED-4D76-B149-DED8EFC57D33}" destId="{112ACEC1-DA15-48E0-8FA8-40FB94101110}" srcOrd="6" destOrd="0" presId="urn:microsoft.com/office/officeart/2005/8/layout/cycle6"/>
    <dgm:cxn modelId="{96343147-2ADB-4C6A-A614-036BB411CD24}" type="presParOf" srcId="{458D6588-E4ED-4D76-B149-DED8EFC57D33}" destId="{F79F0520-4CCC-441D-A921-F9361BE1A530}" srcOrd="7" destOrd="0" presId="urn:microsoft.com/office/officeart/2005/8/layout/cycle6"/>
    <dgm:cxn modelId="{4AABB0D5-F7DA-42C3-A563-5C485D7E4D40}" type="presParOf" srcId="{458D6588-E4ED-4D76-B149-DED8EFC57D33}" destId="{3F5E1AB8-EE48-4863-A826-414A0E125070}" srcOrd="8" destOrd="0" presId="urn:microsoft.com/office/officeart/2005/8/layout/cycle6"/>
    <dgm:cxn modelId="{B06C275A-0CFF-4C76-8D2D-B42A923C30B3}" type="presParOf" srcId="{458D6588-E4ED-4D76-B149-DED8EFC57D33}" destId="{4D397480-14BE-4B9E-B93C-4B735F623F02}" srcOrd="9" destOrd="0" presId="urn:microsoft.com/office/officeart/2005/8/layout/cycle6"/>
    <dgm:cxn modelId="{0A7E1AB8-061F-43D3-B460-35B690C898C1}" type="presParOf" srcId="{458D6588-E4ED-4D76-B149-DED8EFC57D33}" destId="{1F723066-CDC6-4235-B00A-9DC641D716F6}" srcOrd="10" destOrd="0" presId="urn:microsoft.com/office/officeart/2005/8/layout/cycle6"/>
    <dgm:cxn modelId="{E8E2DFD8-984F-4A57-B53D-FA9DCE16F4C2}" type="presParOf" srcId="{458D6588-E4ED-4D76-B149-DED8EFC57D33}" destId="{A27A2D97-AD3B-4FFA-AA36-95BFC726E34B}" srcOrd="11" destOrd="0" presId="urn:microsoft.com/office/officeart/2005/8/layout/cycle6"/>
    <dgm:cxn modelId="{36ECCB4E-DA1C-427F-8080-E0C015EF3ADD}" type="presParOf" srcId="{458D6588-E4ED-4D76-B149-DED8EFC57D33}" destId="{D051146E-704E-4D21-88B6-DBD332D4C563}" srcOrd="12" destOrd="0" presId="urn:microsoft.com/office/officeart/2005/8/layout/cycle6"/>
    <dgm:cxn modelId="{23E34759-CD62-4C6C-AFE0-7E5190AD5B0F}" type="presParOf" srcId="{458D6588-E4ED-4D76-B149-DED8EFC57D33}" destId="{03C5CF61-0EDC-4317-8908-74507FB5059C}" srcOrd="13" destOrd="0" presId="urn:microsoft.com/office/officeart/2005/8/layout/cycle6"/>
    <dgm:cxn modelId="{3FFD9F82-B2FB-4641-B4EC-855F11DDAF7B}" type="presParOf" srcId="{458D6588-E4ED-4D76-B149-DED8EFC57D33}" destId="{FAF420D0-C48F-431B-881C-E1FECE6EE600}" srcOrd="14" destOrd="0" presId="urn:microsoft.com/office/officeart/2005/8/layout/cycle6"/>
    <dgm:cxn modelId="{1FF074E9-1C59-4B73-AED6-5382FF10129D}" type="presParOf" srcId="{458D6588-E4ED-4D76-B149-DED8EFC57D33}" destId="{E91AF32D-5FB9-4E99-ADBE-7C21B248A35D}" srcOrd="15" destOrd="0" presId="urn:microsoft.com/office/officeart/2005/8/layout/cycle6"/>
    <dgm:cxn modelId="{1F544C05-7489-4E1D-BDA8-B775EDF09D99}" type="presParOf" srcId="{458D6588-E4ED-4D76-B149-DED8EFC57D33}" destId="{39F3D3FB-ADA9-4D6E-87F5-00A30AD1212F}" srcOrd="16" destOrd="0" presId="urn:microsoft.com/office/officeart/2005/8/layout/cycle6"/>
    <dgm:cxn modelId="{157FC131-80DC-4423-A6CB-8CF715380FB6}" type="presParOf" srcId="{458D6588-E4ED-4D76-B149-DED8EFC57D33}" destId="{6D50AB09-E042-4489-B271-A75E1AA267DC}" srcOrd="17" destOrd="0" presId="urn:microsoft.com/office/officeart/2005/8/layout/cycle6"/>
    <dgm:cxn modelId="{5D93180E-18CD-43DD-A6F7-1CA3F135E331}" type="presParOf" srcId="{458D6588-E4ED-4D76-B149-DED8EFC57D33}" destId="{E5978FD1-6F6A-48D5-A001-5476DD656B85}" srcOrd="18" destOrd="0" presId="urn:microsoft.com/office/officeart/2005/8/layout/cycle6"/>
    <dgm:cxn modelId="{1F34579E-8381-46C5-9978-996801A5B5A2}" type="presParOf" srcId="{458D6588-E4ED-4D76-B149-DED8EFC57D33}" destId="{059A7F7B-A9B8-4FFB-8A71-854C8B07A9FD}" srcOrd="19" destOrd="0" presId="urn:microsoft.com/office/officeart/2005/8/layout/cycle6"/>
    <dgm:cxn modelId="{8E8ED302-9403-4A4C-AB67-214FB54ECE5A}" type="presParOf" srcId="{458D6588-E4ED-4D76-B149-DED8EFC57D33}" destId="{3A89E6C4-0043-4303-86B4-306CFB8B3319}" srcOrd="20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BAE996-7A54-4C00-A517-770585D8BC7E}">
      <dsp:nvSpPr>
        <dsp:cNvPr id="0" name=""/>
        <dsp:cNvSpPr/>
      </dsp:nvSpPr>
      <dsp:spPr>
        <a:xfrm>
          <a:off x="3125884" y="-230086"/>
          <a:ext cx="2062851" cy="1081435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Создание и обеспечение деятельности муниципального опорного центра</a:t>
          </a:r>
        </a:p>
      </dsp:txBody>
      <dsp:txXfrm>
        <a:off x="3178675" y="-177295"/>
        <a:ext cx="1957269" cy="975853"/>
      </dsp:txXfrm>
    </dsp:sp>
    <dsp:sp modelId="{3B5C6B65-B5B9-4254-88AD-F380D6727DD6}">
      <dsp:nvSpPr>
        <dsp:cNvPr id="0" name=""/>
        <dsp:cNvSpPr/>
      </dsp:nvSpPr>
      <dsp:spPr>
        <a:xfrm>
          <a:off x="3259787" y="575298"/>
          <a:ext cx="4192064" cy="4192064"/>
        </a:xfrm>
        <a:custGeom>
          <a:avLst/>
          <a:gdLst/>
          <a:ahLst/>
          <a:cxnLst/>
          <a:rect l="0" t="0" r="0" b="0"/>
          <a:pathLst>
            <a:path>
              <a:moveTo>
                <a:pt x="1941320" y="5717"/>
              </a:moveTo>
              <a:arcTo wR="2096032" hR="2096032" stAng="15946022" swAng="202520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53F2ADD-6AB2-467F-ACF3-043A58A6E90F}">
      <dsp:nvSpPr>
        <dsp:cNvPr id="0" name=""/>
        <dsp:cNvSpPr/>
      </dsp:nvSpPr>
      <dsp:spPr>
        <a:xfrm>
          <a:off x="5569239" y="853550"/>
          <a:ext cx="2294469" cy="121971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/>
            <a:t>Реализация дополнительных общеобразовательных программ в </a:t>
          </a: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сетевой форме</a:t>
          </a:r>
        </a:p>
      </dsp:txBody>
      <dsp:txXfrm>
        <a:off x="5628781" y="913092"/>
        <a:ext cx="2175385" cy="1100632"/>
      </dsp:txXfrm>
    </dsp:sp>
    <dsp:sp modelId="{4FA422AE-58C8-44FB-95A5-780A648B9945}">
      <dsp:nvSpPr>
        <dsp:cNvPr id="0" name=""/>
        <dsp:cNvSpPr/>
      </dsp:nvSpPr>
      <dsp:spPr>
        <a:xfrm>
          <a:off x="3433802" y="1593557"/>
          <a:ext cx="4192064" cy="4192064"/>
        </a:xfrm>
        <a:custGeom>
          <a:avLst/>
          <a:gdLst/>
          <a:ahLst/>
          <a:cxnLst/>
          <a:rect l="0" t="0" r="0" b="0"/>
          <a:pathLst>
            <a:path>
              <a:moveTo>
                <a:pt x="3433827" y="482447"/>
              </a:moveTo>
              <a:arcTo wR="2096032" hR="2096032" stAng="18579692" swAng="691816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2ACEC1-DA15-48E0-8FA8-40FB94101110}">
      <dsp:nvSpPr>
        <dsp:cNvPr id="0" name=""/>
        <dsp:cNvSpPr/>
      </dsp:nvSpPr>
      <dsp:spPr>
        <a:xfrm>
          <a:off x="5906595" y="2379324"/>
          <a:ext cx="2421305" cy="1133282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Доступность дополнительного образования с учетом региональных 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особенностей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5961917" y="2434646"/>
        <a:ext cx="2310661" cy="1022638"/>
      </dsp:txXfrm>
    </dsp:sp>
    <dsp:sp modelId="{3F5E1AB8-EE48-4863-A826-414A0E125070}">
      <dsp:nvSpPr>
        <dsp:cNvPr id="0" name=""/>
        <dsp:cNvSpPr/>
      </dsp:nvSpPr>
      <dsp:spPr>
        <a:xfrm>
          <a:off x="3607118" y="-264309"/>
          <a:ext cx="4192064" cy="4192064"/>
        </a:xfrm>
        <a:custGeom>
          <a:avLst/>
          <a:gdLst/>
          <a:ahLst/>
          <a:cxnLst/>
          <a:rect l="0" t="0" r="0" b="0"/>
          <a:pathLst>
            <a:path>
              <a:moveTo>
                <a:pt x="3345044" y="3779278"/>
              </a:moveTo>
              <a:arcTo wR="2096032" hR="2096032" stAng="3205418" swAng="63709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397480-14BE-4B9E-B93C-4B735F623F02}">
      <dsp:nvSpPr>
        <dsp:cNvPr id="0" name=""/>
        <dsp:cNvSpPr/>
      </dsp:nvSpPr>
      <dsp:spPr>
        <a:xfrm>
          <a:off x="4504403" y="3718024"/>
          <a:ext cx="3471174" cy="108264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Внедрение навигатора по </a:t>
          </a: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дополнительным </a:t>
          </a: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общеобразовательным программам</a:t>
          </a:r>
        </a:p>
      </dsp:txBody>
      <dsp:txXfrm>
        <a:off x="4557254" y="3770875"/>
        <a:ext cx="3365472" cy="976946"/>
      </dsp:txXfrm>
    </dsp:sp>
    <dsp:sp modelId="{A27A2D97-AD3B-4FFA-AA36-95BFC726E34B}">
      <dsp:nvSpPr>
        <dsp:cNvPr id="0" name=""/>
        <dsp:cNvSpPr/>
      </dsp:nvSpPr>
      <dsp:spPr>
        <a:xfrm>
          <a:off x="2340683" y="951227"/>
          <a:ext cx="4192064" cy="4192064"/>
        </a:xfrm>
        <a:custGeom>
          <a:avLst/>
          <a:gdLst/>
          <a:ahLst/>
          <a:cxnLst/>
          <a:rect l="0" t="0" r="0" b="0"/>
          <a:pathLst>
            <a:path>
              <a:moveTo>
                <a:pt x="3227407" y="3860498"/>
              </a:moveTo>
              <a:arcTo wR="2096032" hR="2096032" stAng="3439921" swAng="341370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051146E-704E-4D21-88B6-DBD332D4C563}">
      <dsp:nvSpPr>
        <dsp:cNvPr id="0" name=""/>
        <dsp:cNvSpPr/>
      </dsp:nvSpPr>
      <dsp:spPr>
        <a:xfrm>
          <a:off x="621790" y="3639991"/>
          <a:ext cx="3458491" cy="131026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Внедрение модели персонифицированного финансирования и учета детей учреждений дополнительного образования </a:t>
          </a:r>
          <a:r>
            <a:rPr lang="ru-RU" sz="1400" b="1" kern="1200" dirty="0" err="1">
              <a:latin typeface="Arial" panose="020B0604020202020204" pitchFamily="34" charset="0"/>
              <a:cs typeface="Arial" panose="020B0604020202020204" pitchFamily="34" charset="0"/>
            </a:rPr>
            <a:t>Новокубанского</a:t>
          </a: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 района</a:t>
          </a:r>
        </a:p>
      </dsp:txBody>
      <dsp:txXfrm>
        <a:off x="685752" y="3703953"/>
        <a:ext cx="3330567" cy="1182340"/>
      </dsp:txXfrm>
    </dsp:sp>
    <dsp:sp modelId="{FAF420D0-C48F-431B-881C-E1FECE6EE600}">
      <dsp:nvSpPr>
        <dsp:cNvPr id="0" name=""/>
        <dsp:cNvSpPr/>
      </dsp:nvSpPr>
      <dsp:spPr>
        <a:xfrm>
          <a:off x="1421871" y="270021"/>
          <a:ext cx="4192064" cy="4192064"/>
        </a:xfrm>
        <a:custGeom>
          <a:avLst/>
          <a:gdLst/>
          <a:ahLst/>
          <a:cxnLst/>
          <a:rect l="0" t="0" r="0" b="0"/>
          <a:pathLst>
            <a:path>
              <a:moveTo>
                <a:pt x="429109" y="3366749"/>
              </a:moveTo>
              <a:arcTo wR="2096032" hR="2096032" stAng="8560875" swAng="652537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91AF32D-5FB9-4E99-ADBE-7C21B248A35D}">
      <dsp:nvSpPr>
        <dsp:cNvPr id="0" name=""/>
        <dsp:cNvSpPr/>
      </dsp:nvSpPr>
      <dsp:spPr>
        <a:xfrm>
          <a:off x="357495" y="2342186"/>
          <a:ext cx="2323035" cy="95361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Проведение инвентаризации общеобразовательных программ</a:t>
          </a:r>
        </a:p>
      </dsp:txBody>
      <dsp:txXfrm>
        <a:off x="404047" y="2388738"/>
        <a:ext cx="2229931" cy="860514"/>
      </dsp:txXfrm>
    </dsp:sp>
    <dsp:sp modelId="{6D50AB09-E042-4489-B271-A75E1AA267DC}">
      <dsp:nvSpPr>
        <dsp:cNvPr id="0" name=""/>
        <dsp:cNvSpPr/>
      </dsp:nvSpPr>
      <dsp:spPr>
        <a:xfrm>
          <a:off x="1423990" y="-266952"/>
          <a:ext cx="4192064" cy="4192064"/>
        </a:xfrm>
        <a:custGeom>
          <a:avLst/>
          <a:gdLst/>
          <a:ahLst/>
          <a:cxnLst/>
          <a:rect l="0" t="0" r="0" b="0"/>
          <a:pathLst>
            <a:path>
              <a:moveTo>
                <a:pt x="63026" y="2606168"/>
              </a:moveTo>
              <a:arcTo wR="2096032" hR="2096032" stAng="9954827" swAng="49285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5978FD1-6F6A-48D5-A001-5476DD656B85}">
      <dsp:nvSpPr>
        <dsp:cNvPr id="0" name=""/>
        <dsp:cNvSpPr/>
      </dsp:nvSpPr>
      <dsp:spPr>
        <a:xfrm>
          <a:off x="0" y="755159"/>
          <a:ext cx="3204219" cy="128531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>
              <a:latin typeface="Arial" panose="020B0604020202020204" pitchFamily="34" charset="0"/>
              <a:cs typeface="Arial" panose="020B0604020202020204" pitchFamily="34" charset="0"/>
            </a:rPr>
            <a:t>Формирование и совершенствование профессионального мастерства педагогических кадров дополнительного образования</a:t>
          </a:r>
        </a:p>
      </dsp:txBody>
      <dsp:txXfrm>
        <a:off x="62744" y="817903"/>
        <a:ext cx="3078731" cy="1159822"/>
      </dsp:txXfrm>
    </dsp:sp>
    <dsp:sp modelId="{3A89E6C4-0043-4303-86B4-306CFB8B3319}">
      <dsp:nvSpPr>
        <dsp:cNvPr id="0" name=""/>
        <dsp:cNvSpPr/>
      </dsp:nvSpPr>
      <dsp:spPr>
        <a:xfrm>
          <a:off x="744013" y="562386"/>
          <a:ext cx="4192064" cy="4192064"/>
        </a:xfrm>
        <a:custGeom>
          <a:avLst/>
          <a:gdLst/>
          <a:ahLst/>
          <a:cxnLst/>
          <a:rect l="0" t="0" r="0" b="0"/>
          <a:pathLst>
            <a:path>
              <a:moveTo>
                <a:pt x="1228690" y="187873"/>
              </a:moveTo>
              <a:arcTo wR="2096032" hR="2096032" stAng="14733368" swAng="1917608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7D122-ABCF-4B35-9A56-5FA6D43BD7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E2BB215-9FD5-4775-92CE-4666DF8B2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AAB12D2-237F-43D7-82F9-9C310000B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E79CA1-BCAB-4EAD-8200-425137164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58086A0-369F-4109-B549-6CEB18968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6346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375CA5F-29D8-4D60-AD16-A0A266FC9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5106ABF-AB8B-4D3E-ADD9-1D59E92CA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2EAE843-698C-48F7-A7F0-6E31E569B2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FBE5F2-4DA6-49B0-83F5-3E25F0A8A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789C47-A20B-4E9E-8C80-DD196C2C16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08744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A03F2FF-219F-4A24-8060-17A7F28819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D405F19-01FC-497F-8299-B9A517F022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31E83C-16F6-43A8-83E4-E1F1AE9D7D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D2ED0E-2DE3-4C29-95C4-7C0B572CE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9EF3A3-3C8C-4A14-8315-CE8F75E77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3114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8F076D-BD4C-4516-8031-F1D5B55374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9CA76FF-96A7-4E12-928D-518CBCF6E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2297A9-4A69-49D6-9A8E-8A4E99428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31326A-3909-4EDE-A947-34EB7E400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3C60DF1-E40D-4F9D-BF9D-214B19604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532282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09AEE3-848F-4383-B3C3-82C15CF0D1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283BC1C-0956-4236-B5FB-BEBC9B91A6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8738836-CDB7-47B2-99D8-27C828210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A2A5219-C686-4AE9-A05F-C5A40FDA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F4EABC9-3406-46D6-91C7-4672F9F01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33722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67BF3D-196C-4E46-A046-39031E4C05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465D871-6BAE-4F99-BBEF-59067D9364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E569EB2-36A8-47FB-9D2D-D6098946B3B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A1B2AC-F6E2-4BD9-ACE5-469DAE0318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496139-0CF6-4AF3-9D28-5F03D3D5D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AF8CA94-CD09-4B0F-B18F-B56AF2873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8952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62C0DD-E239-4808-A481-B7493F7BC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FF36CCD-EA0B-4C66-90A2-28BD51099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8F4B3D2-4295-4513-AAF5-4803714F99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9F1097D-DE95-4489-82C7-AC022AF0449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7141D50-345F-429E-9174-F04E4BF2DA8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04C1248-44E7-41AF-BBB5-8A7AAE7F4C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1CBE81B2-2619-40C9-9635-EE9EBC96D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C708CEE-1833-4EDC-BB5D-6A71EC62C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97922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0A38B1-A85D-4513-AD51-72039AAD2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B0E23CC-4A8A-41F0-8366-CCDF32074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C707102-1FC5-445E-8F03-8BFE6C77B9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F60E124-885A-4AF1-B5EC-3B3D5E872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7852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7A71DD9E-5121-41A6-BC3C-96C233B5A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B41C514-7FE7-4BF5-B782-896CB80DE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5DA15D0-EC4B-4501-88D5-18F21F4B45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84886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4FB84E-B5DC-4010-9346-346F749A90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BAC84F5-6B08-4D37-B8F4-EB2E7144F73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82AE412-636B-4448-8C96-33F32D5559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96530C-A034-4DE1-9C67-BE0B6A98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5E1BD5A-4556-4AB0-A8FA-A3CFC910D6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414C846-2AC6-440C-A7C5-468C593E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20617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EE0505-A47A-41C9-A427-2C57ABF2A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FE8CAC3-38D1-47C3-AF8F-1BAB3A67CC8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F2423F-5FC1-473C-80BE-0CE9320BB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2113460-6276-49ED-94EA-4F1D73C3A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2F742A-DF75-47D9-8E63-BD2D60EAC40F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4B45F94-FA93-4382-A576-4C25A3EE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6B6562C-E3C2-4317-822A-E864F4FC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40301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802092-4925-42AE-9589-375E36EC1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B62D49A-1C55-42F0-83D1-CE671679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F9AE0C-DE46-4A59-847B-A181B011241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2F742A-DF75-47D9-8E63-BD2D60EAC40F}" type="datetimeFigureOut">
              <a:rPr lang="ru-RU" smtClean="0"/>
              <a:t>18.02.2022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DA42CA1-4371-4B34-A50A-F86F54BC90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CED384-2781-456C-B9F8-51CD6B424D1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19A18-B65D-4F79-974A-165A92AB836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0337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4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01C2776-CD32-4A68-96D1-3C5CF190A2E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08" y="20711"/>
            <a:ext cx="12175722" cy="6845604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DEBB5EE4-40AA-4F26-BB26-920E1A060C2C}"/>
              </a:ext>
            </a:extLst>
          </p:cNvPr>
          <p:cNvSpPr/>
          <p:nvPr/>
        </p:nvSpPr>
        <p:spPr>
          <a:xfrm>
            <a:off x="3001323" y="4724844"/>
            <a:ext cx="9174035" cy="118001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11" tIns="45706" rIns="431862" bIns="45706" anchor="ctr"/>
          <a:lstStyle/>
          <a:p>
            <a:pPr algn="r" defTabSz="914180">
              <a:defRPr/>
            </a:pPr>
            <a:endParaRPr lang="ru-RU" sz="2000" b="1" kern="0" dirty="0">
              <a:solidFill>
                <a:srgbClr val="4F81BD">
                  <a:lumMod val="75000"/>
                </a:srgbClr>
              </a:solidFill>
              <a:cs typeface="Arial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BCB0E1-EC9A-4903-9096-5B5DB5617050}"/>
              </a:ext>
            </a:extLst>
          </p:cNvPr>
          <p:cNvSpPr txBox="1"/>
          <p:nvPr/>
        </p:nvSpPr>
        <p:spPr>
          <a:xfrm>
            <a:off x="854161" y="2192265"/>
            <a:ext cx="9404369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Публичный отчёт </a:t>
            </a:r>
          </a:p>
          <a:p>
            <a:r>
              <a:rPr lang="ru-RU" sz="3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Муниципального опорного </a:t>
            </a:r>
            <a:r>
              <a:rPr lang="ru-RU" sz="3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центра дополнительного образования детей </a:t>
            </a:r>
            <a:r>
              <a:rPr lang="ru-RU" sz="3400" b="1" dirty="0" err="1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Новокубанского</a:t>
            </a:r>
            <a:r>
              <a:rPr lang="ru-RU" sz="3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района </a:t>
            </a:r>
            <a:r>
              <a:rPr lang="ru-RU" sz="3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3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деятельности в </a:t>
            </a:r>
            <a:r>
              <a:rPr lang="ru-RU" sz="3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2021 </a:t>
            </a:r>
            <a:r>
              <a:rPr lang="ru-RU" sz="3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году в </a:t>
            </a:r>
            <a:r>
              <a:rPr lang="ru-RU" sz="3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рамках реализации </a:t>
            </a:r>
            <a:r>
              <a:rPr lang="ru-RU" sz="3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Целевой модели </a:t>
            </a:r>
            <a:r>
              <a:rPr lang="ru-RU" sz="3400" b="1" dirty="0" smtClean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развития региональной </a:t>
            </a:r>
            <a:r>
              <a:rPr lang="ru-RU" sz="34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системы дополнительного образования детей Краснодарского края</a:t>
            </a:r>
          </a:p>
        </p:txBody>
      </p:sp>
    </p:spTree>
    <p:extLst>
      <p:ext uri="{BB962C8B-B14F-4D97-AF65-F5344CB8AC3E}">
        <p14:creationId xmlns:p14="http://schemas.microsoft.com/office/powerpoint/2010/main" val="266795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3" b="9603"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Достижения учащихся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МБУДО ДДТ </a:t>
            </a:r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им.Л.А.Колобова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г.Новокубанска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7522" y="1129342"/>
            <a:ext cx="11026415" cy="5655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74" y="1533465"/>
            <a:ext cx="4912929" cy="380579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5339256" y="1228665"/>
            <a:ext cx="6375928" cy="1754326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Зональный этап Большого всероссийского фестиваля детского и юношеского творчества, в том числе для детей с ограниченными возможностями здоровья в 2021 году (Армавир), приказ ЗОЦ ДО «Восточной» № 01-08/40 от 15.03.2021 г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– вокальный коллектив «Позитив» - </a:t>
            </a:r>
            <a:r>
              <a:rPr lang="en-US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место, педагог </a:t>
            </a:r>
            <a:r>
              <a:rPr lang="ru-RU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Гомодина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А.В.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5339256" y="3338408"/>
            <a:ext cx="6375928" cy="232217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Муниципальный конкурс «Портфолио личных достижений педагогических работников образовательных организаций 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образования Новокубанский район за ведение инновационной деятельности» в 2021 году. Приказ УО № 543 от 15.11.2021 г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ru-RU" b="1" dirty="0" err="1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Волуйская</a:t>
            </a:r>
            <a:r>
              <a:rPr lang="ru-RU" b="1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Виктория Александровна, победитель.</a:t>
            </a:r>
            <a:endParaRPr lang="ru-RU" dirty="0">
              <a:solidFill>
                <a:prstClr val="black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629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3" b="9603"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Достижения учащихся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МБУДО ДДТ </a:t>
            </a:r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ст.Советской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AutoShape 2" descr="https://docviewer.yandex.ru/view/1553419419/htmlimage?id=2di89-cfykh8lphllz36qink4ac75e2egy9qwwav69l4flc9hsot5iswmhqttcu3ixjnll52t58e7jtzpnhckeidm0y6mt7lyiazjzwre&amp;name=image-K9P5Y1dIQOAL1y6p79.jpg&amp;dsid=02ce7adb1ca1453d1eb847e751c801c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docviewer.yandex.ru/view/1553419419/htmlimage?id=2di89-cfykh8lphllz36qink4ac75e2egy9qwwav69l4flc9hsot5iswmhqttcu3ixjnll52t58e7jtzpnhckeidm0y6mt7lyiazjzwre&amp;name=image-K9P5Y1dIQOAL1y6p79.jpg&amp;dsid=02ce7adb1ca1453d1eb847e751c801c5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6" descr="https://docviewer.yandex.ru/view/1553419419/htmlimage?id=2di89-cfykh8lphllz36qink4ac75e2egy9qwwav69l4flc9hsot5iswmhqttcu3ixjnll52t58e7jtzpnhckeidm0y6mt7lyiazjzwre&amp;name=image-K9P5Y1dIQOAL1y6p79.jpg&amp;dsid=02ce7adb1ca1453d1eb847e751c801c5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AutoShape 8" descr="https://docviewer.yandex.ru/view/1553419419/htmlimage?id=2di89-cfykh8lphllz36qink4ac75e2egy9qwwav69l4flc9hsot5iswmhqttcu3ixjnll52t58e7jtzpnhckeidm0y6mt7lyiazjzwre&amp;name=image-K9P5Y1dIQOAL1y6p79.jpg&amp;dsid=02ce7adb1ca1453d1eb847e751c801c5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027" y="1007832"/>
            <a:ext cx="4939111" cy="3294349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789027" y="4752393"/>
            <a:ext cx="4972146" cy="12003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Всероссийский конкурс рисунков</a:t>
            </a:r>
          </a:p>
          <a:p>
            <a:pPr algn="just"/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«Зимние узоры – моей Родины»,</a:t>
            </a:r>
          </a:p>
          <a:p>
            <a:pPr algn="just"/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победитель Яковенко Арина Евгеньевна</a:t>
            </a:r>
          </a:p>
          <a:p>
            <a:pPr algn="just"/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педагог </a:t>
            </a: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Тинькова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Елена 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Николаевна</a:t>
            </a:r>
            <a:endParaRPr lang="ru-RU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096000" y="4152228"/>
            <a:ext cx="5644808" cy="1200329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Всероссийский конкурс Педагогического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мастерства «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Взгляд профессионала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(Приказ №20-21-54 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01.07.2021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г.), 3 место </a:t>
            </a: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Тинькова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Елена Николаевна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179329" y="1415841"/>
            <a:ext cx="5644808" cy="2308324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конкурс «Портфолио</a:t>
            </a:r>
          </a:p>
          <a:p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личных достижений педагогических</a:t>
            </a:r>
          </a:p>
          <a:p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аботников образовательных организаций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Муниципального образования Новокубанский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 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 ведение инновационной деятельности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2021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 (Приказ УО от 11.11.2021 г. </a:t>
            </a:r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№ 543), победитель Чернова</a:t>
            </a:r>
            <a:endParaRPr lang="ru-RU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Ольга Викторовна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ru-RU" b="1" i="0" dirty="0">
              <a:solidFill>
                <a:srgbClr val="0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381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3" b="9603"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Модель сетевого взаимодействия</a:t>
            </a:r>
          </a:p>
        </p:txBody>
      </p:sp>
      <p:sp>
        <p:nvSpPr>
          <p:cNvPr id="3" name="Блок-схема: процесс 2"/>
          <p:cNvSpPr/>
          <p:nvPr/>
        </p:nvSpPr>
        <p:spPr>
          <a:xfrm>
            <a:off x="916741" y="4458495"/>
            <a:ext cx="7725103" cy="90388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Муниципальный опорный центр дополнительного образования детей </a:t>
            </a:r>
            <a:r>
              <a:rPr lang="ru-RU" dirty="0" err="1" smtClean="0"/>
              <a:t>Новокубанского</a:t>
            </a:r>
            <a:r>
              <a:rPr lang="ru-RU" dirty="0" smtClean="0"/>
              <a:t> района </a:t>
            </a:r>
            <a:endParaRPr lang="ru-RU" dirty="0"/>
          </a:p>
        </p:txBody>
      </p:sp>
      <p:sp>
        <p:nvSpPr>
          <p:cNvPr id="5" name="Прямоугольная выноска 4"/>
          <p:cNvSpPr/>
          <p:nvPr/>
        </p:nvSpPr>
        <p:spPr>
          <a:xfrm>
            <a:off x="8429297" y="2764222"/>
            <a:ext cx="3005958" cy="1150672"/>
          </a:xfrm>
          <a:prstGeom prst="wedgeRectCallout">
            <a:avLst>
              <a:gd name="adj1" fmla="val -189448"/>
              <a:gd name="adj2" fmla="val 94283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/>
              <a:t>Семинары, </a:t>
            </a:r>
            <a:r>
              <a:rPr lang="ru-RU" b="1" dirty="0" err="1" smtClean="0"/>
              <a:t>вебинары</a:t>
            </a:r>
            <a:r>
              <a:rPr lang="ru-RU" b="1" dirty="0" smtClean="0"/>
              <a:t>, размещение продукта на сайтах, мастер-классы, конкурсы</a:t>
            </a:r>
            <a:endParaRPr lang="ru-RU" b="1" dirty="0"/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916741" y="5545637"/>
            <a:ext cx="7725103" cy="90388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Управление образования администрации муниципального образования Новокубанский район</a:t>
            </a:r>
            <a:endParaRPr lang="ru-RU" dirty="0"/>
          </a:p>
        </p:txBody>
      </p:sp>
      <p:sp>
        <p:nvSpPr>
          <p:cNvPr id="11" name="Выгнутая вниз стрелка 10"/>
          <p:cNvSpPr/>
          <p:nvPr/>
        </p:nvSpPr>
        <p:spPr>
          <a:xfrm rot="15870440">
            <a:off x="6339473" y="5176472"/>
            <a:ext cx="558078" cy="296068"/>
          </a:xfrm>
          <a:prstGeom prst="curvedUp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Выгнутая вниз стрелка 14"/>
          <p:cNvSpPr/>
          <p:nvPr/>
        </p:nvSpPr>
        <p:spPr>
          <a:xfrm rot="15870440" flipV="1">
            <a:off x="2136100" y="5179730"/>
            <a:ext cx="558078" cy="341972"/>
          </a:xfrm>
          <a:prstGeom prst="curvedUp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6" name="Блок-схема: процесс 15"/>
          <p:cNvSpPr/>
          <p:nvPr/>
        </p:nvSpPr>
        <p:spPr>
          <a:xfrm>
            <a:off x="8429297" y="1035061"/>
            <a:ext cx="3005958" cy="1549531"/>
          </a:xfrm>
          <a:prstGeom prst="flowChartProcess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600" dirty="0" smtClean="0"/>
          </a:p>
          <a:p>
            <a:endParaRPr lang="ru-RU" sz="1600" dirty="0"/>
          </a:p>
          <a:p>
            <a:r>
              <a:rPr lang="ru-RU" sz="1600" b="1" dirty="0" smtClean="0"/>
              <a:t>Продукты сетевого взаимодействия: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/>
              <a:t>Методические разработки;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/>
              <a:t>-дидактические материалы;</a:t>
            </a:r>
          </a:p>
          <a:p>
            <a:pPr marL="285750" indent="-285750">
              <a:buFontTx/>
              <a:buChar char="-"/>
            </a:pPr>
            <a:r>
              <a:rPr lang="ru-RU" sz="1600" b="1" dirty="0" smtClean="0"/>
              <a:t>Контрольно-измерительные материалы</a:t>
            </a:r>
          </a:p>
          <a:p>
            <a:pPr marL="285750" indent="-285750">
              <a:buFontTx/>
              <a:buChar char="-"/>
            </a:pPr>
            <a:endParaRPr lang="ru-RU" dirty="0" smtClean="0"/>
          </a:p>
          <a:p>
            <a:endParaRPr lang="ru-RU" dirty="0"/>
          </a:p>
        </p:txBody>
      </p:sp>
      <p:sp>
        <p:nvSpPr>
          <p:cNvPr id="17" name="Овал 16"/>
          <p:cNvSpPr/>
          <p:nvPr/>
        </p:nvSpPr>
        <p:spPr>
          <a:xfrm>
            <a:off x="789027" y="3220845"/>
            <a:ext cx="2753710" cy="11538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Учреждения дополнительного образования</a:t>
            </a:r>
            <a:endParaRPr lang="ru-RU" dirty="0"/>
          </a:p>
        </p:txBody>
      </p:sp>
      <p:sp>
        <p:nvSpPr>
          <p:cNvPr id="18" name="Выгнутая вниз стрелка 17"/>
          <p:cNvSpPr/>
          <p:nvPr/>
        </p:nvSpPr>
        <p:spPr>
          <a:xfrm rot="15870440" flipV="1">
            <a:off x="1131255" y="4139480"/>
            <a:ext cx="558078" cy="341972"/>
          </a:xfrm>
          <a:prstGeom prst="curvedUp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19" name="Овал 18"/>
          <p:cNvSpPr/>
          <p:nvPr/>
        </p:nvSpPr>
        <p:spPr>
          <a:xfrm>
            <a:off x="1410294" y="1963610"/>
            <a:ext cx="2753710" cy="11538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Образовательные учреждения района</a:t>
            </a:r>
            <a:endParaRPr lang="ru-RU" dirty="0"/>
          </a:p>
        </p:txBody>
      </p:sp>
      <p:sp>
        <p:nvSpPr>
          <p:cNvPr id="21" name="Овал 20"/>
          <p:cNvSpPr/>
          <p:nvPr/>
        </p:nvSpPr>
        <p:spPr>
          <a:xfrm>
            <a:off x="2903547" y="877460"/>
            <a:ext cx="2753710" cy="11538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Дошкольные учреждения района</a:t>
            </a:r>
            <a:endParaRPr lang="ru-RU" dirty="0"/>
          </a:p>
        </p:txBody>
      </p:sp>
      <p:sp>
        <p:nvSpPr>
          <p:cNvPr id="22" name="Выгнутая вниз стрелка 21"/>
          <p:cNvSpPr/>
          <p:nvPr/>
        </p:nvSpPr>
        <p:spPr>
          <a:xfrm rot="15870440" flipV="1">
            <a:off x="1474431" y="2880712"/>
            <a:ext cx="558078" cy="341972"/>
          </a:xfrm>
          <a:prstGeom prst="curvedUp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3" name="Выгнутая вниз стрелка 22"/>
          <p:cNvSpPr/>
          <p:nvPr/>
        </p:nvSpPr>
        <p:spPr>
          <a:xfrm rot="15870440" flipV="1">
            <a:off x="2821418" y="1669584"/>
            <a:ext cx="558078" cy="341972"/>
          </a:xfrm>
          <a:prstGeom prst="curvedUp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4" name="Овал 23"/>
          <p:cNvSpPr/>
          <p:nvPr/>
        </p:nvSpPr>
        <p:spPr>
          <a:xfrm>
            <a:off x="4485354" y="2115110"/>
            <a:ext cx="2753710" cy="115384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Социальные партнеры</a:t>
            </a:r>
            <a:endParaRPr lang="ru-RU" dirty="0"/>
          </a:p>
        </p:txBody>
      </p:sp>
      <p:sp>
        <p:nvSpPr>
          <p:cNvPr id="25" name="Выгнутая вниз стрелка 24"/>
          <p:cNvSpPr/>
          <p:nvPr/>
        </p:nvSpPr>
        <p:spPr>
          <a:xfrm rot="3024836" flipV="1">
            <a:off x="4827581" y="1861019"/>
            <a:ext cx="558078" cy="341972"/>
          </a:xfrm>
          <a:prstGeom prst="curvedUp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6" name="Выгнутая вниз стрелка 25"/>
          <p:cNvSpPr/>
          <p:nvPr/>
        </p:nvSpPr>
        <p:spPr>
          <a:xfrm rot="7346140" flipV="1">
            <a:off x="3157473" y="3322952"/>
            <a:ext cx="2364864" cy="836761"/>
          </a:xfrm>
          <a:prstGeom prst="curvedUp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bg1"/>
                </a:solidFill>
              </a:ln>
              <a:solidFill>
                <a:schemeClr val="tx1"/>
              </a:solidFill>
            </a:endParaRPr>
          </a:p>
        </p:txBody>
      </p:sp>
      <p:sp>
        <p:nvSpPr>
          <p:cNvPr id="27" name="Двойная стрелка влево/вправо 26"/>
          <p:cNvSpPr/>
          <p:nvPr/>
        </p:nvSpPr>
        <p:spPr>
          <a:xfrm>
            <a:off x="5663668" y="1282018"/>
            <a:ext cx="2478801" cy="749059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311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3" b="9603"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Актуальные перспективы развития дополнительного образования в Новокубанском районе</a:t>
            </a:r>
            <a:endParaRPr lang="ru-RU" sz="20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Блок-схема: процесс 13"/>
          <p:cNvSpPr/>
          <p:nvPr/>
        </p:nvSpPr>
        <p:spPr>
          <a:xfrm>
            <a:off x="2038135" y="3145267"/>
            <a:ext cx="8237769" cy="90388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азработка 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и внедрение сетевых, дистанционных </a:t>
            </a:r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программ</a:t>
            </a:r>
            <a:endParaRPr lang="ru-RU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Блок-схема: процесс 27"/>
          <p:cNvSpPr/>
          <p:nvPr/>
        </p:nvSpPr>
        <p:spPr>
          <a:xfrm>
            <a:off x="1185626" y="1587101"/>
            <a:ext cx="9942786" cy="903889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</a:t>
            </a:r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величение 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удельного веса численности детей по всем </a:t>
            </a:r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направленностям</a:t>
            </a:r>
            <a:endParaRPr lang="ru-RU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Блок-схема: процесс 28"/>
          <p:cNvSpPr/>
          <p:nvPr/>
        </p:nvSpPr>
        <p:spPr>
          <a:xfrm>
            <a:off x="4012909" y="4703433"/>
            <a:ext cx="4166181" cy="841544"/>
          </a:xfrm>
          <a:prstGeom prst="flowChartProces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06000"/>
              </a:lnSpc>
              <a:spcAft>
                <a:spcPts val="800"/>
              </a:spcAft>
            </a:pP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</a:t>
            </a:r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еализация </a:t>
            </a:r>
            <a:r>
              <a:rPr lang="ru-RU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внедрения </a:t>
            </a:r>
            <a:r>
              <a:rPr lang="ru-RU" sz="2000" b="1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ПФДО</a:t>
            </a:r>
            <a:endParaRPr lang="ru-RU" sz="20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06000"/>
              </a:lnSpc>
              <a:spcAft>
                <a:spcPts val="800"/>
              </a:spcAft>
            </a:pP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4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0BBC1BE-C022-46FC-B60B-8C877F8598C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01611BA-008D-4F64-8F2F-7B63512696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82"/>
            <a:ext cx="12189769" cy="6857036"/>
          </a:xfrm>
          <a:prstGeom prst="rect">
            <a:avLst/>
          </a:prstGeom>
        </p:spPr>
      </p:pic>
      <p:sp>
        <p:nvSpPr>
          <p:cNvPr id="6" name="Заголовок 1">
            <a:extLst>
              <a:ext uri="{FF2B5EF4-FFF2-40B4-BE49-F238E27FC236}">
                <a16:creationId xmlns:a16="http://schemas.microsoft.com/office/drawing/2014/main" id="{C7F34BD4-E510-4AAC-B951-525B48F31521}"/>
              </a:ext>
            </a:extLst>
          </p:cNvPr>
          <p:cNvSpPr txBox="1">
            <a:spLocks/>
          </p:cNvSpPr>
          <p:nvPr/>
        </p:nvSpPr>
        <p:spPr>
          <a:xfrm>
            <a:off x="719401" y="155388"/>
            <a:ext cx="10753195" cy="65451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>
                <a:solidFill>
                  <a:srgbClr val="002060"/>
                </a:solidFill>
              </a:rPr>
              <a:t>  </a:t>
            </a:r>
            <a:r>
              <a:rPr lang="ru-RU"/>
              <a:t/>
            </a:r>
            <a:br>
              <a:rPr lang="ru-RU"/>
            </a:br>
            <a:r>
              <a:rPr lang="ru-RU" sz="2600"/>
              <a:t/>
            </a:r>
            <a:br>
              <a:rPr lang="ru-RU" sz="2600"/>
            </a:br>
            <a:endParaRPr lang="ru-RU" sz="2600" dirty="0"/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21B1F2CE-BA63-4B12-94BB-702C81B696E5}"/>
              </a:ext>
            </a:extLst>
          </p:cNvPr>
          <p:cNvSpPr txBox="1">
            <a:spLocks/>
          </p:cNvSpPr>
          <p:nvPr/>
        </p:nvSpPr>
        <p:spPr>
          <a:xfrm>
            <a:off x="1524000" y="944941"/>
            <a:ext cx="9144000" cy="1031177"/>
          </a:xfrm>
          <a:prstGeom prst="rect">
            <a:avLst/>
          </a:prstGeom>
        </p:spPr>
        <p:txBody>
          <a:bodyPr vert="horz" lIns="35997" tIns="35997" rIns="35997" bIns="35997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599" b="1" kern="1200">
                <a:solidFill>
                  <a:schemeClr val="accent1">
                    <a:lumMod val="50000"/>
                  </a:schemeClr>
                </a:solidFill>
                <a:effectLst/>
                <a:latin typeface="Calibri" pitchFamily="34" charset="0"/>
                <a:ea typeface="Verdana" pitchFamily="34" charset="0"/>
                <a:cs typeface="Calibri" pitchFamily="34" charset="0"/>
              </a:defRPr>
            </a:lvl1pPr>
          </a:lstStyle>
          <a:p>
            <a:r>
              <a:rPr lang="ru-RU" sz="35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id="{1B47C921-3A66-4DCE-9884-5D71A8D16B4B}"/>
              </a:ext>
            </a:extLst>
          </p:cNvPr>
          <p:cNvSpPr txBox="1">
            <a:spLocks/>
          </p:cNvSpPr>
          <p:nvPr/>
        </p:nvSpPr>
        <p:spPr>
          <a:xfrm>
            <a:off x="4964385" y="2743610"/>
            <a:ext cx="4575401" cy="16782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0000"/>
              </a:lnSpc>
            </a:pPr>
            <a:endParaRPr lang="ru-RU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Заголовок 1">
            <a:extLst>
              <a:ext uri="{FF2B5EF4-FFF2-40B4-BE49-F238E27FC236}">
                <a16:creationId xmlns:a16="http://schemas.microsoft.com/office/drawing/2014/main" id="{8F219A2C-6C63-4E63-BB6E-80E0A3331975}"/>
              </a:ext>
            </a:extLst>
          </p:cNvPr>
          <p:cNvSpPr txBox="1">
            <a:spLocks/>
          </p:cNvSpPr>
          <p:nvPr/>
        </p:nvSpPr>
        <p:spPr>
          <a:xfrm>
            <a:off x="3084029" y="2416828"/>
            <a:ext cx="5826447" cy="167826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</a:pPr>
            <a:endParaRPr lang="ru-RU" sz="1700" b="1" dirty="0" smtClean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Муниципальный опорный центр дополнительного образования детей </a:t>
            </a:r>
            <a:r>
              <a:rPr lang="ru-RU" sz="1700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Новокубанского</a:t>
            </a: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района</a:t>
            </a:r>
          </a:p>
          <a:p>
            <a:pPr>
              <a:lnSpc>
                <a:spcPct val="100000"/>
              </a:lnSpc>
            </a:pPr>
            <a:r>
              <a:rPr lang="ru-RU" sz="17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8(86195)31783</a:t>
            </a:r>
          </a:p>
          <a:p>
            <a:pPr>
              <a:lnSpc>
                <a:spcPct val="100000"/>
              </a:lnSpc>
            </a:pPr>
            <a:endParaRPr lang="ru-RU" sz="17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0000"/>
              </a:lnSpc>
            </a:pPr>
            <a:endParaRPr lang="ru-RU" sz="17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96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82565"/>
            <a:ext cx="9144000" cy="4635063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4 учреждения дополнительного образования:</a:t>
            </a:r>
            <a:b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МБУДО ДДТ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им.Л.А.Колобова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г.Новокубанска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МБУДО ДДТ </a:t>
            </a:r>
            <a:r>
              <a:rPr lang="ru-RU" sz="20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ст.Советской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МАУ ДО ДЮСШ "Олимп" им. </a:t>
            </a:r>
            <a:r>
              <a:rPr lang="ru-RU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М.В.Канищева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 г.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Новокубанска, </a:t>
            </a:r>
            <a:r>
              <a:rPr lang="ru-RU" sz="2000" b="1" dirty="0">
                <a:latin typeface="Arial" panose="020B0604020202020204" pitchFamily="34" charset="0"/>
                <a:cs typeface="Arial" panose="020B0604020202020204" pitchFamily="34" charset="0"/>
              </a:rPr>
              <a:t>МАУ ДО ДЮСШ «Родина» ст. 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Бесскорбной.</a:t>
            </a:r>
            <a:b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</a:t>
            </a:r>
            <a:b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5683  обучающихся (57  %) от общего числа школьников</a:t>
            </a:r>
            <a:b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Программы 6 направленностей:</a:t>
            </a:r>
            <a:b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художественная, физкультурно-спортивная, техническая, естественнонаучная,  </a:t>
            </a:r>
            <a:r>
              <a:rPr lang="ru-RU" sz="2200" b="1" dirty="0" err="1">
                <a:latin typeface="Arial" panose="020B0604020202020204" pitchFamily="34" charset="0"/>
                <a:cs typeface="Arial" panose="020B0604020202020204" pitchFamily="34" charset="0"/>
              </a:rPr>
              <a:t>туристско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краеведческая, 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2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гуманитарная.</a:t>
            </a:r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3" b="9603"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Характеристика  системы дополнительного образования МО Новокубанский район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494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032F4D-3826-4362-A924-E1ED3AA703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82565"/>
            <a:ext cx="9144000" cy="3888827"/>
          </a:xfrm>
        </p:spPr>
        <p:txBody>
          <a:bodyPr>
            <a:normAutofit/>
          </a:bodyPr>
          <a:lstStyle/>
          <a:p>
            <a:pPr algn="just"/>
            <a:endParaRPr lang="ru-RU" sz="2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3" b="9603"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Цели и задачи в разрезе целевых показателей «дорожной карты» развития дополнительного образования в МО Новокубанский район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7117217"/>
              </p:ext>
            </p:extLst>
          </p:nvPr>
        </p:nvGraphicFramePr>
        <p:xfrm>
          <a:off x="1094984" y="1216050"/>
          <a:ext cx="10419925" cy="495518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90160">
                  <a:extLst>
                    <a:ext uri="{9D8B030D-6E8A-4147-A177-3AD203B41FA5}">
                      <a16:colId xmlns:a16="http://schemas.microsoft.com/office/drawing/2014/main" val="1413306743"/>
                    </a:ext>
                  </a:extLst>
                </a:gridCol>
                <a:gridCol w="8056035">
                  <a:extLst>
                    <a:ext uri="{9D8B030D-6E8A-4147-A177-3AD203B41FA5}">
                      <a16:colId xmlns:a16="http://schemas.microsoft.com/office/drawing/2014/main" val="1260529113"/>
                    </a:ext>
                  </a:extLst>
                </a:gridCol>
                <a:gridCol w="1132233">
                  <a:extLst>
                    <a:ext uri="{9D8B030D-6E8A-4147-A177-3AD203B41FA5}">
                      <a16:colId xmlns:a16="http://schemas.microsoft.com/office/drawing/2014/main" val="3975876311"/>
                    </a:ext>
                  </a:extLst>
                </a:gridCol>
                <a:gridCol w="841497">
                  <a:extLst>
                    <a:ext uri="{9D8B030D-6E8A-4147-A177-3AD203B41FA5}">
                      <a16:colId xmlns:a16="http://schemas.microsoft.com/office/drawing/2014/main" val="610529866"/>
                    </a:ext>
                  </a:extLst>
                </a:gridCol>
              </a:tblGrid>
              <a:tr h="246536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№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п/п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Основные показатели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План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Факт.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3473698811"/>
                  </a:ext>
                </a:extLst>
              </a:tr>
              <a:tr h="32957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Охват детей ДО в возрасте от 5 до 18 лет (%)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75%</a:t>
                      </a:r>
                      <a:endParaRPr lang="ru-RU" sz="160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78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3520849166"/>
                  </a:ext>
                </a:extLst>
              </a:tr>
              <a:tr h="5675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Удельный вес численности детей, охваченных программами технической и естественнонаучной направленности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357820504"/>
                  </a:ext>
                </a:extLst>
              </a:tr>
              <a:tr h="59909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Доля детей, охваченных ДО с использованием персонифицированного финансирования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3835812672"/>
                  </a:ext>
                </a:extLst>
              </a:tr>
              <a:tr h="3258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реализуемых </a:t>
                      </a:r>
                      <a:r>
                        <a:rPr lang="ru-RU" sz="1600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разноуровневых</a:t>
                      </a: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программ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2522390067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реализуемых программ в сетевой форме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3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2829040761"/>
                  </a:ext>
                </a:extLst>
              </a:tr>
              <a:tr h="3363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6. 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программ технической направленности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40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2960718324"/>
                  </a:ext>
                </a:extLst>
              </a:tr>
              <a:tr h="31531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7.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программ естественнонаучной направленности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4067196757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8.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заочных/ или сезонных школ  для мотивированных учащихся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2357824688"/>
                  </a:ext>
                </a:extLst>
              </a:tr>
              <a:tr h="60960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9.</a:t>
                      </a: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внедренных моделей обеспечения доступности ДО для детей сельской местности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2000" dirty="0" smtClean="0"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</a:t>
                      </a:r>
                      <a:endParaRPr lang="ru-RU" sz="20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/>
                </a:tc>
                <a:extLst>
                  <a:ext uri="{0D108BD9-81ED-4DB2-BD59-A6C34878D82A}">
                    <a16:rowId xmlns:a16="http://schemas.microsoft.com/office/drawing/2014/main" val="2469255759"/>
                  </a:ext>
                </a:extLst>
              </a:tr>
              <a:tr h="5570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10.</a:t>
                      </a:r>
                      <a:endParaRPr lang="ru-RU" sz="9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37" marR="52637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 дополнительных общеобразовательных программ, реализуемых дистанционно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1654983"/>
                  </a:ext>
                </a:extLst>
              </a:tr>
              <a:tr h="42041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9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52637" marR="5263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ru-RU" sz="1600" dirty="0">
                        <a:effectLst/>
                        <a:latin typeface="Arial" panose="020B0604020202020204" pitchFamily="34" charset="0"/>
                        <a:ea typeface="Times New Roman" panose="02020603050405020304" pitchFamily="18" charset="0"/>
                        <a:cs typeface="Arial" panose="020B0604020202020204" pitchFamily="34" charset="0"/>
                      </a:endParaRPr>
                    </a:p>
                  </a:txBody>
                  <a:tcPr marL="52637" marR="52637" marT="0" marB="0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8988473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6254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3" b="9603"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Целевая модель развития дополнительного образования в Новокубанском районе: механизмы и инструменты внедрения и развития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923194597"/>
              </p:ext>
            </p:extLst>
          </p:nvPr>
        </p:nvGraphicFramePr>
        <p:xfrm>
          <a:off x="1667437" y="1197155"/>
          <a:ext cx="8327901" cy="47201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" name="Скругленный прямоугольник 2"/>
          <p:cNvSpPr/>
          <p:nvPr/>
        </p:nvSpPr>
        <p:spPr>
          <a:xfrm>
            <a:off x="5129049" y="2711670"/>
            <a:ext cx="1965434" cy="19148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Целевая модель развития дополнительного образования </a:t>
            </a:r>
            <a:r>
              <a:rPr lang="ru-RU" dirty="0" err="1" smtClean="0"/>
              <a:t>Новокубанского</a:t>
            </a:r>
            <a:r>
              <a:rPr lang="ru-RU" dirty="0" smtClean="0"/>
              <a:t> района</a:t>
            </a:r>
            <a:endParaRPr lang="ru-RU" dirty="0"/>
          </a:p>
        </p:txBody>
      </p:sp>
      <p:sp>
        <p:nvSpPr>
          <p:cNvPr id="14" name="Выгнутая вправо стрелка 13"/>
          <p:cNvSpPr/>
          <p:nvPr/>
        </p:nvSpPr>
        <p:spPr>
          <a:xfrm rot="3815913" flipH="1">
            <a:off x="4484325" y="3165052"/>
            <a:ext cx="369193" cy="1171536"/>
          </a:xfrm>
          <a:prstGeom prst="curvedLeftArrow">
            <a:avLst>
              <a:gd name="adj1" fmla="val 25000"/>
              <a:gd name="adj2" fmla="val 50000"/>
              <a:gd name="adj3" fmla="val 32998"/>
            </a:avLst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Выгнутая вправо стрелка 14"/>
          <p:cNvSpPr/>
          <p:nvPr/>
        </p:nvSpPr>
        <p:spPr>
          <a:xfrm rot="20309516" flipH="1">
            <a:off x="6571950" y="4392379"/>
            <a:ext cx="301936" cy="690343"/>
          </a:xfrm>
          <a:prstGeom prst="curvedLef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Выгнутая вправо стрелка 15"/>
          <p:cNvSpPr/>
          <p:nvPr/>
        </p:nvSpPr>
        <p:spPr>
          <a:xfrm rot="18085092" flipH="1">
            <a:off x="7102649" y="3762531"/>
            <a:ext cx="348585" cy="885584"/>
          </a:xfrm>
          <a:prstGeom prst="curvedLef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Выгнутая вправо стрелка 16"/>
          <p:cNvSpPr/>
          <p:nvPr/>
        </p:nvSpPr>
        <p:spPr>
          <a:xfrm rot="14400157" flipH="1">
            <a:off x="7213078" y="2938422"/>
            <a:ext cx="413996" cy="836512"/>
          </a:xfrm>
          <a:prstGeom prst="curvedLef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Выгнутая вправо стрелка 17"/>
          <p:cNvSpPr/>
          <p:nvPr/>
        </p:nvSpPr>
        <p:spPr>
          <a:xfrm rot="11959017" flipH="1">
            <a:off x="6394629" y="1906378"/>
            <a:ext cx="668006" cy="1030768"/>
          </a:xfrm>
          <a:prstGeom prst="curvedLef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Выгнутая вправо стрелка 18"/>
          <p:cNvSpPr/>
          <p:nvPr/>
        </p:nvSpPr>
        <p:spPr>
          <a:xfrm rot="6851700" flipH="1">
            <a:off x="4860040" y="2083069"/>
            <a:ext cx="413996" cy="836512"/>
          </a:xfrm>
          <a:prstGeom prst="curvedLef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0" name="Выгнутая вправо стрелка 19"/>
          <p:cNvSpPr/>
          <p:nvPr/>
        </p:nvSpPr>
        <p:spPr>
          <a:xfrm rot="1568458" flipH="1">
            <a:off x="4847186" y="4263696"/>
            <a:ext cx="413996" cy="836512"/>
          </a:xfrm>
          <a:prstGeom prst="curvedLeft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1516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3" b="9603"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учащихся, охваченных дополнительным образованием в Новокубанском районе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Диаграмма 21"/>
          <p:cNvGraphicFramePr/>
          <p:nvPr>
            <p:extLst>
              <p:ext uri="{D42A27DB-BD31-4B8C-83A1-F6EECF244321}">
                <p14:modId xmlns:p14="http://schemas.microsoft.com/office/powerpoint/2010/main" val="538761476"/>
              </p:ext>
            </p:extLst>
          </p:nvPr>
        </p:nvGraphicFramePr>
        <p:xfrm>
          <a:off x="2270234" y="1545021"/>
          <a:ext cx="7704083" cy="42777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533698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3" b="9603"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аникулярная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профориентационная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школа с дневным пребыванием обучающихся 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5297214" y="1129211"/>
            <a:ext cx="65164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В период с </a:t>
            </a:r>
            <a:r>
              <a:rPr lang="ru-RU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15.11.2021 г.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21.11.2021 г. на площадке </a:t>
            </a:r>
            <a:r>
              <a:rPr lang="ru-RU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профориентационной</a:t>
            </a:r>
            <a:r>
              <a:rPr lang="ru-RU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школы «Шаг в профессию»</a:t>
            </a:r>
            <a:r>
              <a:rPr lang="ru-RU" b="1" dirty="0">
                <a:solidFill>
                  <a:srgbClr val="FF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расположенной по адресу: </a:t>
            </a:r>
            <a:r>
              <a:rPr lang="ru-RU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352240, Российская Федерация, Краснодарский край, </a:t>
            </a:r>
            <a:r>
              <a:rPr lang="ru-RU" b="1" dirty="0" err="1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г.Новокубанск</a:t>
            </a:r>
            <a:r>
              <a:rPr lang="ru-RU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, улица Первомайская, дом № 134 была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проведена 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каникулярная </a:t>
            </a: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профориентационная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школа </a:t>
            </a:r>
            <a:r>
              <a:rPr lang="ru-RU" b="1" dirty="0"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</a:rPr>
              <a:t>с дневным пребыванием обучающихся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в соответствии с </a:t>
            </a:r>
            <a:r>
              <a:rPr lang="ru-RU" b="1" dirty="0" err="1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профориентационной</a:t>
            </a:r>
            <a:r>
              <a:rPr lang="ru-RU" b="1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программой – </a:t>
            </a:r>
            <a:r>
              <a:rPr lang="ru-RU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«Шаг в профессию»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0" name="Picture 2" descr="20211116_10572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40" r="17439"/>
          <a:stretch>
            <a:fillRect/>
          </a:stretch>
        </p:blipFill>
        <p:spPr bwMode="auto">
          <a:xfrm>
            <a:off x="1379260" y="3821880"/>
            <a:ext cx="2605814" cy="26565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 descr="20211115_11360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87" b="17413"/>
          <a:stretch>
            <a:fillRect/>
          </a:stretch>
        </p:blipFill>
        <p:spPr bwMode="auto">
          <a:xfrm>
            <a:off x="4394976" y="3821880"/>
            <a:ext cx="2773079" cy="2661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IMG-20211120-WA00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07" t="20613" r="12173" b="10487"/>
          <a:stretch>
            <a:fillRect/>
          </a:stretch>
        </p:blipFill>
        <p:spPr bwMode="auto">
          <a:xfrm>
            <a:off x="789027" y="948680"/>
            <a:ext cx="4117439" cy="2744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5" descr="IMG-20211120-WA003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17" t="19336" r="5521"/>
          <a:stretch>
            <a:fillRect/>
          </a:stretch>
        </p:blipFill>
        <p:spPr bwMode="auto">
          <a:xfrm>
            <a:off x="7577957" y="3793870"/>
            <a:ext cx="3808105" cy="2639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8984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3" b="9603"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Достижения учащихся </a:t>
            </a:r>
          </a:p>
          <a:p>
            <a:pPr algn="ctr"/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МАУ ДО ДЮСШ "Олимп" им. </a:t>
            </a:r>
            <a:r>
              <a:rPr lang="ru-RU" sz="2000" b="1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М.В.Канищева</a:t>
            </a:r>
            <a:r>
              <a:rPr lang="ru-RU" sz="2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 Новокубанска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96986" y="1330037"/>
            <a:ext cx="7618197" cy="478575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235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спортсменов МАУ ДО 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ДЮСШ «Олимп» имени </a:t>
            </a:r>
            <a:r>
              <a:rPr lang="ru-RU" dirty="0" err="1">
                <a:latin typeface="Arial" panose="020B0604020202020204" pitchFamily="34" charset="0"/>
                <a:cs typeface="Arial" panose="020B0604020202020204" pitchFamily="34" charset="0"/>
              </a:rPr>
              <a:t>М.В.Канищева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приняли участие в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44 соревнованиях Российского, Южного федерального округа, Краснодарского края, на которых становились 12 раз победителями, 14 раза серебряными и 41 раз бронзовыми призерами.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Наиболее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значимые достижения: 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   Лариса Симонян призер международных соревнований по самбо, двукратный призер Всероссийских соревнований по дзюдо, член сборных команд России по самбо и дзюдо.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    Полина Янук призер Всероссийских соревнований по дзюдо, член сборных команд России по самбо и дзюдо.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Кульченко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Элина - призер первенства России по дзюдо.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Кива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Ева - призер первенства России по дзюдо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Бургер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Юлия - призер первенства ЮФО по дзюдо и по самбо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    Жидкова Полина - призер первенства ЮФО по дзюдо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Дзадзиева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Елизавета - призер первенства ЮФО по самбо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    Баранова София - призер первенства ЮФО по дзюдо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  <a:r>
              <a:rPr lang="ru-RU" b="1" dirty="0" err="1">
                <a:latin typeface="Arial" panose="020B0604020202020204" pitchFamily="34" charset="0"/>
                <a:cs typeface="Arial" panose="020B0604020202020204" pitchFamily="34" charset="0"/>
              </a:rPr>
              <a:t>Живолупов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 Тимур – призер первенства Краснодарского края по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боксу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37" y="1861295"/>
            <a:ext cx="3541978" cy="3541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995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977383" y="344385"/>
            <a:ext cx="5677395" cy="3162011"/>
          </a:xfrm>
        </p:spPr>
        <p:txBody>
          <a:bodyPr/>
          <a:lstStyle/>
          <a:p>
            <a:pPr marL="0" indent="0" algn="just">
              <a:buNone/>
            </a:pPr>
            <a:r>
              <a:rPr lang="ru-RU" b="1" dirty="0"/>
              <a:t> </a:t>
            </a:r>
            <a:r>
              <a:rPr lang="ru-RU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Пелих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Яна, </a:t>
            </a:r>
            <a:r>
              <a:rPr lang="ru-RU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Аветисян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Лоя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, Пшеничная Злата и Янковская Амина – призеры первенства Краснодарского края по баскетболу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3х3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8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Голобкова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Дарина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, Оськина Наталья и Ермоленко Анастасия – призеры Краевых соревнований по спортивной акробатике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Полине Янук присвоен спортивный разряд «Кандидат в мастера спорта» по </a:t>
            </a: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дзюдо.</a:t>
            </a:r>
            <a:endParaRPr lang="ru-RU" sz="18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just">
              <a:buNone/>
            </a:pPr>
            <a:r>
              <a:rPr lang="ru-RU" sz="1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129 </a:t>
            </a:r>
            <a:r>
              <a:rPr lang="ru-RU" sz="1800" b="1" dirty="0">
                <a:latin typeface="Arial" panose="020B0604020202020204" pitchFamily="34" charset="0"/>
                <a:cs typeface="Arial" panose="020B0604020202020204" pitchFamily="34" charset="0"/>
              </a:rPr>
              <a:t>учащихся выполнил норматив массовых спортивных разрядов</a:t>
            </a:r>
            <a:endParaRPr lang="ru-RU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01" b="9421"/>
          <a:stretch/>
        </p:blipFill>
        <p:spPr>
          <a:xfrm>
            <a:off x="312465" y="344385"/>
            <a:ext cx="5396779" cy="26956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0" t="-2800" r="-2910" b="10731"/>
          <a:stretch/>
        </p:blipFill>
        <p:spPr>
          <a:xfrm>
            <a:off x="312465" y="3040084"/>
            <a:ext cx="2856855" cy="35150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770" y="3823854"/>
            <a:ext cx="3833053" cy="28747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4" r="12494"/>
          <a:stretch/>
        </p:blipFill>
        <p:spPr>
          <a:xfrm>
            <a:off x="3752604" y="3793352"/>
            <a:ext cx="3479469" cy="2905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316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2C1820-DA2C-439E-97D1-8F09FC2D9B7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291771" y="-1483"/>
            <a:ext cx="10653485" cy="856916"/>
          </a:xfrm>
          <a:prstGeom prst="rect">
            <a:avLst/>
          </a:prstGeom>
        </p:spPr>
      </p:pic>
      <p:grpSp>
        <p:nvGrpSpPr>
          <p:cNvPr id="6" name="Группа 18">
            <a:extLst>
              <a:ext uri="{FF2B5EF4-FFF2-40B4-BE49-F238E27FC236}">
                <a16:creationId xmlns:a16="http://schemas.microsoft.com/office/drawing/2014/main" id="{85486403-553D-458C-8379-7360716C21CF}"/>
              </a:ext>
            </a:extLst>
          </p:cNvPr>
          <p:cNvGrpSpPr/>
          <p:nvPr/>
        </p:nvGrpSpPr>
        <p:grpSpPr>
          <a:xfrm>
            <a:off x="0" y="6533329"/>
            <a:ext cx="12192000" cy="337727"/>
            <a:chOff x="0" y="6548682"/>
            <a:chExt cx="12192000" cy="322376"/>
          </a:xfrm>
        </p:grpSpPr>
        <p:sp>
          <p:nvSpPr>
            <p:cNvPr id="7" name="Прямоугольник 6">
              <a:extLst>
                <a:ext uri="{FF2B5EF4-FFF2-40B4-BE49-F238E27FC236}">
                  <a16:creationId xmlns:a16="http://schemas.microsoft.com/office/drawing/2014/main" id="{0E03AC28-10D1-498F-AD4B-2D51DE1CAAB4}"/>
                </a:ext>
              </a:extLst>
            </p:cNvPr>
            <p:cNvSpPr/>
            <p:nvPr/>
          </p:nvSpPr>
          <p:spPr>
            <a:xfrm>
              <a:off x="0" y="6588425"/>
              <a:ext cx="12192000" cy="282633"/>
            </a:xfrm>
            <a:prstGeom prst="rect">
              <a:avLst/>
            </a:prstGeom>
            <a:solidFill>
              <a:srgbClr val="2973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ru-RU"/>
            </a:p>
          </p:txBody>
        </p:sp>
        <p:sp>
          <p:nvSpPr>
            <p:cNvPr id="8" name="Прямоугольник 11">
              <a:extLst>
                <a:ext uri="{FF2B5EF4-FFF2-40B4-BE49-F238E27FC236}">
                  <a16:creationId xmlns:a16="http://schemas.microsoft.com/office/drawing/2014/main" id="{09C1C666-6ADC-408D-8799-2186B26E3F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9818" y="6548682"/>
              <a:ext cx="11782697" cy="30847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ru-RU" sz="1500" spc="100" dirty="0">
                  <a:solidFill>
                    <a:schemeClr val="accent1">
                      <a:lumMod val="40000"/>
                      <a:lumOff val="60000"/>
                    </a:schemeClr>
                  </a:solidFill>
                  <a:latin typeface="Arial" pitchFamily="34" charset="0"/>
                  <a:cs typeface="Arial" pitchFamily="34" charset="0"/>
                </a:rPr>
                <a:t>РЕГИОНАЛЬНЫЙ МОДЕЛЬНЫЙ ЦЕНТР ДОПОЛНИТЕЛЬНОГО ОБРАЗОВАНИЯ ДЕТЕЙ КРАСНОДАРСКОГО КРАЯ</a:t>
              </a:r>
            </a:p>
          </p:txBody>
        </p:sp>
      </p:grp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9688768-A33D-485F-87AD-6EB7638552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73" b="9603"/>
          <a:stretch/>
        </p:blipFill>
        <p:spPr>
          <a:xfrm>
            <a:off x="286283" y="0"/>
            <a:ext cx="1005488" cy="856915"/>
          </a:xfrm>
          <a:prstGeom prst="rect">
            <a:avLst/>
          </a:prstGeom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31459F02-66E8-47D2-99F6-419AE2BC56B7}"/>
              </a:ext>
            </a:extLst>
          </p:cNvPr>
          <p:cNvSpPr/>
          <p:nvPr/>
        </p:nvSpPr>
        <p:spPr>
          <a:xfrm>
            <a:off x="1410294" y="81997"/>
            <a:ext cx="1030489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Достижения учащихся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МБУДО ДДТ </a:t>
            </a:r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им.Л.А.Колобова</a:t>
            </a:r>
            <a:r>
              <a:rPr lang="ru-RU" sz="2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г.Новокубанска</a:t>
            </a:r>
            <a:endParaRPr lang="ru-RU" sz="20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807522" y="1129342"/>
            <a:ext cx="11026415" cy="56556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79 учащихся МБУДО ДДТ </a:t>
            </a:r>
            <a:r>
              <a:rPr lang="ru-RU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им.Л.А.Колобова</a:t>
            </a:r>
            <a:r>
              <a:rPr lang="ru-RU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стали победителями и призерами в муниципальных, краевых и региональных конкурсах, выставках</a:t>
            </a:r>
            <a:endParaRPr lang="ru-RU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971" t="20425" r="46130" b="28224"/>
          <a:stretch>
            <a:fillRect/>
          </a:stretch>
        </p:blipFill>
        <p:spPr bwMode="auto">
          <a:xfrm>
            <a:off x="7262139" y="1736537"/>
            <a:ext cx="4571798" cy="4571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6739" y="1736537"/>
            <a:ext cx="6096000" cy="923330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just">
              <a:spcAft>
                <a:spcPts val="0"/>
              </a:spcAft>
            </a:pP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Краевой детский экологический конкурс «Зеленая планета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», Фисенко Матвей – </a:t>
            </a:r>
            <a:r>
              <a:rPr lang="en-US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III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место, педагог Фисенко Д.А.</a:t>
            </a:r>
            <a:endParaRPr lang="ru-RU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39492" y="2954976"/>
            <a:ext cx="6096000" cy="1477328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>
            <a:spAutoFit/>
          </a:bodyPr>
          <a:lstStyle/>
          <a:p>
            <a:pPr algn="just"/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Региональный этап Всероссийского конкурса «Юные </a:t>
            </a:r>
            <a:r>
              <a:rPr lang="ru-RU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Тимирязевцы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 (в рамках Всероссийского сетевого проекта по сортоиспытанию «Малая </a:t>
            </a:r>
            <a:r>
              <a:rPr lang="ru-RU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Тимирязевка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»). 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ru-RU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Чубарева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Юлия Васильевна – </a:t>
            </a:r>
            <a:r>
              <a:rPr lang="en-US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III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место.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439492" y="4647783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Краевой конкурс </a:t>
            </a:r>
            <a:r>
              <a:rPr lang="ru-RU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«Лучшая социальная реклама региональной системы дополнительного образования детей Краснодарского края», </a:t>
            </a:r>
            <a:r>
              <a:rPr lang="ru-RU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Гомодина</a:t>
            </a:r>
            <a:r>
              <a:rPr lang="ru-RU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Анна Васильевна, победитель.</a:t>
            </a:r>
            <a:endParaRPr lang="ru-RU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632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1018</Words>
  <Application>Microsoft Office PowerPoint</Application>
  <PresentationFormat>Широкоэкранный</PresentationFormat>
  <Paragraphs>139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Times New Roman</vt:lpstr>
      <vt:lpstr>Verdana</vt:lpstr>
      <vt:lpstr>Тема Office</vt:lpstr>
      <vt:lpstr>Презентация PowerPoint</vt:lpstr>
      <vt:lpstr>4 учреждения дополнительного образования:   МБУДО ДДТ им.Л.А.Колобова г.Новокубанска, МБУДО ДДТ ст.Советской, МАУ ДО ДЮСШ "Олимп" им. М.В.Канищева г. Новокубанска, МАУ ДО ДЮСШ «Родина» ст. Бесскорбной.                                                                                                          5683  обучающихся (57  %) от общего числа школьников  Программы 6 направленностей:  художественная, физкультурно-спортивная, техническая, естественнонаучная,  туристско – краеведческая, социально – гуманитарная.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RMC5</dc:creator>
  <cp:lastModifiedBy>RePack by Diakov</cp:lastModifiedBy>
  <cp:revision>58</cp:revision>
  <dcterms:created xsi:type="dcterms:W3CDTF">2021-01-18T13:17:41Z</dcterms:created>
  <dcterms:modified xsi:type="dcterms:W3CDTF">2022-02-18T07:34:58Z</dcterms:modified>
</cp:coreProperties>
</file>