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88" r:id="rId3"/>
    <p:sldId id="317" r:id="rId4"/>
    <p:sldId id="313" r:id="rId5"/>
    <p:sldId id="274" r:id="rId6"/>
    <p:sldId id="318" r:id="rId7"/>
    <p:sldId id="319" r:id="rId8"/>
    <p:sldId id="320" r:id="rId9"/>
    <p:sldId id="316" r:id="rId10"/>
    <p:sldId id="300" r:id="rId11"/>
    <p:sldId id="315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4800C"/>
    <a:srgbClr val="FFCC66"/>
    <a:srgbClr val="FFCC99"/>
    <a:srgbClr val="DC9224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55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1AB788-4273-4263-9524-D0F221106234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0C4CB70-1BBA-4398-A0FD-F17E5668A434}">
      <dgm:prSet phldrT="[Текст]" custT="1"/>
      <dgm:spPr/>
      <dgm:t>
        <a:bodyPr lIns="0" tIns="0" rIns="0" bIns="0"/>
        <a:lstStyle/>
        <a:p>
          <a:pPr lvl="0" algn="ctr"/>
          <a:r>
            <a:rPr lang="ru-RU" sz="1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Федеральный бюджет</a:t>
          </a:r>
        </a:p>
        <a:p>
          <a:pPr lvl="0" algn="ctr"/>
          <a:r>
            <a:rPr lang="ru-RU" sz="1600" dirty="0" smtClean="0"/>
            <a:t>881 460,00</a:t>
          </a:r>
        </a:p>
        <a:p>
          <a:pPr lvl="0" algn="ctr"/>
          <a:r>
            <a:rPr lang="ru-RU" sz="16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rPr>
            <a:t>руб</a:t>
          </a:r>
          <a:r>
            <a:rPr lang="ru-RU" sz="16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  <a:p>
          <a:pPr marL="0" marR="0" indent="0" algn="ctr" defTabSz="800100" eaLnBrk="1" fontAlgn="auto" latinLnBrk="0" hangingPunct="1">
            <a:lnSpc>
              <a:spcPct val="90000"/>
            </a:lnSpc>
            <a:spcBef>
              <a:spcPts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endParaRPr lang="ru-RU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F11FC1E-3D81-44F1-933C-CEA0B31E1CEF}" type="parTrans" cxnId="{59CE46D2-7579-4958-9DD8-47C79BB8B78B}">
      <dgm:prSet/>
      <dgm:spPr/>
      <dgm:t>
        <a:bodyPr/>
        <a:lstStyle/>
        <a:p>
          <a:endParaRPr lang="ru-RU"/>
        </a:p>
      </dgm:t>
    </dgm:pt>
    <dgm:pt modelId="{837F0AEB-A63B-4801-AABF-1C8B4AF00840}" type="sibTrans" cxnId="{59CE46D2-7579-4958-9DD8-47C79BB8B78B}">
      <dgm:prSet/>
      <dgm:spPr/>
      <dgm:t>
        <a:bodyPr/>
        <a:lstStyle/>
        <a:p>
          <a:endParaRPr lang="ru-RU"/>
        </a:p>
      </dgm:t>
    </dgm:pt>
    <dgm:pt modelId="{5616EFC4-2D1C-426E-BEE8-8B0A791F4BFC}">
      <dgm:prSet phldrT="[Текст]" custT="1"/>
      <dgm:spPr/>
      <dgm:t>
        <a:bodyPr/>
        <a:lstStyle/>
        <a:p>
          <a:pPr marL="0" marR="0" indent="0" algn="ctr" defTabSz="800100" eaLnBrk="1" fontAlgn="auto" latinLnBrk="0" hangingPunct="1">
            <a:lnSpc>
              <a:spcPct val="90000"/>
            </a:lnSpc>
            <a:spcBef>
              <a:spcPts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endParaRPr lang="ru-RU" sz="1800" b="1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marR="0" indent="0" algn="ctr" defTabSz="800100" eaLnBrk="1" fontAlgn="auto" latinLnBrk="0" hangingPunct="1">
            <a:lnSpc>
              <a:spcPct val="90000"/>
            </a:lnSpc>
            <a:spcBef>
              <a:spcPts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1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Региональный </a:t>
          </a:r>
        </a:p>
        <a:p>
          <a:pPr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бюджет </a:t>
          </a:r>
        </a:p>
        <a:p>
          <a:pPr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dirty="0" smtClean="0"/>
            <a:t>17988,98</a:t>
          </a:r>
        </a:p>
        <a:p>
          <a:pPr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руб</a:t>
          </a:r>
          <a:r>
            <a:rPr lang="ru-RU" sz="1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  <a:p>
          <a:endParaRPr lang="ru-RU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B670A6-DE8D-48EB-8EFC-587C7E51658A}" type="parTrans" cxnId="{E655AA7C-B620-4890-8038-C69F0B400FBA}">
      <dgm:prSet/>
      <dgm:spPr/>
      <dgm:t>
        <a:bodyPr/>
        <a:lstStyle/>
        <a:p>
          <a:endParaRPr lang="ru-RU"/>
        </a:p>
      </dgm:t>
    </dgm:pt>
    <dgm:pt modelId="{1CC3A08F-CC1A-49D6-96E5-0FC53C8E4C8C}" type="sibTrans" cxnId="{E655AA7C-B620-4890-8038-C69F0B400FBA}">
      <dgm:prSet/>
      <dgm:spPr/>
      <dgm:t>
        <a:bodyPr/>
        <a:lstStyle/>
        <a:p>
          <a:endParaRPr lang="ru-RU"/>
        </a:p>
      </dgm:t>
    </dgm:pt>
    <dgm:pt modelId="{BB605AB1-E297-424C-BEC4-248461C659C7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Муниципальное образование</a:t>
          </a:r>
        </a:p>
        <a:p>
          <a:r>
            <a:rPr lang="ru-RU" sz="1600" dirty="0" smtClean="0"/>
            <a:t>8993,94</a:t>
          </a:r>
        </a:p>
        <a:p>
          <a:r>
            <a:rPr lang="ru-RU" sz="1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руб</a:t>
          </a:r>
          <a:r>
            <a:rPr lang="ru-RU" sz="1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  <a:p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7108138-46BD-4156-A216-712BF0D7E2AF}" type="parTrans" cxnId="{0F3BA24D-6F49-4A18-94FC-EEAE3560498D}">
      <dgm:prSet/>
      <dgm:spPr/>
      <dgm:t>
        <a:bodyPr/>
        <a:lstStyle/>
        <a:p>
          <a:endParaRPr lang="ru-RU"/>
        </a:p>
      </dgm:t>
    </dgm:pt>
    <dgm:pt modelId="{13FA1D65-530A-411F-9BE4-07D49D31F7C2}" type="sibTrans" cxnId="{0F3BA24D-6F49-4A18-94FC-EEAE3560498D}">
      <dgm:prSet/>
      <dgm:spPr/>
      <dgm:t>
        <a:bodyPr/>
        <a:lstStyle/>
        <a:p>
          <a:endParaRPr lang="ru-RU"/>
        </a:p>
      </dgm:t>
    </dgm:pt>
    <dgm:pt modelId="{447CAA22-2381-4D13-83D6-4957E523E6EE}">
      <dgm:prSet custT="1"/>
      <dgm:spPr/>
      <dgm:t>
        <a:bodyPr/>
        <a:lstStyle/>
        <a:p>
          <a:r>
            <a:rPr lang="ru-RU" sz="1600" b="1" dirty="0" smtClean="0">
              <a:solidFill>
                <a:schemeClr val="tx1"/>
              </a:solidFill>
            </a:rPr>
            <a:t>ИТОГО    </a:t>
          </a:r>
          <a:r>
            <a:rPr lang="ru-RU" sz="1600" dirty="0" smtClean="0"/>
            <a:t>             908 442,92</a:t>
          </a:r>
          <a:endParaRPr lang="ru-RU" sz="1600" b="1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ru-RU" sz="1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руб.</a:t>
          </a:r>
          <a:endParaRPr lang="ru-RU" sz="16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B5591D-1F6B-466B-8875-1FDFBC8AB0D1}" type="parTrans" cxnId="{43D36AB0-E605-4211-BDB0-36AEF6AE096F}">
      <dgm:prSet/>
      <dgm:spPr/>
      <dgm:t>
        <a:bodyPr/>
        <a:lstStyle/>
        <a:p>
          <a:endParaRPr lang="ru-RU"/>
        </a:p>
      </dgm:t>
    </dgm:pt>
    <dgm:pt modelId="{98D437E9-940A-4B4B-B59F-F43B719AC615}" type="sibTrans" cxnId="{43D36AB0-E605-4211-BDB0-36AEF6AE096F}">
      <dgm:prSet/>
      <dgm:spPr/>
      <dgm:t>
        <a:bodyPr/>
        <a:lstStyle/>
        <a:p>
          <a:endParaRPr lang="ru-RU"/>
        </a:p>
      </dgm:t>
    </dgm:pt>
    <dgm:pt modelId="{2B86CEF6-10C5-405E-8279-31942DB8C847}" type="pres">
      <dgm:prSet presAssocID="{E51AB788-4273-4263-9524-D0F221106234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23CFA38-D5D8-49D8-BDF2-81332EE60C1D}" type="pres">
      <dgm:prSet presAssocID="{B0C4CB70-1BBA-4398-A0FD-F17E5668A434}" presName="node" presStyleLbl="node1" presStyleIdx="0" presStyleCnt="4" custScaleX="170834" custScaleY="158491" custLinFactX="-23987" custLinFactNeighborX="-100000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3B7BDF-E960-44FB-9F14-56CC4A9D5F4F}" type="pres">
      <dgm:prSet presAssocID="{837F0AEB-A63B-4801-AABF-1C8B4AF00840}" presName="spacerL" presStyleCnt="0"/>
      <dgm:spPr/>
    </dgm:pt>
    <dgm:pt modelId="{406A5826-3206-443F-ABBF-691A64796B5F}" type="pres">
      <dgm:prSet presAssocID="{837F0AEB-A63B-4801-AABF-1C8B4AF00840}" presName="sibTrans" presStyleLbl="sibTrans2D1" presStyleIdx="0" presStyleCnt="3" custLinFactNeighborX="-98280" custLinFactNeighborY="0"/>
      <dgm:spPr/>
      <dgm:t>
        <a:bodyPr/>
        <a:lstStyle/>
        <a:p>
          <a:endParaRPr lang="ru-RU"/>
        </a:p>
      </dgm:t>
    </dgm:pt>
    <dgm:pt modelId="{1E6104FC-16A1-41EF-9EDD-AF584C264C6C}" type="pres">
      <dgm:prSet presAssocID="{837F0AEB-A63B-4801-AABF-1C8B4AF00840}" presName="spacerR" presStyleCnt="0"/>
      <dgm:spPr/>
    </dgm:pt>
    <dgm:pt modelId="{04CBD9BD-0804-4762-B983-8E2C105E2D69}" type="pres">
      <dgm:prSet presAssocID="{5616EFC4-2D1C-426E-BEE8-8B0A791F4BFC}" presName="node" presStyleLbl="node1" presStyleIdx="1" presStyleCnt="4" custScaleX="176089" custScaleY="172365" custLinFactX="-5238" custLinFactNeighborX="-100000" custLinFactNeighborY="-8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827133-5E77-4F40-980B-087FF1F48E55}" type="pres">
      <dgm:prSet presAssocID="{1CC3A08F-CC1A-49D6-96E5-0FC53C8E4C8C}" presName="spacerL" presStyleCnt="0"/>
      <dgm:spPr/>
    </dgm:pt>
    <dgm:pt modelId="{66402A15-93C9-488C-8A56-BA2F26281F5A}" type="pres">
      <dgm:prSet presAssocID="{1CC3A08F-CC1A-49D6-96E5-0FC53C8E4C8C}" presName="sibTrans" presStyleLbl="sibTrans2D1" presStyleIdx="1" presStyleCnt="3" custLinFactX="-23031" custLinFactNeighborX="-100000" custLinFactNeighborY="-1416"/>
      <dgm:spPr/>
      <dgm:t>
        <a:bodyPr/>
        <a:lstStyle/>
        <a:p>
          <a:endParaRPr lang="ru-RU"/>
        </a:p>
      </dgm:t>
    </dgm:pt>
    <dgm:pt modelId="{FFEA2373-D46F-4C90-8550-C70029E16D6C}" type="pres">
      <dgm:prSet presAssocID="{1CC3A08F-CC1A-49D6-96E5-0FC53C8E4C8C}" presName="spacerR" presStyleCnt="0"/>
      <dgm:spPr/>
    </dgm:pt>
    <dgm:pt modelId="{B5304BFD-FC2C-4AEE-9C06-0AAF4BC5794D}" type="pres">
      <dgm:prSet presAssocID="{BB605AB1-E297-424C-BEC4-248461C659C7}" presName="node" presStyleLbl="node1" presStyleIdx="2" presStyleCnt="4" custScaleX="207922" custScaleY="184738" custLinFactX="-21321" custLinFactNeighborX="-100000" custLinFactNeighborY="-8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004726-58DC-4A63-8BFA-2D66F73B0FBD}" type="pres">
      <dgm:prSet presAssocID="{13FA1D65-530A-411F-9BE4-07D49D31F7C2}" presName="spacerL" presStyleCnt="0"/>
      <dgm:spPr/>
    </dgm:pt>
    <dgm:pt modelId="{0DC65D07-EF54-4E1E-9C07-717343821037}" type="pres">
      <dgm:prSet presAssocID="{13FA1D65-530A-411F-9BE4-07D49D31F7C2}" presName="sibTrans" presStyleLbl="sibTrans2D1" presStyleIdx="2" presStyleCnt="3" custLinFactX="-3602" custLinFactNeighborX="-100000" custLinFactNeighborY="-1580"/>
      <dgm:spPr/>
      <dgm:t>
        <a:bodyPr/>
        <a:lstStyle/>
        <a:p>
          <a:endParaRPr lang="ru-RU"/>
        </a:p>
      </dgm:t>
    </dgm:pt>
    <dgm:pt modelId="{8E24D1EB-BD80-4256-A252-FB0B94F6F603}" type="pres">
      <dgm:prSet presAssocID="{13FA1D65-530A-411F-9BE4-07D49D31F7C2}" presName="spacerR" presStyleCnt="0"/>
      <dgm:spPr/>
    </dgm:pt>
    <dgm:pt modelId="{53281F46-11DE-4B9E-9944-2F58CB852F1B}" type="pres">
      <dgm:prSet presAssocID="{447CAA22-2381-4D13-83D6-4957E523E6EE}" presName="node" presStyleLbl="node1" presStyleIdx="3" presStyleCnt="4" custScaleX="169150" custScaleY="1538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77E1D44-C1B5-4FEC-9C33-F4938722FF12}" type="presOf" srcId="{BB605AB1-E297-424C-BEC4-248461C659C7}" destId="{B5304BFD-FC2C-4AEE-9C06-0AAF4BC5794D}" srcOrd="0" destOrd="0" presId="urn:microsoft.com/office/officeart/2005/8/layout/equation1"/>
    <dgm:cxn modelId="{A875738D-155D-4339-BAD3-F268DF2B9F7D}" type="presOf" srcId="{E51AB788-4273-4263-9524-D0F221106234}" destId="{2B86CEF6-10C5-405E-8279-31942DB8C847}" srcOrd="0" destOrd="0" presId="urn:microsoft.com/office/officeart/2005/8/layout/equation1"/>
    <dgm:cxn modelId="{0F3BA24D-6F49-4A18-94FC-EEAE3560498D}" srcId="{E51AB788-4273-4263-9524-D0F221106234}" destId="{BB605AB1-E297-424C-BEC4-248461C659C7}" srcOrd="2" destOrd="0" parTransId="{87108138-46BD-4156-A216-712BF0D7E2AF}" sibTransId="{13FA1D65-530A-411F-9BE4-07D49D31F7C2}"/>
    <dgm:cxn modelId="{BEBABB00-CA9B-48F4-B042-ECEC195F22C2}" type="presOf" srcId="{13FA1D65-530A-411F-9BE4-07D49D31F7C2}" destId="{0DC65D07-EF54-4E1E-9C07-717343821037}" srcOrd="0" destOrd="0" presId="urn:microsoft.com/office/officeart/2005/8/layout/equation1"/>
    <dgm:cxn modelId="{59CE46D2-7579-4958-9DD8-47C79BB8B78B}" srcId="{E51AB788-4273-4263-9524-D0F221106234}" destId="{B0C4CB70-1BBA-4398-A0FD-F17E5668A434}" srcOrd="0" destOrd="0" parTransId="{9F11FC1E-3D81-44F1-933C-CEA0B31E1CEF}" sibTransId="{837F0AEB-A63B-4801-AABF-1C8B4AF00840}"/>
    <dgm:cxn modelId="{2A1A2CA7-0457-41D3-ADAF-5FC618229925}" type="presOf" srcId="{5616EFC4-2D1C-426E-BEE8-8B0A791F4BFC}" destId="{04CBD9BD-0804-4762-B983-8E2C105E2D69}" srcOrd="0" destOrd="0" presId="urn:microsoft.com/office/officeart/2005/8/layout/equation1"/>
    <dgm:cxn modelId="{E9A57C91-4B94-49FF-8A2C-1C61D86B8137}" type="presOf" srcId="{837F0AEB-A63B-4801-AABF-1C8B4AF00840}" destId="{406A5826-3206-443F-ABBF-691A64796B5F}" srcOrd="0" destOrd="0" presId="urn:microsoft.com/office/officeart/2005/8/layout/equation1"/>
    <dgm:cxn modelId="{69C9CA35-A252-452B-8B82-62C7C8F0AB14}" type="presOf" srcId="{1CC3A08F-CC1A-49D6-96E5-0FC53C8E4C8C}" destId="{66402A15-93C9-488C-8A56-BA2F26281F5A}" srcOrd="0" destOrd="0" presId="urn:microsoft.com/office/officeart/2005/8/layout/equation1"/>
    <dgm:cxn modelId="{43D36AB0-E605-4211-BDB0-36AEF6AE096F}" srcId="{E51AB788-4273-4263-9524-D0F221106234}" destId="{447CAA22-2381-4D13-83D6-4957E523E6EE}" srcOrd="3" destOrd="0" parTransId="{A1B5591D-1F6B-466B-8875-1FDFBC8AB0D1}" sibTransId="{98D437E9-940A-4B4B-B59F-F43B719AC615}"/>
    <dgm:cxn modelId="{876B350C-5D29-46FE-8D2B-DD54E617749B}" type="presOf" srcId="{B0C4CB70-1BBA-4398-A0FD-F17E5668A434}" destId="{423CFA38-D5D8-49D8-BDF2-81332EE60C1D}" srcOrd="0" destOrd="0" presId="urn:microsoft.com/office/officeart/2005/8/layout/equation1"/>
    <dgm:cxn modelId="{E655AA7C-B620-4890-8038-C69F0B400FBA}" srcId="{E51AB788-4273-4263-9524-D0F221106234}" destId="{5616EFC4-2D1C-426E-BEE8-8B0A791F4BFC}" srcOrd="1" destOrd="0" parTransId="{47B670A6-DE8D-48EB-8EFC-587C7E51658A}" sibTransId="{1CC3A08F-CC1A-49D6-96E5-0FC53C8E4C8C}"/>
    <dgm:cxn modelId="{A8B63BC8-8FB8-4846-9D47-E27C92B62E62}" type="presOf" srcId="{447CAA22-2381-4D13-83D6-4957E523E6EE}" destId="{53281F46-11DE-4B9E-9944-2F58CB852F1B}" srcOrd="0" destOrd="0" presId="urn:microsoft.com/office/officeart/2005/8/layout/equation1"/>
    <dgm:cxn modelId="{6A97397D-391A-40EA-8923-683B3972349A}" type="presParOf" srcId="{2B86CEF6-10C5-405E-8279-31942DB8C847}" destId="{423CFA38-D5D8-49D8-BDF2-81332EE60C1D}" srcOrd="0" destOrd="0" presId="urn:microsoft.com/office/officeart/2005/8/layout/equation1"/>
    <dgm:cxn modelId="{C69B90AD-0CD6-44AD-8946-1DDD02F26C97}" type="presParOf" srcId="{2B86CEF6-10C5-405E-8279-31942DB8C847}" destId="{5F3B7BDF-E960-44FB-9F14-56CC4A9D5F4F}" srcOrd="1" destOrd="0" presId="urn:microsoft.com/office/officeart/2005/8/layout/equation1"/>
    <dgm:cxn modelId="{A7F90962-410E-4D6A-8660-594B999192AD}" type="presParOf" srcId="{2B86CEF6-10C5-405E-8279-31942DB8C847}" destId="{406A5826-3206-443F-ABBF-691A64796B5F}" srcOrd="2" destOrd="0" presId="urn:microsoft.com/office/officeart/2005/8/layout/equation1"/>
    <dgm:cxn modelId="{2CA69DC2-B484-4214-8046-FD1EA36D8021}" type="presParOf" srcId="{2B86CEF6-10C5-405E-8279-31942DB8C847}" destId="{1E6104FC-16A1-41EF-9EDD-AF584C264C6C}" srcOrd="3" destOrd="0" presId="urn:microsoft.com/office/officeart/2005/8/layout/equation1"/>
    <dgm:cxn modelId="{260D10FE-77E7-41E3-83F6-E29370BE1DE6}" type="presParOf" srcId="{2B86CEF6-10C5-405E-8279-31942DB8C847}" destId="{04CBD9BD-0804-4762-B983-8E2C105E2D69}" srcOrd="4" destOrd="0" presId="urn:microsoft.com/office/officeart/2005/8/layout/equation1"/>
    <dgm:cxn modelId="{E3CF2853-13DB-494A-869C-3DF1F34E2047}" type="presParOf" srcId="{2B86CEF6-10C5-405E-8279-31942DB8C847}" destId="{5F827133-5E77-4F40-980B-087FF1F48E55}" srcOrd="5" destOrd="0" presId="urn:microsoft.com/office/officeart/2005/8/layout/equation1"/>
    <dgm:cxn modelId="{9E457E96-5A2B-4C01-8A99-3025A12EBBDF}" type="presParOf" srcId="{2B86CEF6-10C5-405E-8279-31942DB8C847}" destId="{66402A15-93C9-488C-8A56-BA2F26281F5A}" srcOrd="6" destOrd="0" presId="urn:microsoft.com/office/officeart/2005/8/layout/equation1"/>
    <dgm:cxn modelId="{520ED421-DFB9-4037-84DC-BE2C8CE530E9}" type="presParOf" srcId="{2B86CEF6-10C5-405E-8279-31942DB8C847}" destId="{FFEA2373-D46F-4C90-8550-C70029E16D6C}" srcOrd="7" destOrd="0" presId="urn:microsoft.com/office/officeart/2005/8/layout/equation1"/>
    <dgm:cxn modelId="{4EBF0229-CE77-4A9C-B776-3AC5C7871FCA}" type="presParOf" srcId="{2B86CEF6-10C5-405E-8279-31942DB8C847}" destId="{B5304BFD-FC2C-4AEE-9C06-0AAF4BC5794D}" srcOrd="8" destOrd="0" presId="urn:microsoft.com/office/officeart/2005/8/layout/equation1"/>
    <dgm:cxn modelId="{414EB970-1F4E-4541-A06B-28189B447878}" type="presParOf" srcId="{2B86CEF6-10C5-405E-8279-31942DB8C847}" destId="{B2004726-58DC-4A63-8BFA-2D66F73B0FBD}" srcOrd="9" destOrd="0" presId="urn:microsoft.com/office/officeart/2005/8/layout/equation1"/>
    <dgm:cxn modelId="{BCC7EFA6-DD35-45CD-95E2-CCBDDF9E851D}" type="presParOf" srcId="{2B86CEF6-10C5-405E-8279-31942DB8C847}" destId="{0DC65D07-EF54-4E1E-9C07-717343821037}" srcOrd="10" destOrd="0" presId="urn:microsoft.com/office/officeart/2005/8/layout/equation1"/>
    <dgm:cxn modelId="{9126739E-EC3A-45D2-8B19-5832FE3C21DE}" type="presParOf" srcId="{2B86CEF6-10C5-405E-8279-31942DB8C847}" destId="{8E24D1EB-BD80-4256-A252-FB0B94F6F603}" srcOrd="11" destOrd="0" presId="urn:microsoft.com/office/officeart/2005/8/layout/equation1"/>
    <dgm:cxn modelId="{44E24FF7-BB30-46E7-8D74-BAB05067D572}" type="presParOf" srcId="{2B86CEF6-10C5-405E-8279-31942DB8C847}" destId="{53281F46-11DE-4B9E-9944-2F58CB852F1B}" srcOrd="12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23CFA38-D5D8-49D8-BDF2-81332EE60C1D}">
      <dsp:nvSpPr>
        <dsp:cNvPr id="0" name=""/>
        <dsp:cNvSpPr/>
      </dsp:nvSpPr>
      <dsp:spPr>
        <a:xfrm>
          <a:off x="0" y="1777775"/>
          <a:ext cx="2090517" cy="193947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>
            <a:spcBef>
              <a:spcPct val="0"/>
            </a:spcBef>
          </a:pPr>
          <a:r>
            <a:rPr lang="ru-RU" sz="16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Федеральный бюджет</a:t>
          </a:r>
        </a:p>
        <a:p>
          <a:pPr lvl="0" algn="ctr">
            <a:spcBef>
              <a:spcPct val="0"/>
            </a:spcBef>
          </a:pPr>
          <a:r>
            <a:rPr lang="ru-RU" sz="1600" kern="1200" dirty="0" smtClean="0"/>
            <a:t>881 460,00</a:t>
          </a:r>
        </a:p>
        <a:p>
          <a:pPr lvl="0" algn="ctr">
            <a:spcBef>
              <a:spcPct val="0"/>
            </a:spcBef>
          </a:pPr>
          <a:r>
            <a:rPr lang="ru-RU" sz="1600" b="1" kern="12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rPr>
            <a:t>руб</a:t>
          </a:r>
          <a:r>
            <a:rPr lang="ru-RU" sz="1600" b="1" kern="12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  <a:p>
          <a:pPr marL="0" marR="0" indent="0" algn="ctr" defTabSz="8001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endParaRPr lang="ru-RU" sz="16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777775"/>
        <a:ext cx="2090517" cy="1939474"/>
      </dsp:txXfrm>
    </dsp:sp>
    <dsp:sp modelId="{406A5826-3206-443F-ABBF-691A64796B5F}">
      <dsp:nvSpPr>
        <dsp:cNvPr id="0" name=""/>
        <dsp:cNvSpPr/>
      </dsp:nvSpPr>
      <dsp:spPr>
        <a:xfrm>
          <a:off x="2094288" y="2392636"/>
          <a:ext cx="709753" cy="709753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>
        <a:off x="2094288" y="2392636"/>
        <a:ext cx="709753" cy="709753"/>
      </dsp:txXfrm>
    </dsp:sp>
    <dsp:sp modelId="{04CBD9BD-0804-4762-B983-8E2C105E2D69}">
      <dsp:nvSpPr>
        <dsp:cNvPr id="0" name=""/>
        <dsp:cNvSpPr/>
      </dsp:nvSpPr>
      <dsp:spPr>
        <a:xfrm>
          <a:off x="2837600" y="1682840"/>
          <a:ext cx="2154823" cy="21092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marR="0" lvl="0" indent="0" algn="ctr" defTabSz="8001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endParaRPr lang="ru-RU" sz="1800" b="1" kern="1200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marR="0" lvl="0" indent="0" algn="ctr" defTabSz="8001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16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Региональный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бюджет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17988,98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руб</a:t>
          </a:r>
          <a:r>
            <a:rPr lang="ru-RU" sz="16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  <a:p>
          <a:pPr lvl="0">
            <a:spcBef>
              <a:spcPct val="0"/>
            </a:spcBef>
          </a:pPr>
          <a:endParaRPr lang="ru-RU" sz="16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37600" y="1682840"/>
        <a:ext cx="2154823" cy="2109252"/>
      </dsp:txXfrm>
    </dsp:sp>
    <dsp:sp modelId="{66402A15-93C9-488C-8A56-BA2F26281F5A}">
      <dsp:nvSpPr>
        <dsp:cNvPr id="0" name=""/>
        <dsp:cNvSpPr/>
      </dsp:nvSpPr>
      <dsp:spPr>
        <a:xfrm>
          <a:off x="4992424" y="2382586"/>
          <a:ext cx="709753" cy="709753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>
        <a:off x="4992424" y="2382586"/>
        <a:ext cx="709753" cy="709753"/>
      </dsp:txXfrm>
    </dsp:sp>
    <dsp:sp modelId="{B5304BFD-FC2C-4AEE-9C06-0AAF4BC5794D}">
      <dsp:nvSpPr>
        <dsp:cNvPr id="0" name=""/>
        <dsp:cNvSpPr/>
      </dsp:nvSpPr>
      <dsp:spPr>
        <a:xfrm>
          <a:off x="5704098" y="1606400"/>
          <a:ext cx="2544368" cy="22606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Муниципальное образование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8993,94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руб</a:t>
          </a:r>
          <a:r>
            <a:rPr lang="ru-RU" sz="16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704098" y="1606400"/>
        <a:ext cx="2544368" cy="2260662"/>
      </dsp:txXfrm>
    </dsp:sp>
    <dsp:sp modelId="{0DC65D07-EF54-4E1E-9C07-717343821037}">
      <dsp:nvSpPr>
        <dsp:cNvPr id="0" name=""/>
        <dsp:cNvSpPr/>
      </dsp:nvSpPr>
      <dsp:spPr>
        <a:xfrm>
          <a:off x="8583174" y="2381422"/>
          <a:ext cx="709753" cy="709753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8583174" y="2381422"/>
        <a:ext cx="709753" cy="709753"/>
      </dsp:txXfrm>
    </dsp:sp>
    <dsp:sp modelId="{53281F46-11DE-4B9E-9944-2F58CB852F1B}">
      <dsp:nvSpPr>
        <dsp:cNvPr id="0" name=""/>
        <dsp:cNvSpPr/>
      </dsp:nvSpPr>
      <dsp:spPr>
        <a:xfrm>
          <a:off x="9517224" y="1805957"/>
          <a:ext cx="2069910" cy="188311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</a:rPr>
            <a:t>ИТОГО    </a:t>
          </a:r>
          <a:r>
            <a:rPr lang="ru-RU" sz="1600" kern="1200" dirty="0" smtClean="0"/>
            <a:t>             908 442,92</a:t>
          </a:r>
          <a:endParaRPr lang="ru-RU" sz="1600" b="1" kern="12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руб.</a:t>
          </a:r>
          <a:endParaRPr lang="ru-RU" sz="16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517224" y="1805957"/>
        <a:ext cx="2069910" cy="18831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84AF1B-A235-40CC-889C-0EF3ACDFE9BD}" type="datetimeFigureOut">
              <a:rPr lang="ru-RU" smtClean="0"/>
              <a:pPr/>
              <a:t>21.08.2022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B0FCAD-2329-48BF-AB15-60FA4760B8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69687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B0FCAD-2329-48BF-AB15-60FA4760B8A8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34724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3512-3922-4455-8752-429218DADEA0}" type="datetimeFigureOut">
              <a:rPr lang="ru-RU" smtClean="0"/>
              <a:pPr/>
              <a:t>21.08.2022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B2239-4484-404F-857A-CC042F3D1F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1937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3512-3922-4455-8752-429218DADEA0}" type="datetimeFigureOut">
              <a:rPr lang="ru-RU" smtClean="0"/>
              <a:pPr/>
              <a:t>21.08.2022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B2239-4484-404F-857A-CC042F3D1F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21355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3512-3922-4455-8752-429218DADEA0}" type="datetimeFigureOut">
              <a:rPr lang="ru-RU" smtClean="0"/>
              <a:pPr/>
              <a:t>21.08.2022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B2239-4484-404F-857A-CC042F3D1F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47496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3512-3922-4455-8752-429218DADEA0}" type="datetimeFigureOut">
              <a:rPr lang="ru-RU" smtClean="0"/>
              <a:pPr/>
              <a:t>21.08.2022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B2239-4484-404F-857A-CC042F3D1F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49301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3512-3922-4455-8752-429218DADEA0}" type="datetimeFigureOut">
              <a:rPr lang="ru-RU" smtClean="0"/>
              <a:pPr/>
              <a:t>21.08.2022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B2239-4484-404F-857A-CC042F3D1F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53869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3512-3922-4455-8752-429218DADEA0}" type="datetimeFigureOut">
              <a:rPr lang="ru-RU" smtClean="0"/>
              <a:pPr/>
              <a:t>21.08.2022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B2239-4484-404F-857A-CC042F3D1F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3714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3512-3922-4455-8752-429218DADEA0}" type="datetimeFigureOut">
              <a:rPr lang="ru-RU" smtClean="0"/>
              <a:pPr/>
              <a:t>21.08.2022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B2239-4484-404F-857A-CC042F3D1F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45079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3512-3922-4455-8752-429218DADEA0}" type="datetimeFigureOut">
              <a:rPr lang="ru-RU" smtClean="0"/>
              <a:pPr/>
              <a:t>21.08.2022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B2239-4484-404F-857A-CC042F3D1F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24593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3512-3922-4455-8752-429218DADEA0}" type="datetimeFigureOut">
              <a:rPr lang="ru-RU" smtClean="0"/>
              <a:pPr/>
              <a:t>21.08.2022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B2239-4484-404F-857A-CC042F3D1F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97960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3512-3922-4455-8752-429218DADEA0}" type="datetimeFigureOut">
              <a:rPr lang="ru-RU" smtClean="0"/>
              <a:pPr/>
              <a:t>21.08.2022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B2239-4484-404F-857A-CC042F3D1F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34500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3512-3922-4455-8752-429218DADEA0}" type="datetimeFigureOut">
              <a:rPr lang="ru-RU" smtClean="0"/>
              <a:pPr/>
              <a:t>21.08.2022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B2239-4484-404F-857A-CC042F3D1F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4513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43512-3922-4455-8752-429218DADEA0}" type="datetimeFigureOut">
              <a:rPr lang="ru-RU" smtClean="0"/>
              <a:pPr/>
              <a:t>21.08.2022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B2239-4484-404F-857A-CC042F3D1F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26271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1009291" y="2432747"/>
            <a:ext cx="9980762" cy="2967389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Создание новых мест  </a:t>
            </a: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дополнительного образования детей </a:t>
            </a: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 МБУ ДО «Дворец детского и юношеского творчества» городского округа город Октябрьский </a:t>
            </a: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Республики Башкортостан</a:t>
            </a: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г.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bject 4"/>
          <p:cNvSpPr/>
          <p:nvPr/>
        </p:nvSpPr>
        <p:spPr>
          <a:xfrm>
            <a:off x="9768730" y="142130"/>
            <a:ext cx="2052207" cy="1888368"/>
          </a:xfrm>
          <a:custGeom>
            <a:avLst/>
            <a:gdLst/>
            <a:ahLst/>
            <a:cxnLst/>
            <a:rect l="l" t="t" r="r" b="b"/>
            <a:pathLst>
              <a:path w="3355340" h="3355340">
                <a:moveTo>
                  <a:pt x="3354882" y="0"/>
                </a:moveTo>
                <a:lnTo>
                  <a:pt x="0" y="0"/>
                </a:lnTo>
                <a:lnTo>
                  <a:pt x="0" y="3354882"/>
                </a:lnTo>
                <a:lnTo>
                  <a:pt x="3354882" y="3354882"/>
                </a:lnTo>
                <a:lnTo>
                  <a:pt x="3354882" y="0"/>
                </a:lnTo>
                <a:close/>
              </a:path>
            </a:pathLst>
          </a:custGeom>
          <a:solidFill>
            <a:srgbClr val="64BDE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object 6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861494" y="271192"/>
            <a:ext cx="1866677" cy="163024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952891" y="5313872"/>
            <a:ext cx="494293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Ульянова Вера Павловна,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директор  МБУ ДО 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ДДиЮТ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 г.Октябрьский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64402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68485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8302" y="-4763"/>
            <a:ext cx="10411058" cy="677623"/>
          </a:xfrm>
        </p:spPr>
        <p:txBody>
          <a:bodyPr>
            <a:normAutofit/>
          </a:bodyPr>
          <a:lstStyle/>
          <a:p>
            <a:pPr algn="ctr"/>
            <a:r>
              <a:rPr lang="ru-RU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Планируемые результаты реализации программы</a:t>
            </a:r>
            <a:endParaRPr lang="ru-RU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76655" y="672860"/>
            <a:ext cx="1088038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-"/>
            </a:pP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создание информационных 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художественных объектов;</a:t>
            </a: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-"/>
            </a:pP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применение средств 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информационных технологий для выполнения практических задач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Font typeface="Symbol" panose="05050102010706020507" pitchFamily="18" charset="2"/>
              <a:buChar char="-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проектных продуктов,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используя разнообразные источники и материалы,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 результатов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своей деятельности,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их на современном уровне;</a:t>
            </a:r>
          </a:p>
          <a:p>
            <a:pPr marL="342900" indent="-342900" algn="just">
              <a:buFont typeface="Symbol" panose="05050102010706020507" pitchFamily="18" charset="2"/>
              <a:buChar char="-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навыков формулирования и обоснования собственного цельного мнения о возможностях, преимуществах и недостатках предлагаемого программного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-"/>
            </a:pPr>
            <a:endParaRPr lang="ru-RU" sz="3200" u="none" strike="noStrike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81872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949570" y="181154"/>
            <a:ext cx="83836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38200" y="1128409"/>
            <a:ext cx="10515600" cy="3531140"/>
          </a:xfrm>
        </p:spPr>
        <p:txBody>
          <a:bodyPr>
            <a:normAutofit/>
          </a:bodyPr>
          <a:lstStyle/>
          <a:p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   СПАСИБО ЗА ВНИМАНИЕ!</a:t>
            </a:r>
            <a:br>
              <a:rPr lang="ru-RU" sz="5400" dirty="0" smtClean="0">
                <a:latin typeface="Times New Roman" pitchFamily="18" charset="0"/>
                <a:cs typeface="Times New Roman" pitchFamily="18" charset="0"/>
              </a:rPr>
            </a:b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20104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76377" y="181154"/>
            <a:ext cx="100411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Создание новых мест в 2022 году</a:t>
            </a:r>
          </a:p>
          <a:p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28136" y="1520784"/>
            <a:ext cx="1047246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457200"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На площадке МБУ ДО «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ДДиЮТ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 по адресу 35 мкр.д.15 А </a:t>
            </a:r>
          </a:p>
          <a:p>
            <a:pPr lvl="0" algn="just" defTabSz="457200"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планируется открытие  объединения «Графический дизайн» технической направленности.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рамках реализации федерального проекта «Успех каждого ребенка»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национального проекта «Образование» планируется приобретение оборудования: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Графические планшеты- 15 шт.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Ноутбуки – 15 шт.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Проектор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Экран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Принтер</a:t>
            </a:r>
            <a:endParaRPr lang="ru-RU" sz="2400" dirty="0" smtClean="0">
              <a:solidFill>
                <a:srgbClr val="000000"/>
              </a:solidFill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39522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828136" y="1520784"/>
            <a:ext cx="104724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457200"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endParaRPr lang="ru-RU" sz="2400" dirty="0" smtClean="0">
              <a:solidFill>
                <a:srgbClr val="000000"/>
              </a:solidFill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391613573"/>
              </p:ext>
            </p:extLst>
          </p:nvPr>
        </p:nvGraphicFramePr>
        <p:xfrm>
          <a:off x="602803" y="1259456"/>
          <a:ext cx="11589197" cy="54950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Объем выделяемых средств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39522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610" y="0"/>
            <a:ext cx="12253610" cy="7023370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38200" y="267510"/>
            <a:ext cx="10515600" cy="1897719"/>
          </a:xfrm>
        </p:spPr>
        <p:txBody>
          <a:bodyPr>
            <a:noAutofit/>
          </a:bodyPr>
          <a:lstStyle/>
          <a:p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новых мест в 2022 г.</a:t>
            </a:r>
            <a:b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60 новых мест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4294967295"/>
          </p:nvPr>
        </p:nvSpPr>
        <p:spPr>
          <a:xfrm>
            <a:off x="6584950" y="2349500"/>
            <a:ext cx="5607050" cy="4168775"/>
          </a:xfrm>
        </p:spPr>
        <p:txBody>
          <a:bodyPr/>
          <a:lstStyle/>
          <a:p>
            <a:pPr algn="l"/>
            <a:r>
              <a:rPr lang="ru-RU" dirty="0"/>
              <a:t> 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098" y="1262990"/>
            <a:ext cx="5192384" cy="389753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4390" y="2407597"/>
            <a:ext cx="5851174" cy="439203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3815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3425" y="48638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8302" y="-4763"/>
            <a:ext cx="10411058" cy="677623"/>
          </a:xfrm>
        </p:spPr>
        <p:txBody>
          <a:bodyPr>
            <a:normAutofit/>
          </a:bodyPr>
          <a:lstStyle/>
          <a:p>
            <a:pPr algn="ctr"/>
            <a:r>
              <a:rPr lang="ru-RU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Дизайн-проект кабинета</a:t>
            </a:r>
            <a:endParaRPr lang="ru-RU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9095" y="1701560"/>
            <a:ext cx="6238875" cy="5029200"/>
          </a:xfrm>
          <a:prstGeom prst="rect">
            <a:avLst/>
          </a:prstGeom>
        </p:spPr>
      </p:pic>
      <p:pic>
        <p:nvPicPr>
          <p:cNvPr id="3074" name="Picture 2" descr="C:\Users\User\Desktop\Новая папка\WhatsApp Image 2022-01-18 at 12.47.36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163902" y="1422468"/>
            <a:ext cx="5410020" cy="32046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074042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8302" y="-4763"/>
            <a:ext cx="10411058" cy="1471254"/>
          </a:xfrm>
        </p:spPr>
        <p:txBody>
          <a:bodyPr>
            <a:normAutofit/>
          </a:bodyPr>
          <a:lstStyle/>
          <a:p>
            <a:pPr algn="ctr"/>
            <a:r>
              <a:rPr lang="ru-RU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Брендирование</a:t>
            </a:r>
            <a:r>
              <a:rPr lang="ru-RU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входной группы</a:t>
            </a:r>
            <a:endParaRPr lang="ru-RU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4513" y="1119709"/>
            <a:ext cx="8534399" cy="5531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074042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8302" y="-4763"/>
            <a:ext cx="10411058" cy="1471254"/>
          </a:xfrm>
        </p:spPr>
        <p:txBody>
          <a:bodyPr>
            <a:normAutofit/>
          </a:bodyPr>
          <a:lstStyle/>
          <a:p>
            <a:pPr algn="ctr"/>
            <a:r>
              <a:rPr lang="ru-RU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Зона </a:t>
            </a:r>
            <a:r>
              <a:rPr lang="ru-RU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брендирования</a:t>
            </a:r>
            <a:r>
              <a:rPr lang="ru-RU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новых мест</a:t>
            </a:r>
            <a:endParaRPr lang="ru-RU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User\Desktop\Новая папка\WhatsApp Image 2022-01-18 at 12.44.42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0497" y="1323468"/>
            <a:ext cx="3995379" cy="5196395"/>
          </a:xfrm>
          <a:prstGeom prst="rect">
            <a:avLst/>
          </a:prstGeom>
          <a:noFill/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709" y="2268747"/>
            <a:ext cx="5391150" cy="35433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074042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8302" y="-4763"/>
            <a:ext cx="10411058" cy="1471254"/>
          </a:xfrm>
        </p:spPr>
        <p:txBody>
          <a:bodyPr>
            <a:normAutofit/>
          </a:bodyPr>
          <a:lstStyle/>
          <a:p>
            <a:pPr algn="ctr"/>
            <a:r>
              <a:rPr lang="ru-RU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Зона </a:t>
            </a:r>
            <a:r>
              <a:rPr lang="ru-RU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брендирования</a:t>
            </a:r>
            <a:r>
              <a:rPr lang="ru-RU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новых мест</a:t>
            </a:r>
            <a:endParaRPr lang="ru-RU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8309" y="1101193"/>
            <a:ext cx="6458668" cy="5235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074042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949570" y="181154"/>
            <a:ext cx="838362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ДООП «Графический дизайн»</a:t>
            </a:r>
          </a:p>
          <a:p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95223" y="1520785"/>
            <a:ext cx="1138202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Возраст обучающихся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12-15 лет </a:t>
            </a:r>
          </a:p>
          <a:p>
            <a:pPr marL="0" marR="0" lvl="0" indent="0" algn="just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Срок освоения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с 1 сентября 2022 года по 31 мая 2023 год</a:t>
            </a:r>
          </a:p>
          <a:p>
            <a:pPr marL="0" marR="0" lvl="0" indent="0" algn="just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Объем программы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144 часа </a:t>
            </a:r>
          </a:p>
          <a:p>
            <a:pPr marL="0" marR="0" lvl="0" indent="0" algn="just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 программы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модульная</a:t>
            </a:r>
          </a:p>
          <a:p>
            <a:pPr marL="0" marR="0" lvl="0" indent="0" algn="just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defRPr/>
            </a:pPr>
            <a:r>
              <a:rPr lang="ru-RU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программы: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творческих способностей и компетенций в процессе освоения технических и художественных основ дизайнерской деятельности.</a:t>
            </a:r>
          </a:p>
          <a:p>
            <a:pPr marL="0" marR="0" lvl="0" indent="0" algn="just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28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39522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1196</TotalTime>
  <Words>252</Words>
  <Application>Microsoft Office PowerPoint</Application>
  <PresentationFormat>Произвольный</PresentationFormat>
  <Paragraphs>51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        Объем выделяемых средств</vt:lpstr>
      <vt:lpstr>Создание новых мест в 2022 г.                               60 новых мест</vt:lpstr>
      <vt:lpstr>Дизайн-проект кабинета</vt:lpstr>
      <vt:lpstr>Брендирование входной группы</vt:lpstr>
      <vt:lpstr>Зона брендирования новых мест</vt:lpstr>
      <vt:lpstr>Зона брендирования новых мест</vt:lpstr>
      <vt:lpstr>Слайд 9</vt:lpstr>
      <vt:lpstr>Планируемые результаты реализации программы</vt:lpstr>
      <vt:lpstr>    СПАСИБО ЗА ВНИМАНИЕ!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 Васильевна</dc:creator>
  <cp:lastModifiedBy>User</cp:lastModifiedBy>
  <cp:revision>118</cp:revision>
  <dcterms:created xsi:type="dcterms:W3CDTF">2021-11-16T08:16:50Z</dcterms:created>
  <dcterms:modified xsi:type="dcterms:W3CDTF">2022-08-21T10:47:26Z</dcterms:modified>
</cp:coreProperties>
</file>