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310" r:id="rId4"/>
    <p:sldId id="312" r:id="rId5"/>
    <p:sldId id="307" r:id="rId6"/>
    <p:sldId id="309" r:id="rId7"/>
    <p:sldId id="311" r:id="rId8"/>
    <p:sldId id="317" r:id="rId9"/>
    <p:sldId id="308" r:id="rId10"/>
    <p:sldId id="288" r:id="rId11"/>
    <p:sldId id="320" r:id="rId12"/>
    <p:sldId id="321" r:id="rId13"/>
    <p:sldId id="322" r:id="rId14"/>
    <p:sldId id="323" r:id="rId15"/>
    <p:sldId id="324" r:id="rId16"/>
    <p:sldId id="318" r:id="rId17"/>
    <p:sldId id="31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0C"/>
    <a:srgbClr val="FFCC66"/>
    <a:srgbClr val="FFCC99"/>
    <a:srgbClr val="DC9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31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1AB788-4273-4263-9524-D0F22110623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C4CB70-1BBA-4398-A0FD-F17E5668A434}">
      <dgm:prSet phldrT="[Текст]" custT="1"/>
      <dgm:spPr/>
      <dgm:t>
        <a:bodyPr lIns="0" tIns="0" rIns="0" bIns="0"/>
        <a:lstStyle/>
        <a:p>
          <a:pPr lvl="0" algn="ctr"/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бюджет</a:t>
          </a:r>
        </a:p>
        <a:p>
          <a:pPr lvl="0" algn="ctr"/>
          <a:r>
            <a:rPr lang="ru-RU" sz="1600" dirty="0" smtClean="0"/>
            <a:t>1 839 974,99</a:t>
          </a:r>
        </a:p>
        <a:p>
          <a:pPr lvl="0" algn="ctr"/>
          <a:r>
            <a:rPr lang="ru-RU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</a:p>
        <a:p>
          <a:pPr marL="0" marR="0" indent="0" algn="ctr" defTabSz="8001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1FC1E-3D81-44F1-933C-CEA0B31E1CEF}" type="parTrans" cxnId="{59CE46D2-7579-4958-9DD8-47C79BB8B78B}">
      <dgm:prSet/>
      <dgm:spPr/>
      <dgm:t>
        <a:bodyPr/>
        <a:lstStyle/>
        <a:p>
          <a:endParaRPr lang="ru-RU"/>
        </a:p>
      </dgm:t>
    </dgm:pt>
    <dgm:pt modelId="{837F0AEB-A63B-4801-AABF-1C8B4AF00840}" type="sibTrans" cxnId="{59CE46D2-7579-4958-9DD8-47C79BB8B78B}">
      <dgm:prSet/>
      <dgm:spPr/>
      <dgm:t>
        <a:bodyPr/>
        <a:lstStyle/>
        <a:p>
          <a:endParaRPr lang="ru-RU"/>
        </a:p>
      </dgm:t>
    </dgm:pt>
    <dgm:pt modelId="{5616EFC4-2D1C-426E-BEE8-8B0A791F4BFC}">
      <dgm:prSet phldrT="[Текст]" custT="1"/>
      <dgm:spPr/>
      <dgm:t>
        <a:bodyPr/>
        <a:lstStyle/>
        <a:p>
          <a:pPr marL="0" marR="0" indent="0" algn="ctr" defTabSz="8001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indent="0" algn="ctr" defTabSz="800100" eaLnBrk="1" fontAlgn="auto" latinLnBrk="0" hangingPunct="1">
            <a:lnSpc>
              <a:spcPct val="90000"/>
            </a:lnSpc>
            <a:spcBef>
              <a:spcPts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Региональный 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 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dirty="0" smtClean="0"/>
            <a:t>37 550,52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</a:p>
        <a:p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670A6-DE8D-48EB-8EFC-587C7E51658A}" type="parTrans" cxnId="{E655AA7C-B620-4890-8038-C69F0B400FBA}">
      <dgm:prSet/>
      <dgm:spPr/>
      <dgm:t>
        <a:bodyPr/>
        <a:lstStyle/>
        <a:p>
          <a:endParaRPr lang="ru-RU"/>
        </a:p>
      </dgm:t>
    </dgm:pt>
    <dgm:pt modelId="{1CC3A08F-CC1A-49D6-96E5-0FC53C8E4C8C}" type="sibTrans" cxnId="{E655AA7C-B620-4890-8038-C69F0B400FBA}">
      <dgm:prSet/>
      <dgm:spPr/>
      <dgm:t>
        <a:bodyPr/>
        <a:lstStyle/>
        <a:p>
          <a:endParaRPr lang="ru-RU"/>
        </a:p>
      </dgm:t>
    </dgm:pt>
    <dgm:pt modelId="{BB605AB1-E297-424C-BEC4-248461C659C7}">
      <dgm:prSet phldrT="[Текст]" custT="1"/>
      <dgm:spPr/>
      <dgm:t>
        <a:bodyPr/>
        <a:lstStyle/>
        <a:p>
          <a:endParaRPr lang="ru-RU" sz="16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16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Муниципальное образование</a:t>
          </a:r>
          <a:endParaRPr lang="ru-RU" sz="1600" dirty="0" smtClean="0"/>
        </a:p>
        <a:p>
          <a:r>
            <a:rPr lang="ru-RU" sz="1600" dirty="0" smtClean="0"/>
            <a:t>18 </a:t>
          </a:r>
          <a:r>
            <a:rPr lang="ru-RU" sz="1600" dirty="0" smtClean="0"/>
            <a:t>775,26</a:t>
          </a:r>
        </a:p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</a:p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08138-46BD-4156-A216-712BF0D7E2AF}" type="parTrans" cxnId="{0F3BA24D-6F49-4A18-94FC-EEAE3560498D}">
      <dgm:prSet/>
      <dgm:spPr/>
      <dgm:t>
        <a:bodyPr/>
        <a:lstStyle/>
        <a:p>
          <a:endParaRPr lang="ru-RU"/>
        </a:p>
      </dgm:t>
    </dgm:pt>
    <dgm:pt modelId="{13FA1D65-530A-411F-9BE4-07D49D31F7C2}" type="sibTrans" cxnId="{0F3BA24D-6F49-4A18-94FC-EEAE3560498D}">
      <dgm:prSet/>
      <dgm:spPr/>
      <dgm:t>
        <a:bodyPr/>
        <a:lstStyle/>
        <a:p>
          <a:endParaRPr lang="ru-RU"/>
        </a:p>
      </dgm:t>
    </dgm:pt>
    <dgm:pt modelId="{447CAA22-2381-4D13-83D6-4957E523E6EE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ИТОГО    </a:t>
          </a:r>
          <a:r>
            <a:rPr lang="ru-RU" sz="1600" dirty="0" smtClean="0"/>
            <a:t>             1 896 300,77</a:t>
          </a:r>
          <a:endParaRPr lang="ru-RU" sz="16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  <a:endParaRPr lang="ru-RU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5591D-1F6B-466B-8875-1FDFBC8AB0D1}" type="parTrans" cxnId="{43D36AB0-E605-4211-BDB0-36AEF6AE096F}">
      <dgm:prSet/>
      <dgm:spPr/>
      <dgm:t>
        <a:bodyPr/>
        <a:lstStyle/>
        <a:p>
          <a:endParaRPr lang="ru-RU"/>
        </a:p>
      </dgm:t>
    </dgm:pt>
    <dgm:pt modelId="{98D437E9-940A-4B4B-B59F-F43B719AC615}" type="sibTrans" cxnId="{43D36AB0-E605-4211-BDB0-36AEF6AE096F}">
      <dgm:prSet/>
      <dgm:spPr/>
      <dgm:t>
        <a:bodyPr/>
        <a:lstStyle/>
        <a:p>
          <a:endParaRPr lang="ru-RU"/>
        </a:p>
      </dgm:t>
    </dgm:pt>
    <dgm:pt modelId="{2B86CEF6-10C5-405E-8279-31942DB8C847}" type="pres">
      <dgm:prSet presAssocID="{E51AB788-4273-4263-9524-D0F22110623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3CFA38-D5D8-49D8-BDF2-81332EE60C1D}" type="pres">
      <dgm:prSet presAssocID="{B0C4CB70-1BBA-4398-A0FD-F17E5668A434}" presName="node" presStyleLbl="node1" presStyleIdx="0" presStyleCnt="4" custScaleX="208674" custScaleY="177013" custLinFactX="-23987" custLinFactNeighborX="-1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B7BDF-E960-44FB-9F14-56CC4A9D5F4F}" type="pres">
      <dgm:prSet presAssocID="{837F0AEB-A63B-4801-AABF-1C8B4AF00840}" presName="spacerL" presStyleCnt="0"/>
      <dgm:spPr/>
    </dgm:pt>
    <dgm:pt modelId="{406A5826-3206-443F-ABBF-691A64796B5F}" type="pres">
      <dgm:prSet presAssocID="{837F0AEB-A63B-4801-AABF-1C8B4AF00840}" presName="sibTrans" presStyleLbl="sibTrans2D1" presStyleIdx="0" presStyleCnt="3" custLinFactNeighborX="-98280" custLinFactNeighborY="0"/>
      <dgm:spPr/>
      <dgm:t>
        <a:bodyPr/>
        <a:lstStyle/>
        <a:p>
          <a:endParaRPr lang="ru-RU"/>
        </a:p>
      </dgm:t>
    </dgm:pt>
    <dgm:pt modelId="{1E6104FC-16A1-41EF-9EDD-AF584C264C6C}" type="pres">
      <dgm:prSet presAssocID="{837F0AEB-A63B-4801-AABF-1C8B4AF00840}" presName="spacerR" presStyleCnt="0"/>
      <dgm:spPr/>
    </dgm:pt>
    <dgm:pt modelId="{04CBD9BD-0804-4762-B983-8E2C105E2D69}" type="pres">
      <dgm:prSet presAssocID="{5616EFC4-2D1C-426E-BEE8-8B0A791F4BFC}" presName="node" presStyleLbl="node1" presStyleIdx="1" presStyleCnt="4" custScaleX="193614" custScaleY="178387" custLinFactX="-5238" custLinFactNeighborX="-100000" custLinFactNeighborY="-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27133-5E77-4F40-980B-087FF1F48E55}" type="pres">
      <dgm:prSet presAssocID="{1CC3A08F-CC1A-49D6-96E5-0FC53C8E4C8C}" presName="spacerL" presStyleCnt="0"/>
      <dgm:spPr/>
    </dgm:pt>
    <dgm:pt modelId="{66402A15-93C9-488C-8A56-BA2F26281F5A}" type="pres">
      <dgm:prSet presAssocID="{1CC3A08F-CC1A-49D6-96E5-0FC53C8E4C8C}" presName="sibTrans" presStyleLbl="sibTrans2D1" presStyleIdx="1" presStyleCnt="3" custLinFactX="-23031" custLinFactNeighborX="-100000" custLinFactNeighborY="-1416"/>
      <dgm:spPr/>
      <dgm:t>
        <a:bodyPr/>
        <a:lstStyle/>
        <a:p>
          <a:endParaRPr lang="ru-RU"/>
        </a:p>
      </dgm:t>
    </dgm:pt>
    <dgm:pt modelId="{FFEA2373-D46F-4C90-8550-C70029E16D6C}" type="pres">
      <dgm:prSet presAssocID="{1CC3A08F-CC1A-49D6-96E5-0FC53C8E4C8C}" presName="spacerR" presStyleCnt="0"/>
      <dgm:spPr/>
    </dgm:pt>
    <dgm:pt modelId="{B5304BFD-FC2C-4AEE-9C06-0AAF4BC5794D}" type="pres">
      <dgm:prSet presAssocID="{BB605AB1-E297-424C-BEC4-248461C659C7}" presName="node" presStyleLbl="node1" presStyleIdx="2" presStyleCnt="4" custScaleX="207922" custScaleY="184738" custLinFactX="-21321" custLinFactNeighborX="-100000" custLinFactNeighborY="-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004726-58DC-4A63-8BFA-2D66F73B0FBD}" type="pres">
      <dgm:prSet presAssocID="{13FA1D65-530A-411F-9BE4-07D49D31F7C2}" presName="spacerL" presStyleCnt="0"/>
      <dgm:spPr/>
    </dgm:pt>
    <dgm:pt modelId="{0DC65D07-EF54-4E1E-9C07-717343821037}" type="pres">
      <dgm:prSet presAssocID="{13FA1D65-530A-411F-9BE4-07D49D31F7C2}" presName="sibTrans" presStyleLbl="sibTrans2D1" presStyleIdx="2" presStyleCnt="3" custLinFactX="-3602" custLinFactNeighborX="-100000" custLinFactNeighborY="-1580"/>
      <dgm:spPr/>
      <dgm:t>
        <a:bodyPr/>
        <a:lstStyle/>
        <a:p>
          <a:endParaRPr lang="ru-RU"/>
        </a:p>
      </dgm:t>
    </dgm:pt>
    <dgm:pt modelId="{8E24D1EB-BD80-4256-A252-FB0B94F6F603}" type="pres">
      <dgm:prSet presAssocID="{13FA1D65-530A-411F-9BE4-07D49D31F7C2}" presName="spacerR" presStyleCnt="0"/>
      <dgm:spPr/>
    </dgm:pt>
    <dgm:pt modelId="{53281F46-11DE-4B9E-9944-2F58CB852F1B}" type="pres">
      <dgm:prSet presAssocID="{447CAA22-2381-4D13-83D6-4957E523E6EE}" presName="node" presStyleLbl="node1" presStyleIdx="3" presStyleCnt="4" custScaleX="169150" custScaleY="153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0B3F7-E3A4-47AD-9506-1D4869ABFF74}" type="presOf" srcId="{B0C4CB70-1BBA-4398-A0FD-F17E5668A434}" destId="{423CFA38-D5D8-49D8-BDF2-81332EE60C1D}" srcOrd="0" destOrd="0" presId="urn:microsoft.com/office/officeart/2005/8/layout/equation1"/>
    <dgm:cxn modelId="{E655AA7C-B620-4890-8038-C69F0B400FBA}" srcId="{E51AB788-4273-4263-9524-D0F221106234}" destId="{5616EFC4-2D1C-426E-BEE8-8B0A791F4BFC}" srcOrd="1" destOrd="0" parTransId="{47B670A6-DE8D-48EB-8EFC-587C7E51658A}" sibTransId="{1CC3A08F-CC1A-49D6-96E5-0FC53C8E4C8C}"/>
    <dgm:cxn modelId="{9E2D1D1D-7EF3-4167-95B1-8EF25BF6CCFF}" type="presOf" srcId="{1CC3A08F-CC1A-49D6-96E5-0FC53C8E4C8C}" destId="{66402A15-93C9-488C-8A56-BA2F26281F5A}" srcOrd="0" destOrd="0" presId="urn:microsoft.com/office/officeart/2005/8/layout/equation1"/>
    <dgm:cxn modelId="{59CE46D2-7579-4958-9DD8-47C79BB8B78B}" srcId="{E51AB788-4273-4263-9524-D0F221106234}" destId="{B0C4CB70-1BBA-4398-A0FD-F17E5668A434}" srcOrd="0" destOrd="0" parTransId="{9F11FC1E-3D81-44F1-933C-CEA0B31E1CEF}" sibTransId="{837F0AEB-A63B-4801-AABF-1C8B4AF00840}"/>
    <dgm:cxn modelId="{D9DCAB2F-405C-4A0E-BEB0-F7C8ACEE9E3F}" type="presOf" srcId="{13FA1D65-530A-411F-9BE4-07D49D31F7C2}" destId="{0DC65D07-EF54-4E1E-9C07-717343821037}" srcOrd="0" destOrd="0" presId="urn:microsoft.com/office/officeart/2005/8/layout/equation1"/>
    <dgm:cxn modelId="{C5C61391-95B0-4AEE-8723-4EEB67349271}" type="presOf" srcId="{5616EFC4-2D1C-426E-BEE8-8B0A791F4BFC}" destId="{04CBD9BD-0804-4762-B983-8E2C105E2D69}" srcOrd="0" destOrd="0" presId="urn:microsoft.com/office/officeart/2005/8/layout/equation1"/>
    <dgm:cxn modelId="{9924036D-42C6-4970-9859-06FA04BF767C}" type="presOf" srcId="{BB605AB1-E297-424C-BEC4-248461C659C7}" destId="{B5304BFD-FC2C-4AEE-9C06-0AAF4BC5794D}" srcOrd="0" destOrd="0" presId="urn:microsoft.com/office/officeart/2005/8/layout/equation1"/>
    <dgm:cxn modelId="{43D36AB0-E605-4211-BDB0-36AEF6AE096F}" srcId="{E51AB788-4273-4263-9524-D0F221106234}" destId="{447CAA22-2381-4D13-83D6-4957E523E6EE}" srcOrd="3" destOrd="0" parTransId="{A1B5591D-1F6B-466B-8875-1FDFBC8AB0D1}" sibTransId="{98D437E9-940A-4B4B-B59F-F43B719AC615}"/>
    <dgm:cxn modelId="{960948A8-691C-44E0-A841-664A25070A80}" type="presOf" srcId="{447CAA22-2381-4D13-83D6-4957E523E6EE}" destId="{53281F46-11DE-4B9E-9944-2F58CB852F1B}" srcOrd="0" destOrd="0" presId="urn:microsoft.com/office/officeart/2005/8/layout/equation1"/>
    <dgm:cxn modelId="{8CD5C2A7-335B-4EF4-9550-ECE00F590CE5}" type="presOf" srcId="{837F0AEB-A63B-4801-AABF-1C8B4AF00840}" destId="{406A5826-3206-443F-ABBF-691A64796B5F}" srcOrd="0" destOrd="0" presId="urn:microsoft.com/office/officeart/2005/8/layout/equation1"/>
    <dgm:cxn modelId="{26A6E9BE-1BA5-4F2E-8D30-989EB9F3FA45}" type="presOf" srcId="{E51AB788-4273-4263-9524-D0F221106234}" destId="{2B86CEF6-10C5-405E-8279-31942DB8C847}" srcOrd="0" destOrd="0" presId="urn:microsoft.com/office/officeart/2005/8/layout/equation1"/>
    <dgm:cxn modelId="{0F3BA24D-6F49-4A18-94FC-EEAE3560498D}" srcId="{E51AB788-4273-4263-9524-D0F221106234}" destId="{BB605AB1-E297-424C-BEC4-248461C659C7}" srcOrd="2" destOrd="0" parTransId="{87108138-46BD-4156-A216-712BF0D7E2AF}" sibTransId="{13FA1D65-530A-411F-9BE4-07D49D31F7C2}"/>
    <dgm:cxn modelId="{CD8DEDC7-B2CF-41DF-B8DF-7E33BEBE0873}" type="presParOf" srcId="{2B86CEF6-10C5-405E-8279-31942DB8C847}" destId="{423CFA38-D5D8-49D8-BDF2-81332EE60C1D}" srcOrd="0" destOrd="0" presId="urn:microsoft.com/office/officeart/2005/8/layout/equation1"/>
    <dgm:cxn modelId="{9F5108D9-E877-4F5B-B554-3883F473EF61}" type="presParOf" srcId="{2B86CEF6-10C5-405E-8279-31942DB8C847}" destId="{5F3B7BDF-E960-44FB-9F14-56CC4A9D5F4F}" srcOrd="1" destOrd="0" presId="urn:microsoft.com/office/officeart/2005/8/layout/equation1"/>
    <dgm:cxn modelId="{828BD4A6-AEFF-41C1-9403-2E52AFE02DE4}" type="presParOf" srcId="{2B86CEF6-10C5-405E-8279-31942DB8C847}" destId="{406A5826-3206-443F-ABBF-691A64796B5F}" srcOrd="2" destOrd="0" presId="urn:microsoft.com/office/officeart/2005/8/layout/equation1"/>
    <dgm:cxn modelId="{87D87020-FC0D-41C0-9033-580D6226A84E}" type="presParOf" srcId="{2B86CEF6-10C5-405E-8279-31942DB8C847}" destId="{1E6104FC-16A1-41EF-9EDD-AF584C264C6C}" srcOrd="3" destOrd="0" presId="urn:microsoft.com/office/officeart/2005/8/layout/equation1"/>
    <dgm:cxn modelId="{A78EE04C-3A5C-48C8-AA43-4DAE7CBE7EA0}" type="presParOf" srcId="{2B86CEF6-10C5-405E-8279-31942DB8C847}" destId="{04CBD9BD-0804-4762-B983-8E2C105E2D69}" srcOrd="4" destOrd="0" presId="urn:microsoft.com/office/officeart/2005/8/layout/equation1"/>
    <dgm:cxn modelId="{2870A917-BAA3-4655-BE8C-EA04AD20945C}" type="presParOf" srcId="{2B86CEF6-10C5-405E-8279-31942DB8C847}" destId="{5F827133-5E77-4F40-980B-087FF1F48E55}" srcOrd="5" destOrd="0" presId="urn:microsoft.com/office/officeart/2005/8/layout/equation1"/>
    <dgm:cxn modelId="{5C1258C5-DCD5-4D7D-9123-E804711D15C1}" type="presParOf" srcId="{2B86CEF6-10C5-405E-8279-31942DB8C847}" destId="{66402A15-93C9-488C-8A56-BA2F26281F5A}" srcOrd="6" destOrd="0" presId="urn:microsoft.com/office/officeart/2005/8/layout/equation1"/>
    <dgm:cxn modelId="{B5580652-9DC8-4728-B726-46F5351E6E8D}" type="presParOf" srcId="{2B86CEF6-10C5-405E-8279-31942DB8C847}" destId="{FFEA2373-D46F-4C90-8550-C70029E16D6C}" srcOrd="7" destOrd="0" presId="urn:microsoft.com/office/officeart/2005/8/layout/equation1"/>
    <dgm:cxn modelId="{325CFCCC-B03F-4FE8-B4E8-45D044D936FA}" type="presParOf" srcId="{2B86CEF6-10C5-405E-8279-31942DB8C847}" destId="{B5304BFD-FC2C-4AEE-9C06-0AAF4BC5794D}" srcOrd="8" destOrd="0" presId="urn:microsoft.com/office/officeart/2005/8/layout/equation1"/>
    <dgm:cxn modelId="{059BE484-4B0B-4B51-81AE-3C68550C8529}" type="presParOf" srcId="{2B86CEF6-10C5-405E-8279-31942DB8C847}" destId="{B2004726-58DC-4A63-8BFA-2D66F73B0FBD}" srcOrd="9" destOrd="0" presId="urn:microsoft.com/office/officeart/2005/8/layout/equation1"/>
    <dgm:cxn modelId="{50EE6C9D-5105-4B74-B94E-7D7A95D230C2}" type="presParOf" srcId="{2B86CEF6-10C5-405E-8279-31942DB8C847}" destId="{0DC65D07-EF54-4E1E-9C07-717343821037}" srcOrd="10" destOrd="0" presId="urn:microsoft.com/office/officeart/2005/8/layout/equation1"/>
    <dgm:cxn modelId="{A39AC20B-B2E2-4C93-9D7E-61A8BB4B56FD}" type="presParOf" srcId="{2B86CEF6-10C5-405E-8279-31942DB8C847}" destId="{8E24D1EB-BD80-4256-A252-FB0B94F6F603}" srcOrd="11" destOrd="0" presId="urn:microsoft.com/office/officeart/2005/8/layout/equation1"/>
    <dgm:cxn modelId="{12458A40-3C67-4B38-92B5-25193C475662}" type="presParOf" srcId="{2B86CEF6-10C5-405E-8279-31942DB8C847}" destId="{53281F46-11DE-4B9E-9944-2F58CB852F1B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CFA38-D5D8-49D8-BDF2-81332EE60C1D}">
      <dsp:nvSpPr>
        <dsp:cNvPr id="0" name=""/>
        <dsp:cNvSpPr/>
      </dsp:nvSpPr>
      <dsp:spPr>
        <a:xfrm>
          <a:off x="0" y="1724548"/>
          <a:ext cx="2411869" cy="2045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>
            <a:spcBef>
              <a:spcPct val="0"/>
            </a:spcBef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Федеральный бюджет</a:t>
          </a:r>
        </a:p>
        <a:p>
          <a:pPr lvl="0" algn="ctr">
            <a:spcBef>
              <a:spcPct val="0"/>
            </a:spcBef>
          </a:pPr>
          <a:r>
            <a:rPr lang="ru-RU" sz="1600" kern="1200" dirty="0" smtClean="0"/>
            <a:t>1 839 974,99</a:t>
          </a:r>
        </a:p>
        <a:p>
          <a:pPr lvl="0" algn="ctr">
            <a:spcBef>
              <a:spcPct val="0"/>
            </a:spcBef>
          </a:pPr>
          <a:r>
            <a:rPr lang="ru-RU" sz="1600" b="1" kern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</a:p>
        <a:p>
          <a:pPr marL="0" marR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210" y="2024167"/>
        <a:ext cx="1705449" cy="1446691"/>
      </dsp:txXfrm>
    </dsp:sp>
    <dsp:sp modelId="{406A5826-3206-443F-ABBF-691A64796B5F}">
      <dsp:nvSpPr>
        <dsp:cNvPr id="0" name=""/>
        <dsp:cNvSpPr/>
      </dsp:nvSpPr>
      <dsp:spPr>
        <a:xfrm>
          <a:off x="2417024" y="2412328"/>
          <a:ext cx="670368" cy="67036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505881" y="2668677"/>
        <a:ext cx="492654" cy="157670"/>
      </dsp:txXfrm>
    </dsp:sp>
    <dsp:sp modelId="{04CBD9BD-0804-4762-B983-8E2C105E2D69}">
      <dsp:nvSpPr>
        <dsp:cNvPr id="0" name=""/>
        <dsp:cNvSpPr/>
      </dsp:nvSpPr>
      <dsp:spPr>
        <a:xfrm>
          <a:off x="3119089" y="1707118"/>
          <a:ext cx="2237804" cy="2061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Региональный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бюджет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37 550,52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</a:p>
        <a:p>
          <a:pPr lvl="0">
            <a:spcBef>
              <a:spcPct val="0"/>
            </a:spcBef>
          </a:pP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6808" y="2009063"/>
        <a:ext cx="1582366" cy="1457920"/>
      </dsp:txXfrm>
    </dsp:sp>
    <dsp:sp modelId="{66402A15-93C9-488C-8A56-BA2F26281F5A}">
      <dsp:nvSpPr>
        <dsp:cNvPr id="0" name=""/>
        <dsp:cNvSpPr/>
      </dsp:nvSpPr>
      <dsp:spPr>
        <a:xfrm>
          <a:off x="5356894" y="2402836"/>
          <a:ext cx="670368" cy="67036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5445751" y="2659185"/>
        <a:ext cx="492654" cy="157670"/>
      </dsp:txXfrm>
    </dsp:sp>
    <dsp:sp modelId="{B5304BFD-FC2C-4AEE-9C06-0AAF4BC5794D}">
      <dsp:nvSpPr>
        <dsp:cNvPr id="0" name=""/>
        <dsp:cNvSpPr/>
      </dsp:nvSpPr>
      <dsp:spPr>
        <a:xfrm>
          <a:off x="6029077" y="1669722"/>
          <a:ext cx="2403177" cy="2135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Муниципальное образование</a:t>
          </a: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18 </a:t>
          </a:r>
          <a:r>
            <a:rPr lang="ru-RU" sz="1600" kern="1200" dirty="0" smtClean="0"/>
            <a:t>775,26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81014" y="1982417"/>
        <a:ext cx="1699303" cy="1509825"/>
      </dsp:txXfrm>
    </dsp:sp>
    <dsp:sp modelId="{0DC65D07-EF54-4E1E-9C07-717343821037}">
      <dsp:nvSpPr>
        <dsp:cNvPr id="0" name=""/>
        <dsp:cNvSpPr/>
      </dsp:nvSpPr>
      <dsp:spPr>
        <a:xfrm>
          <a:off x="8748389" y="2401737"/>
          <a:ext cx="670368" cy="670368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8837246" y="2539833"/>
        <a:ext cx="492654" cy="394176"/>
      </dsp:txXfrm>
    </dsp:sp>
    <dsp:sp modelId="{53281F46-11DE-4B9E-9944-2F58CB852F1B}">
      <dsp:nvSpPr>
        <dsp:cNvPr id="0" name=""/>
        <dsp:cNvSpPr/>
      </dsp:nvSpPr>
      <dsp:spPr>
        <a:xfrm>
          <a:off x="9630607" y="1858205"/>
          <a:ext cx="1955048" cy="17786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ИТОГО    </a:t>
          </a:r>
          <a:r>
            <a:rPr lang="ru-RU" sz="1600" kern="1200" dirty="0" smtClean="0"/>
            <a:t>             1 896 300,77</a:t>
          </a:r>
          <a:endParaRPr lang="ru-RU" sz="16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руб.</a:t>
          </a:r>
          <a:endParaRPr lang="ru-RU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916917" y="2118677"/>
        <a:ext cx="1382428" cy="1257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4AF1B-A235-40CC-889C-0EF3ACDFE9BD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FCAD-2329-48BF-AB15-60FA4760B8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8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5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49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0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6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4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9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9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60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0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13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3512-3922-4455-8752-429218DADEA0}" type="datetimeFigureOut">
              <a:rPr lang="ru-RU" smtClean="0"/>
              <a:pPr/>
              <a:t>21.08.2022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2239-4484-404F-857A-CC042F3D1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27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09291" y="2432747"/>
            <a:ext cx="9980762" cy="2967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новых мест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детей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МБУ ДО «Дворец детского и юношеского творчества» городского округа город Октябрьский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2021 г.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4"/>
          <p:cNvSpPr/>
          <p:nvPr/>
        </p:nvSpPr>
        <p:spPr>
          <a:xfrm>
            <a:off x="9768730" y="142130"/>
            <a:ext cx="2052207" cy="1888368"/>
          </a:xfrm>
          <a:custGeom>
            <a:avLst/>
            <a:gdLst/>
            <a:ahLst/>
            <a:cxnLst/>
            <a:rect l="l" t="t" r="r" b="b"/>
            <a:pathLst>
              <a:path w="3355340" h="3355340">
                <a:moveTo>
                  <a:pt x="3354882" y="0"/>
                </a:moveTo>
                <a:lnTo>
                  <a:pt x="0" y="0"/>
                </a:lnTo>
                <a:lnTo>
                  <a:pt x="0" y="3354882"/>
                </a:lnTo>
                <a:lnTo>
                  <a:pt x="3354882" y="3354882"/>
                </a:lnTo>
                <a:lnTo>
                  <a:pt x="3354882" y="0"/>
                </a:lnTo>
                <a:close/>
              </a:path>
            </a:pathLst>
          </a:custGeom>
          <a:solidFill>
            <a:srgbClr val="64BDE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6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61494" y="271192"/>
            <a:ext cx="1866677" cy="1630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52891" y="5313872"/>
            <a:ext cx="4942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Ульянова Вера Павловна,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  МБУ ДО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ДДиЮТ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г.Октябрьский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4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136" y="1520784"/>
            <a:ext cx="1047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8" y="3000983"/>
            <a:ext cx="4671915" cy="3488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722" y="1940667"/>
            <a:ext cx="6330674" cy="504683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</a:p>
        </p:txBody>
      </p:sp>
    </p:spTree>
    <p:extLst>
      <p:ext uri="{BB962C8B-B14F-4D97-AF65-F5344CB8AC3E}">
        <p14:creationId xmlns:p14="http://schemas.microsoft.com/office/powerpoint/2010/main" val="38395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136" y="1520784"/>
            <a:ext cx="1047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8" y="2898843"/>
            <a:ext cx="5867344" cy="39069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247" y="1520784"/>
            <a:ext cx="5417090" cy="46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3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136" y="1520784"/>
            <a:ext cx="1047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85" y="1896894"/>
            <a:ext cx="5371979" cy="37157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502" y="1690688"/>
            <a:ext cx="3436011" cy="479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7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136" y="1520784"/>
            <a:ext cx="1047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2760"/>
            <a:ext cx="7118052" cy="39146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151" y="1690688"/>
            <a:ext cx="4010964" cy="49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7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136" y="1520784"/>
            <a:ext cx="1047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3" y="3032088"/>
            <a:ext cx="6398773" cy="3633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675" y="1468877"/>
            <a:ext cx="4946029" cy="51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7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136" y="1520784"/>
            <a:ext cx="1047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кабинетов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7" y="2763999"/>
            <a:ext cx="4103603" cy="32043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673" y="1609405"/>
            <a:ext cx="1763817" cy="5072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2895" y="1690688"/>
            <a:ext cx="3461223" cy="47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93" y="6323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8136" y="1520784"/>
            <a:ext cx="10472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11" y="1790050"/>
            <a:ext cx="2619127" cy="46525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460" y="2495994"/>
            <a:ext cx="5136204" cy="394656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брендирования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входной группы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48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9570" y="181154"/>
            <a:ext cx="8383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128409"/>
            <a:ext cx="10515600" cy="353114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   СПАСИБО ЗА ВНИМАНИЕ!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7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</a:t>
            </a:r>
            <a:r>
              <a:rPr lang="ru-RU" dirty="0" smtClean="0"/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выделенных средств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58156063"/>
              </p:ext>
            </p:extLst>
          </p:nvPr>
        </p:nvGraphicFramePr>
        <p:xfrm>
          <a:off x="414067" y="1164566"/>
          <a:ext cx="11589197" cy="549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34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098" y="184827"/>
            <a:ext cx="10492902" cy="1001947"/>
          </a:xfrm>
        </p:spPr>
        <p:txBody>
          <a:bodyPr>
            <a:noAutofit/>
          </a:bodyPr>
          <a:lstStyle/>
          <a:p>
            <a:r>
              <a:rPr lang="ru-RU" dirty="0" smtClean="0"/>
              <a:t>«Занимательная наука»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16558" y="1104089"/>
            <a:ext cx="5894962" cy="5413443"/>
          </a:xfrm>
        </p:spPr>
        <p:txBody>
          <a:bodyPr/>
          <a:lstStyle/>
          <a:p>
            <a:pPr algn="l"/>
            <a:r>
              <a:rPr lang="ru-RU" dirty="0"/>
              <a:t> </a:t>
            </a:r>
            <a:endParaRPr lang="ru-RU" sz="3600" dirty="0" smtClean="0"/>
          </a:p>
          <a:p>
            <a:pPr algn="l"/>
            <a:r>
              <a:rPr lang="ru-RU" sz="3600" dirty="0"/>
              <a:t>3</a:t>
            </a:r>
            <a:r>
              <a:rPr lang="ru-RU" sz="3600" dirty="0" smtClean="0"/>
              <a:t>0 новых мест </a:t>
            </a:r>
          </a:p>
          <a:p>
            <a:pPr algn="l"/>
            <a:r>
              <a:rPr lang="ru-RU" sz="3600" dirty="0" smtClean="0"/>
              <a:t>Закуплено: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10" y="2358957"/>
            <a:ext cx="5883614" cy="398254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304515"/>
              </p:ext>
            </p:extLst>
          </p:nvPr>
        </p:nvGraphicFramePr>
        <p:xfrm>
          <a:off x="8462513" y="2400278"/>
          <a:ext cx="3449007" cy="3832566"/>
        </p:xfrm>
        <a:graphic>
          <a:graphicData uri="http://schemas.openxmlformats.org/drawingml/2006/table">
            <a:tbl>
              <a:tblPr firstRow="1" firstCol="1" bandRow="1"/>
              <a:tblGrid>
                <a:gridCol w="3449007">
                  <a:extLst>
                    <a:ext uri="{9D8B030D-6E8A-4147-A177-3AD203B41FA5}">
                      <a16:colId xmlns:a16="http://schemas.microsoft.com/office/drawing/2014/main" val="30097188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Проектор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08833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Экран для проектора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234778"/>
                  </a:ext>
                </a:extLst>
              </a:tr>
              <a:tr h="1000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Ноутбук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Asus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276414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Звуковые колонки 15вт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9464055"/>
                  </a:ext>
                </a:extLst>
              </a:tr>
              <a:tr h="191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Презентер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ОКЛИК, черный  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996632"/>
                  </a:ext>
                </a:extLst>
              </a:tr>
              <a:tr h="1055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Скелет человека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399343"/>
                  </a:ext>
                </a:extLst>
              </a:tr>
              <a:tr h="10270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Кости черепа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8538723"/>
                  </a:ext>
                </a:extLst>
              </a:tr>
              <a:tr h="31716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Модель по анатомии 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Легкие (прозрачная) ХС-330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357458"/>
                  </a:ext>
                </a:extLst>
              </a:tr>
              <a:tr h="1750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Доли, извилины, цитоархитектонические поля головного мозга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585764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Пищеварительный тракт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490119"/>
                  </a:ext>
                </a:extLst>
              </a:tr>
              <a:tr h="2393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Кровеносная система человека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603967"/>
                  </a:ext>
                </a:extLst>
              </a:tr>
              <a:tr h="1595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Тренажер - манекен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7031208"/>
                  </a:ext>
                </a:extLst>
              </a:tr>
              <a:tr h="22956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Парты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2-местные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регулир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189348"/>
                  </a:ext>
                </a:extLst>
              </a:tr>
              <a:tr h="20428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Стулья  ученические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регул. 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195838"/>
                  </a:ext>
                </a:extLst>
              </a:tr>
              <a:tr h="25291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Шкафы  полуоткрытые 3 шт.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711860"/>
                  </a:ext>
                </a:extLst>
              </a:tr>
              <a:tr h="28696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Стол учителя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однотумбовый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шт.)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990604"/>
                  </a:ext>
                </a:extLst>
              </a:tr>
              <a:tr h="23930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кресло офисное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шт.)</a:t>
                      </a: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04172"/>
                  </a:ext>
                </a:extLst>
              </a:tr>
              <a:tr h="31907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МФУ лазерное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Xerox  WorkCentre 3025NI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5896" marR="358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830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50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098" y="184827"/>
            <a:ext cx="10492902" cy="1652599"/>
          </a:xfrm>
        </p:spPr>
        <p:txBody>
          <a:bodyPr>
            <a:noAutofit/>
          </a:bodyPr>
          <a:lstStyle/>
          <a:p>
            <a:r>
              <a:rPr lang="ru-RU" dirty="0" smtClean="0"/>
              <a:t>«Юный исследователь»</a:t>
            </a:r>
            <a:br>
              <a:rPr lang="ru-RU" dirty="0" smtClean="0"/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03522" y="1279187"/>
            <a:ext cx="5607997" cy="5238345"/>
          </a:xfrm>
        </p:spPr>
        <p:txBody>
          <a:bodyPr/>
          <a:lstStyle/>
          <a:p>
            <a:pPr algn="l"/>
            <a:r>
              <a:rPr lang="ru-RU" sz="3600" dirty="0" smtClean="0"/>
              <a:t>90 новых мест </a:t>
            </a:r>
          </a:p>
          <a:p>
            <a:pPr algn="l"/>
            <a:r>
              <a:rPr lang="ru-RU" sz="3600" dirty="0" smtClean="0"/>
              <a:t>Закуплено: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" y="1743682"/>
            <a:ext cx="6225703" cy="466927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29764"/>
              </p:ext>
            </p:extLst>
          </p:nvPr>
        </p:nvGraphicFramePr>
        <p:xfrm>
          <a:off x="8581416" y="3013606"/>
          <a:ext cx="3399817" cy="3266919"/>
        </p:xfrm>
        <a:graphic>
          <a:graphicData uri="http://schemas.openxmlformats.org/drawingml/2006/table">
            <a:tbl>
              <a:tblPr firstRow="1" firstCol="1" bandRow="1"/>
              <a:tblGrid>
                <a:gridCol w="3399817">
                  <a:extLst>
                    <a:ext uri="{9D8B030D-6E8A-4147-A177-3AD203B41FA5}">
                      <a16:colId xmlns:a16="http://schemas.microsoft.com/office/drawing/2014/main" val="1353686321"/>
                    </a:ext>
                  </a:extLst>
                </a:gridCol>
              </a:tblGrid>
              <a:tr h="21861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Интерактивная панель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77007"/>
                  </a:ext>
                </a:extLst>
              </a:tr>
              <a:tr h="23094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Ноутбук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00819"/>
                  </a:ext>
                </a:extLst>
              </a:tr>
              <a:tr h="21861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Звуковые колонки 11вт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094657"/>
                  </a:ext>
                </a:extLst>
              </a:tr>
              <a:tr h="258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Презентер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ОКЛИК черный  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550206"/>
                  </a:ext>
                </a:extLst>
              </a:tr>
              <a:tr h="28696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Микроскоп стерео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Микромед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МС-1 вар.1С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842374"/>
                  </a:ext>
                </a:extLst>
              </a:tr>
              <a:tr h="4372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Микроскоп лабораторный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Микромед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МС-5-ZOOm LED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462591"/>
                  </a:ext>
                </a:extLst>
              </a:tr>
              <a:tr h="2727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Тренажер для эвакуации и оказания первой помощи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071129"/>
                  </a:ext>
                </a:extLst>
              </a:tr>
              <a:tr h="32792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Наборы химических реактивов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504351"/>
                  </a:ext>
                </a:extLst>
              </a:tr>
              <a:tr h="5465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Комплект необходимых средств для оказания первой помощи</a:t>
                      </a: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372904"/>
                  </a:ext>
                </a:extLst>
              </a:tr>
              <a:tr h="43723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МФУ лазерное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Xerox  WorkCentre 3025NI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129" marR="621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2752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8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098" y="345058"/>
            <a:ext cx="10492902" cy="168215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«Финансовая грамотность»</a:t>
            </a:r>
            <a:br>
              <a:rPr lang="ru-RU" dirty="0" smtClean="0"/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03522" y="1741251"/>
            <a:ext cx="5607997" cy="4776281"/>
          </a:xfrm>
        </p:spPr>
        <p:txBody>
          <a:bodyPr/>
          <a:lstStyle/>
          <a:p>
            <a:pPr algn="l"/>
            <a:r>
              <a:rPr lang="ru-RU" sz="3600" dirty="0" smtClean="0"/>
              <a:t>60 новых мест </a:t>
            </a:r>
          </a:p>
          <a:p>
            <a:pPr algn="l"/>
            <a:r>
              <a:rPr lang="ru-RU" sz="3600" dirty="0" smtClean="0"/>
              <a:t>Закуплен: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кономический методический комплекс 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АЛМА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Финансовый гений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8" y="2458528"/>
            <a:ext cx="5250306" cy="394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8"/>
            <a:ext cx="12192000" cy="70233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098" y="184827"/>
            <a:ext cx="10492902" cy="1001947"/>
          </a:xfrm>
        </p:spPr>
        <p:txBody>
          <a:bodyPr>
            <a:noAutofit/>
          </a:bodyPr>
          <a:lstStyle/>
          <a:p>
            <a:r>
              <a:rPr lang="ru-RU" dirty="0" smtClean="0"/>
              <a:t>«Дизайн одежды»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03522" y="1464013"/>
            <a:ext cx="5607997" cy="5053519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sz="3600" dirty="0" smtClean="0"/>
              <a:t>30 новых мест </a:t>
            </a:r>
          </a:p>
          <a:p>
            <a:pPr algn="l"/>
            <a:r>
              <a:rPr lang="ru-RU" sz="3600" dirty="0" smtClean="0"/>
              <a:t>Закуплено: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675"/>
            <a:ext cx="5925766" cy="444432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8318"/>
              </p:ext>
            </p:extLst>
          </p:nvPr>
        </p:nvGraphicFramePr>
        <p:xfrm>
          <a:off x="8725711" y="2697568"/>
          <a:ext cx="3185808" cy="4082957"/>
        </p:xfrm>
        <a:graphic>
          <a:graphicData uri="http://schemas.openxmlformats.org/drawingml/2006/table">
            <a:tbl>
              <a:tblPr firstRow="1" firstCol="1" bandRow="1"/>
              <a:tblGrid>
                <a:gridCol w="3185808">
                  <a:extLst>
                    <a:ext uri="{9D8B030D-6E8A-4147-A177-3AD203B41FA5}">
                      <a16:colId xmlns:a16="http://schemas.microsoft.com/office/drawing/2014/main" val="686376632"/>
                    </a:ext>
                  </a:extLst>
                </a:gridCol>
              </a:tblGrid>
              <a:tr h="18670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Швейная машина JANOME 1, челнок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горизонтальный ( 5 шт.)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640022"/>
                  </a:ext>
                </a:extLst>
              </a:tr>
              <a:tr h="21552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Оверлог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4-х ниточный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SINGER, СКОРОСТЬ ШИТЬЯ </a:t>
                      </a: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346604"/>
                  </a:ext>
                </a:extLst>
              </a:tr>
              <a:tr h="10253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Отпариватель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43612"/>
                  </a:ext>
                </a:extLst>
              </a:tr>
              <a:tr h="30108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Манекен женский 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44 (88-70-96) мягкий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цв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 чёрный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Стойка звезда металлическая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933886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Ножницы 280мм закройные "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Premax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" 1187 11"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(1 шт.)</a:t>
                      </a: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62389"/>
                  </a:ext>
                </a:extLst>
              </a:tr>
              <a:tr h="2032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Набор акриловых красок по шелк	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475410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Наборы контуров по ткани цветные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278603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Шелк синтетический белый шифон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0681688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бор кистей из синтетики ROUBLO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FF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7783699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Рамка регулируемая для росписи по ткани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009876"/>
                  </a:ext>
                </a:extLst>
              </a:tr>
              <a:tr h="19749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Состав резервирующий полимерный ГАММА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482529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Трубочка стеклянная для резерва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5731206"/>
                  </a:ext>
                </a:extLst>
              </a:tr>
              <a:tr h="159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Степлер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мебельный SPARTA   </a:t>
                      </a: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24466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Скобы для мебельного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степлера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784309"/>
                  </a:ext>
                </a:extLst>
              </a:tr>
              <a:tr h="21033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Палитра пластиковая овальная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0145103"/>
                  </a:ext>
                </a:extLst>
              </a:tr>
              <a:tr h="1402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Утюг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Tefal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FV 5677 ЕО</a:t>
                      </a: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837068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Лазерный принтер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Canon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i-SENSYS LBP621Cw</a:t>
                      </a:r>
                    </a:p>
                  </a:txBody>
                  <a:tcPr marL="31550" marR="315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7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7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098" y="184827"/>
            <a:ext cx="10492902" cy="1001947"/>
          </a:xfrm>
        </p:spPr>
        <p:txBody>
          <a:bodyPr>
            <a:noAutofit/>
          </a:bodyPr>
          <a:lstStyle/>
          <a:p>
            <a:r>
              <a:rPr lang="ru-RU" dirty="0" smtClean="0"/>
              <a:t>«Вокальная студия»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36014" y="1284051"/>
            <a:ext cx="5875506" cy="5233481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sz="3600" dirty="0" smtClean="0"/>
              <a:t>30 новых мест </a:t>
            </a:r>
          </a:p>
          <a:p>
            <a:pPr algn="l"/>
            <a:r>
              <a:rPr lang="ru-RU" sz="3600" dirty="0" smtClean="0"/>
              <a:t>Закуплено: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821"/>
            <a:ext cx="5841460" cy="353600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061296"/>
              </p:ext>
            </p:extLst>
          </p:nvPr>
        </p:nvGraphicFramePr>
        <p:xfrm>
          <a:off x="8351196" y="2811601"/>
          <a:ext cx="3492229" cy="2695794"/>
        </p:xfrm>
        <a:graphic>
          <a:graphicData uri="http://schemas.openxmlformats.org/drawingml/2006/table">
            <a:tbl>
              <a:tblPr firstRow="1" firstCol="1" bandRow="1"/>
              <a:tblGrid>
                <a:gridCol w="3492229">
                  <a:extLst>
                    <a:ext uri="{9D8B030D-6E8A-4147-A177-3AD203B41FA5}">
                      <a16:colId xmlns:a16="http://schemas.microsoft.com/office/drawing/2014/main" val="18784148"/>
                    </a:ext>
                  </a:extLst>
                </a:gridCol>
              </a:tblGrid>
              <a:tr h="40055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Аналоговый микшерный пульт MAN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046263"/>
                  </a:ext>
                </a:extLst>
              </a:tr>
              <a:tr h="249698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Акустическая система МАN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027334"/>
                  </a:ext>
                </a:extLst>
              </a:tr>
              <a:tr h="497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Динамический вокальный микрофон  SHURE   (3 шт.)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420548"/>
                  </a:ext>
                </a:extLst>
              </a:tr>
              <a:tr h="28819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Микрофонный кабель с разъемом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519092"/>
                  </a:ext>
                </a:extLst>
              </a:tr>
              <a:tr h="2808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Усиленная микрофонная стойка(3шт.)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429725"/>
                  </a:ext>
                </a:extLst>
              </a:tr>
              <a:tr h="36414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Микрофонный кабель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146217"/>
                  </a:ext>
                </a:extLst>
              </a:tr>
              <a:tr h="307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Держатель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для микрофона MAN 3шт.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955956"/>
                  </a:ext>
                </a:extLst>
              </a:tr>
              <a:tr h="30796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Музыкальный центр LG 500 Вт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13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098" y="184827"/>
            <a:ext cx="10492902" cy="1001947"/>
          </a:xfrm>
        </p:spPr>
        <p:txBody>
          <a:bodyPr>
            <a:noAutofit/>
          </a:bodyPr>
          <a:lstStyle/>
          <a:p>
            <a:r>
              <a:rPr lang="ru-RU" dirty="0" smtClean="0"/>
              <a:t>«Парикмахерское искусство»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34390" y="1303506"/>
            <a:ext cx="6096000" cy="5214026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sz="3600" dirty="0" smtClean="0"/>
              <a:t>15 новых мест </a:t>
            </a:r>
          </a:p>
          <a:p>
            <a:pPr algn="l"/>
            <a:r>
              <a:rPr lang="ru-RU" sz="3600" dirty="0" smtClean="0"/>
              <a:t>Закуплено: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99" y="2483492"/>
            <a:ext cx="5333891" cy="298844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638113"/>
              </p:ext>
            </p:extLst>
          </p:nvPr>
        </p:nvGraphicFramePr>
        <p:xfrm>
          <a:off x="8336605" y="2665377"/>
          <a:ext cx="3307404" cy="2915705"/>
        </p:xfrm>
        <a:graphic>
          <a:graphicData uri="http://schemas.openxmlformats.org/drawingml/2006/table">
            <a:tbl>
              <a:tblPr firstRow="1" firstCol="1" bandRow="1"/>
              <a:tblGrid>
                <a:gridCol w="3307404">
                  <a:extLst>
                    <a:ext uri="{9D8B030D-6E8A-4147-A177-3AD203B41FA5}">
                      <a16:colId xmlns:a16="http://schemas.microsoft.com/office/drawing/2014/main" val="3626120465"/>
                    </a:ext>
                  </a:extLst>
                </a:gridCol>
              </a:tblGrid>
              <a:tr h="5831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Манекен - голова (3 шт.)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726941"/>
                  </a:ext>
                </a:extLst>
              </a:tr>
              <a:tr h="5831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Фен с насадками (5 шт.)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050401"/>
                  </a:ext>
                </a:extLst>
              </a:tr>
              <a:tr h="5831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Щипцы-гофре (3 шт.)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542868"/>
                  </a:ext>
                </a:extLst>
              </a:tr>
              <a:tr h="5831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Утюжки для выпрямления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волос   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(5 шт.)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227264"/>
                  </a:ext>
                </a:extLst>
              </a:tr>
              <a:tr h="5831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Ножницы парикмахерские (3шт.)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131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4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337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5098" y="184827"/>
            <a:ext cx="10492902" cy="1001947"/>
          </a:xfrm>
        </p:spPr>
        <p:txBody>
          <a:bodyPr>
            <a:noAutofit/>
          </a:bodyPr>
          <a:lstStyle/>
          <a:p>
            <a:r>
              <a:rPr lang="ru-RU" dirty="0" smtClean="0"/>
              <a:t>«Фото и видеостудия»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303522" y="1186774"/>
            <a:ext cx="5607997" cy="5330758"/>
          </a:xfrm>
        </p:spPr>
        <p:txBody>
          <a:bodyPr/>
          <a:lstStyle/>
          <a:p>
            <a:pPr algn="l"/>
            <a:r>
              <a:rPr lang="ru-RU" dirty="0"/>
              <a:t> </a:t>
            </a:r>
            <a:endParaRPr lang="ru-RU" sz="3600" dirty="0" smtClean="0"/>
          </a:p>
          <a:p>
            <a:pPr algn="l"/>
            <a:r>
              <a:rPr lang="ru-RU" sz="3600" dirty="0" smtClean="0"/>
              <a:t>45 новых мест </a:t>
            </a:r>
          </a:p>
          <a:p>
            <a:pPr algn="l"/>
            <a:r>
              <a:rPr lang="ru-RU" sz="3600" dirty="0" smtClean="0"/>
              <a:t>Закуплено: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" y="1834879"/>
            <a:ext cx="6178685" cy="463401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837"/>
              </p:ext>
            </p:extLst>
          </p:nvPr>
        </p:nvGraphicFramePr>
        <p:xfrm>
          <a:off x="8380379" y="3020437"/>
          <a:ext cx="3492230" cy="3384171"/>
        </p:xfrm>
        <a:graphic>
          <a:graphicData uri="http://schemas.openxmlformats.org/drawingml/2006/table">
            <a:tbl>
              <a:tblPr firstRow="1" firstCol="1" bandRow="1"/>
              <a:tblGrid>
                <a:gridCol w="3492230">
                  <a:extLst>
                    <a:ext uri="{9D8B030D-6E8A-4147-A177-3AD203B41FA5}">
                      <a16:colId xmlns:a16="http://schemas.microsoft.com/office/drawing/2014/main" val="1223180834"/>
                    </a:ext>
                  </a:extLst>
                </a:gridCol>
              </a:tblGrid>
              <a:tr h="27570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Цифровой фотоаппарат с функцией видеосъемки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0516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Штатив HAMA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Traveller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163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Ball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552866"/>
                  </a:ext>
                </a:extLst>
              </a:tr>
              <a:tr h="2623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Штатив.трипод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напольный(2 шт.)  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545461"/>
                  </a:ext>
                </a:extLst>
              </a:tr>
              <a:tr h="16703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Ноутбук 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Lenovо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169062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Ноутбук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Asus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482872"/>
                  </a:ext>
                </a:extLst>
              </a:tr>
              <a:tr h="17277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Фотоаппарат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817261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Петличный микрофон (2шт.)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844990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Накамерный микрофон (2шт.)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519845"/>
                  </a:ext>
                </a:extLst>
              </a:tr>
              <a:tr h="31449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Радиомикрофон  выносной, синхронизируемый с камерой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836707"/>
                  </a:ext>
                </a:extLst>
              </a:tr>
              <a:tr h="26311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Комплект осветительного оборудования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742015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Видеокамеры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Canon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HF R806 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918618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Видеокамеры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Canon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HF R806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003436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МФУ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Epson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L15160</a:t>
                      </a:r>
                    </a:p>
                  </a:txBody>
                  <a:tcPr marL="63029" marR="630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59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0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</TotalTime>
  <Words>531</Words>
  <Application>Microsoft Office PowerPoint</Application>
  <PresentationFormat>Широкоэкранный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         Объем выделенных средств                          в 2021 году</vt:lpstr>
      <vt:lpstr>«Занимательная наука»</vt:lpstr>
      <vt:lpstr>«Юный исследователь» </vt:lpstr>
      <vt:lpstr>       «Финансовая грамотность» </vt:lpstr>
      <vt:lpstr>«Дизайн одежды»</vt:lpstr>
      <vt:lpstr>«Вокальная студия»</vt:lpstr>
      <vt:lpstr>«Парикмахерское искусство»</vt:lpstr>
      <vt:lpstr>«Фото и видеостудия»</vt:lpstr>
      <vt:lpstr>     Проект брендирования кабинетов</vt:lpstr>
      <vt:lpstr>     Проект брендирования кабинетов</vt:lpstr>
      <vt:lpstr>     Проект брендирования кабинетов</vt:lpstr>
      <vt:lpstr>     Проект брендирования кабинетов</vt:lpstr>
      <vt:lpstr>     Проект брендирования кабинетов</vt:lpstr>
      <vt:lpstr>     Проект брендирования кабинетов</vt:lpstr>
      <vt:lpstr>Проект брендирования входной группы</vt:lpstr>
      <vt:lpstr>    СПАСИБО ЗА ВНИМАНИЕ!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Васильевна</dc:creator>
  <cp:lastModifiedBy>Файруза</cp:lastModifiedBy>
  <cp:revision>130</cp:revision>
  <dcterms:created xsi:type="dcterms:W3CDTF">2021-11-16T08:16:50Z</dcterms:created>
  <dcterms:modified xsi:type="dcterms:W3CDTF">2022-08-21T13:35:38Z</dcterms:modified>
</cp:coreProperties>
</file>