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9" r:id="rId12"/>
    <p:sldId id="270" r:id="rId13"/>
    <p:sldId id="271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1" autoAdjust="0"/>
    <p:restoredTop sz="94660"/>
  </p:normalViewPr>
  <p:slideViewPr>
    <p:cSldViewPr>
      <p:cViewPr varScale="1">
        <p:scale>
          <a:sx n="57" d="100"/>
          <a:sy n="57" d="100"/>
        </p:scale>
        <p:origin x="143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Прямоуг.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0109D-7729-4F28-88C2-22B0B9A27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53660-DD92-403E-BE6D-A9EE448CB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3071810"/>
            <a:ext cx="88582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Здоровый образ жизни</a:t>
            </a:r>
            <a:endParaRPr lang="ru-RU" sz="80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0000">
              <a:schemeClr val="bg1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785926"/>
            <a:ext cx="45720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Наиболее распространенной формой закаливания является использование свежего прохладного воздуха и обливание холодной водой.</a:t>
            </a:r>
          </a:p>
          <a:p>
            <a:endParaRPr lang="ru-RU" dirty="0"/>
          </a:p>
        </p:txBody>
      </p:sp>
      <p:pic>
        <p:nvPicPr>
          <p:cNvPr id="6" name="Picture 2" descr="C:\Documents and Settings\Emilia\Мои документы\Julia Vine\физ-ра\1253780206_121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500174"/>
            <a:ext cx="2857500" cy="42005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41953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Закаливание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4">
                <a:lumMod val="40000"/>
                <a:lumOff val="60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3000372"/>
            <a:ext cx="47863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Крепкий сон — один из лучших способов оставаться здоровым. Люди, которые спят по 7 — 8 часов, однозначно поступают правильно. А вот больше 8 часов спать не рекомендуется.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1912_89525-700x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642918"/>
            <a:ext cx="3643338" cy="2425422"/>
          </a:xfrm>
          <a:prstGeom prst="rect">
            <a:avLst/>
          </a:prstGeom>
        </p:spPr>
      </p:pic>
      <p:pic>
        <p:nvPicPr>
          <p:cNvPr id="7" name="Рисунок 6" descr="img_6061667_1855_12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714752"/>
            <a:ext cx="3281364" cy="21909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7158" y="857232"/>
            <a:ext cx="432682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Здоровый </a:t>
            </a:r>
          </a:p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сон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Emilia\Мои документы\Мои рисунки\0000009780-25475-6155725-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286256"/>
            <a:ext cx="2023864" cy="2023864"/>
          </a:xfrm>
          <a:prstGeom prst="rect">
            <a:avLst/>
          </a:prstGeom>
          <a:noFill/>
        </p:spPr>
      </p:pic>
      <p:pic>
        <p:nvPicPr>
          <p:cNvPr id="8" name="Рисунок 7" descr="img4d0b7933ee08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46" y="142852"/>
            <a:ext cx="4500554" cy="38554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4" y="428604"/>
            <a:ext cx="487825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Правильное </a:t>
            </a:r>
          </a:p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питание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714620"/>
            <a:ext cx="628654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Рекомендуется принимать пищу не менее четырех раз в день. Для ее переваривания требуется часа три, вот и нужно есть примерно через 3,5-4 часа. Если питаться всегда в одно и то же время, весь организм своевременно подготавливается к приему пищи. В  результате пища хорошо усваивается.</a:t>
            </a:r>
          </a:p>
          <a:p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92D050"/>
            </a:gs>
          </a:gsLst>
          <a:lin ang="20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1214422"/>
            <a:ext cx="60722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Живите радостно и увлеченно, тогда все негативное, а также болезни покинут вас.</a:t>
            </a:r>
            <a:r>
              <a:rPr lang="ru-RU" sz="2400" dirty="0" smtClean="0"/>
              <a:t> </a:t>
            </a:r>
            <a:endParaRPr lang="ru-RU" sz="2400" dirty="0"/>
          </a:p>
        </p:txBody>
      </p:sp>
      <p:pic>
        <p:nvPicPr>
          <p:cNvPr id="3" name="Рисунок 2" descr="1f201146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071810"/>
            <a:ext cx="4762500" cy="3171825"/>
          </a:xfrm>
          <a:prstGeom prst="rect">
            <a:avLst/>
          </a:prstGeom>
        </p:spPr>
      </p:pic>
      <p:pic>
        <p:nvPicPr>
          <p:cNvPr id="4" name="Рисунок 3" descr="1280826814_b_3d46ab61a2dd75820f9aa74401ed49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3786190"/>
            <a:ext cx="3224193" cy="2143140"/>
          </a:xfrm>
          <a:prstGeom prst="rect">
            <a:avLst/>
          </a:prstGeom>
        </p:spPr>
      </p:pic>
      <p:pic>
        <p:nvPicPr>
          <p:cNvPr id="5" name="Рисунок 4" descr="flyawayballoonsballoonshappyheartartdirectionphotography-2548c1d39309e5cb37bb12f2e007ef54_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1142984"/>
            <a:ext cx="2008551" cy="23574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6817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Смех – здоровье души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928670"/>
            <a:ext cx="76296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015-015-Spasibo-za-vniman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428868"/>
            <a:ext cx="6858000" cy="3609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47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3" dur="1500" fill="hold">
                                          <p:stCondLst>
                                            <p:cond delay="3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Понятие здоровья и ЗОЖ</a:t>
            </a:r>
            <a:endParaRPr lang="ru-RU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500306"/>
            <a:ext cx="85725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это важнейшая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потребность, определяющая способность его к труду и обеспечивающая гармоническое развитие личности.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Оно является важнейшей предпосылкой к счастью человека. </a:t>
            </a:r>
          </a:p>
          <a:p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83045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ЗОЖ включает в себя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000240"/>
            <a:ext cx="700092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ru-RU" sz="3200" dirty="0" smtClean="0"/>
              <a:t> подвижный образ жизни;</a:t>
            </a:r>
          </a:p>
          <a:p>
            <a:pPr lvl="0">
              <a:buBlip>
                <a:blip r:embed="rId3"/>
              </a:buBlip>
            </a:pPr>
            <a:r>
              <a:rPr lang="ru-RU" sz="3200" dirty="0" smtClean="0"/>
              <a:t> крепкую семью, успешную работу;</a:t>
            </a:r>
          </a:p>
          <a:p>
            <a:pPr lvl="0">
              <a:buBlip>
                <a:blip r:embed="rId3"/>
              </a:buBlip>
            </a:pPr>
            <a:r>
              <a:rPr lang="ru-RU" sz="3200" dirty="0" smtClean="0"/>
              <a:t> хорошую гигиену;</a:t>
            </a:r>
          </a:p>
          <a:p>
            <a:pPr lvl="0">
              <a:buBlip>
                <a:blip r:embed="rId3"/>
              </a:buBlip>
            </a:pPr>
            <a:r>
              <a:rPr lang="ru-RU" sz="3200" dirty="0" smtClean="0"/>
              <a:t> здоровый сон</a:t>
            </a:r>
            <a:r>
              <a:rPr lang="en-US" sz="3200" dirty="0" smtClean="0"/>
              <a:t>;</a:t>
            </a:r>
            <a:endParaRPr lang="ru-RU" sz="3200" dirty="0" smtClean="0"/>
          </a:p>
          <a:p>
            <a:pPr lvl="0">
              <a:buBlip>
                <a:blip r:embed="rId3"/>
              </a:buBlip>
            </a:pPr>
            <a:r>
              <a:rPr lang="ru-RU" sz="3200" dirty="0" smtClean="0"/>
              <a:t> правильное питание;</a:t>
            </a:r>
          </a:p>
          <a:p>
            <a:pPr lvl="0">
              <a:buBlip>
                <a:blip r:embed="rId3"/>
              </a:buBlip>
            </a:pPr>
            <a:r>
              <a:rPr lang="ru-RU" sz="3200" dirty="0" smtClean="0"/>
              <a:t> отказ от любых вредных привычек;</a:t>
            </a:r>
          </a:p>
          <a:p>
            <a:pPr lvl="0">
              <a:buBlip>
                <a:blip r:embed="rId3"/>
              </a:buBlip>
            </a:pPr>
            <a:r>
              <a:rPr lang="ru-RU" sz="3200" dirty="0" smtClean="0"/>
              <a:t> правильное сексуальное поведение;</a:t>
            </a:r>
          </a:p>
          <a:p>
            <a:pPr>
              <a:buBlip>
                <a:blip r:embed="rId3"/>
              </a:buBlip>
            </a:pPr>
            <a:r>
              <a:rPr lang="ru-RU" sz="3200" dirty="0" smtClean="0"/>
              <a:t> закаливание.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1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642918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Правильный образ жизни является фактором здоровья, а нездоровый – фактором риска.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8c4a37fbd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49"/>
            <a:ext cx="9144000" cy="3714752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1594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285720" y="642918"/>
            <a:ext cx="3686172" cy="444024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Пагубные привычки вредящие нашему здоровью</a:t>
            </a:r>
          </a:p>
        </p:txBody>
      </p:sp>
      <p:pic>
        <p:nvPicPr>
          <p:cNvPr id="5" name="Рисунок 4" descr="бухло 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57166"/>
            <a:ext cx="3971014" cy="2643206"/>
          </a:xfrm>
          <a:prstGeom prst="rect">
            <a:avLst/>
          </a:prstGeom>
        </p:spPr>
      </p:pic>
      <p:pic>
        <p:nvPicPr>
          <p:cNvPr id="6" name="Рисунок 5" descr="6a010536583aff970b010536b57c3a970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3143248"/>
            <a:ext cx="3857652" cy="302543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64999">
              <a:schemeClr val="accent4">
                <a:lumMod val="20000"/>
                <a:lumOff val="8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9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Прямоуг. 28"/>
          <p:cNvSpPr>
            <a:spLocks noChangeArrowheads="1"/>
          </p:cNvSpPr>
          <p:nvPr/>
        </p:nvSpPr>
        <p:spPr bwMode="auto">
          <a:xfrm>
            <a:off x="285720" y="3286124"/>
            <a:ext cx="857256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3200" dirty="0" smtClean="0"/>
              <a:t>Курение уменьшает физическую силу, замедляет реакцию, ухудшает память, заметно снижает половую потенцию. У курильщиков чаще, чем у некурящих, рождается неполноценное потомство.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000108"/>
            <a:ext cx="35719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Курение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f_169582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285728"/>
            <a:ext cx="4000496" cy="266521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64999">
              <a:schemeClr val="accent2">
                <a:lumMod val="20000"/>
                <a:lumOff val="8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9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Прямоуг.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571612"/>
            <a:ext cx="4500594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/>
              <a:t>     В результате систематического потребления алкоголя развивается </a:t>
            </a:r>
            <a:r>
              <a:rPr lang="ru-RU" sz="2400" dirty="0" err="1" smtClean="0"/>
              <a:t>симтомокомплекс</a:t>
            </a:r>
            <a:r>
              <a:rPr lang="ru-RU" sz="2400" dirty="0" smtClean="0"/>
              <a:t> болезненного пристрастия к нему:</a:t>
            </a:r>
          </a:p>
          <a:p>
            <a:pPr eaLnBrk="1" hangingPunct="1">
              <a:lnSpc>
                <a:spcPct val="80000"/>
              </a:lnSpc>
              <a:buBlip>
                <a:blip r:embed="rId2"/>
              </a:buBlip>
            </a:pPr>
            <a:r>
              <a:rPr lang="ru-RU" sz="2400" dirty="0" smtClean="0"/>
              <a:t>потеря чувства меры и контроля над количеством потребляемого алкоголя;</a:t>
            </a:r>
          </a:p>
          <a:p>
            <a:pPr eaLnBrk="1" hangingPunct="1">
              <a:lnSpc>
                <a:spcPct val="80000"/>
              </a:lnSpc>
              <a:buBlip>
                <a:blip r:embed="rId2"/>
              </a:buBlip>
            </a:pPr>
            <a:r>
              <a:rPr lang="ru-RU" sz="2400" dirty="0" smtClean="0"/>
              <a:t>нарушение деятельности центральной и периферической нервной системы.</a:t>
            </a:r>
          </a:p>
        </p:txBody>
      </p:sp>
      <p:pic>
        <p:nvPicPr>
          <p:cNvPr id="8197" name="Рисунок 9" descr="60c473449a9492364b5cb066d44da1d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643050"/>
            <a:ext cx="38100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285728"/>
            <a:ext cx="359951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Алкоголь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64999">
              <a:schemeClr val="accent6">
                <a:lumMod val="40000"/>
                <a:lumOff val="60000"/>
                <a:alpha val="52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9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. 3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14488"/>
            <a:ext cx="5643602" cy="4530725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ru-RU" sz="2000" dirty="0" smtClean="0"/>
              <a:t>      </a:t>
            </a:r>
            <a:r>
              <a:rPr lang="ru-RU" sz="2800" dirty="0" smtClean="0"/>
              <a:t>Употребление наркотиков, помимо психической и физической зависимости, всегда приводит к необратимому грубому нарушению жизнедеятельности организма и социальной деградации наркомана. Именно эти последствия составляют наибольшую опасность для здоровья и жизни человека.</a:t>
            </a:r>
          </a:p>
        </p:txBody>
      </p:sp>
      <p:pic>
        <p:nvPicPr>
          <p:cNvPr id="7" name="Рисунок 6" descr="PIL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1142984"/>
            <a:ext cx="2952770" cy="2214578"/>
          </a:xfrm>
          <a:prstGeom prst="rect">
            <a:avLst/>
          </a:prstGeom>
        </p:spPr>
      </p:pic>
      <p:pic>
        <p:nvPicPr>
          <p:cNvPr id="8" name="Рисунок 7" descr="w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4143380"/>
            <a:ext cx="4071966" cy="229048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20" y="142852"/>
            <a:ext cx="449616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Наркотики</a:t>
            </a:r>
            <a:endParaRPr lang="ru-RU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64999">
              <a:schemeClr val="accent1">
                <a:lumMod val="20000"/>
                <a:lumOff val="8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9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Прямоуг. 18"/>
          <p:cNvSpPr>
            <a:spLocks noChangeArrowheads="1"/>
          </p:cNvSpPr>
          <p:nvPr/>
        </p:nvSpPr>
        <p:spPr bwMode="auto">
          <a:xfrm>
            <a:off x="571472" y="1785926"/>
            <a:ext cx="450059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sz="2800" dirty="0"/>
              <a:t>Сейчас более трети нашей страны, включая детей, имеет лишний вес. А причина одна - избыточное питание, что в итоге приводит к атеросклерозу, ишемической болезни сердца, гипертонии, сахарному диабету, целому ряду других недугов.</a:t>
            </a:r>
          </a:p>
        </p:txBody>
      </p:sp>
      <p:pic>
        <p:nvPicPr>
          <p:cNvPr id="7" name="Рисунок 6" descr="1302514753_2298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2214554"/>
            <a:ext cx="2820784" cy="328903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8596" y="357166"/>
            <a:ext cx="64294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Избыточный вес</a:t>
            </a:r>
            <a:endParaRPr lang="ru-RU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359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Пагубные привычки вредящие нашему здоровью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 №21</cp:lastModifiedBy>
  <cp:revision>39</cp:revision>
  <dcterms:modified xsi:type="dcterms:W3CDTF">2024-01-21T10:19:37Z</dcterms:modified>
</cp:coreProperties>
</file>