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7"/>
  </p:notesMasterIdLst>
  <p:sldIdLst>
    <p:sldId id="256" r:id="rId2"/>
    <p:sldId id="258" r:id="rId3"/>
    <p:sldId id="320" r:id="rId4"/>
    <p:sldId id="267" r:id="rId5"/>
    <p:sldId id="321" r:id="rId6"/>
    <p:sldId id="318" r:id="rId7"/>
    <p:sldId id="305" r:id="rId8"/>
    <p:sldId id="260" r:id="rId9"/>
    <p:sldId id="263" r:id="rId10"/>
    <p:sldId id="319" r:id="rId11"/>
    <p:sldId id="307" r:id="rId12"/>
    <p:sldId id="308" r:id="rId13"/>
    <p:sldId id="289" r:id="rId14"/>
    <p:sldId id="290" r:id="rId15"/>
    <p:sldId id="291" r:id="rId16"/>
    <p:sldId id="292" r:id="rId17"/>
    <p:sldId id="293" r:id="rId18"/>
    <p:sldId id="294" r:id="rId19"/>
    <p:sldId id="295" r:id="rId20"/>
    <p:sldId id="296" r:id="rId21"/>
    <p:sldId id="297" r:id="rId22"/>
    <p:sldId id="298" r:id="rId23"/>
    <p:sldId id="299" r:id="rId24"/>
    <p:sldId id="301" r:id="rId25"/>
    <p:sldId id="309" r:id="rId26"/>
    <p:sldId id="310" r:id="rId27"/>
    <p:sldId id="302" r:id="rId28"/>
    <p:sldId id="311" r:id="rId29"/>
    <p:sldId id="303" r:id="rId30"/>
    <p:sldId id="322" r:id="rId31"/>
    <p:sldId id="323" r:id="rId32"/>
    <p:sldId id="304" r:id="rId33"/>
    <p:sldId id="314" r:id="rId34"/>
    <p:sldId id="315" r:id="rId35"/>
    <p:sldId id="312" r:id="rId36"/>
  </p:sldIdLst>
  <p:sldSz cx="9144000" cy="6858000" type="screen4x3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7C80"/>
    <a:srgbClr val="000066"/>
    <a:srgbClr val="A50021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63" d="100"/>
          <a:sy n="63" d="100"/>
        </p:scale>
        <p:origin x="-1596" y="-21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90D53FC-A808-461B-B9C5-90505E2C10B2}" type="datetimeFigureOut">
              <a:rPr lang="ru-RU" smtClean="0"/>
              <a:pPr/>
              <a:t>12.12.2018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DF0BB2-718C-4C54-8800-3718A244E8B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3891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13DC3216-EE27-4E40-9DF0-EE47E1019501}" type="slidenum">
              <a:rPr lang="ru-RU" smtClean="0"/>
              <a:pPr/>
              <a:t>26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808163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pPr lvl="0"/>
            <a:r>
              <a:rPr lang="en-US" noProof="0" smtClean="0"/>
              <a:t>Образец заголовка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563938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en-US" noProof="0" smtClean="0"/>
              <a:t>Образец подзаголовка</a:t>
            </a:r>
          </a:p>
        </p:txBody>
      </p:sp>
      <p:sp>
        <p:nvSpPr>
          <p:cNvPr id="20484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20485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20486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D00829A7-D61F-4523-BFF0-7E8F3B7F4F1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C2F0192-0CE3-4E19-8117-5B61AA969212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8812079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973888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01688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9E1F4AA-52A5-4B8F-AAED-DCECCADD07C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66310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01688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801688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92688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E6F8BED3-CB30-4272-B4DF-5E95140D5285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90633116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01688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801688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992688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4992688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E9CDB40C-49C4-4F87-A7F7-D8B6253A690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83477835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01688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01688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92688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0D827B29-5BF4-4B26-8161-0FB81566B8D3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31054216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01688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801688" y="1600200"/>
            <a:ext cx="8229600" cy="4525963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BE40354C-DC6E-4478-AC7C-D0D90A71E6C2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6035696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D527BF3-2AB2-4AC6-81E8-A97D17BEE1EE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277177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87B9329-376C-4E37-A5BF-EB06A05E576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0928950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01688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92688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E41C2F1-B4DD-408F-83A3-C5A9B0C12F73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0034491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5DEEFE1-6A44-4C3C-AB81-F1967A7BD44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8781083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36C620F-4506-43AA-B000-837C9743889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7092908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11F5366-FA52-4C45-80C2-1EEEFBCD3E6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614450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92C179-4B9E-4BD0-AC89-542C497BC4C2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107684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ADA786D-A7FB-4163-A610-C0C555AC911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3549056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7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801688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01688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Образец текста</a:t>
            </a:r>
          </a:p>
          <a:p>
            <a:pPr lvl="1"/>
            <a:r>
              <a:rPr lang="en-US" smtClean="0"/>
              <a:t>Второй уровень</a:t>
            </a:r>
          </a:p>
          <a:p>
            <a:pPr lvl="2"/>
            <a:r>
              <a:rPr lang="en-US" smtClean="0"/>
              <a:t>Третий уровень</a:t>
            </a:r>
          </a:p>
          <a:p>
            <a:pPr lvl="3"/>
            <a:r>
              <a:rPr lang="en-US" smtClean="0"/>
              <a:t>Четвертый уровень</a:t>
            </a:r>
          </a:p>
          <a:p>
            <a:pPr lvl="4"/>
            <a:r>
              <a:rPr lang="en-US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/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127E0B38-60B0-4F6C-BDDC-E9805DE58A8E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txStyles>
    <p:titleStyle>
      <a:lvl1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hyperlink" Target="http://ru.wikipedia.org/wiki/%D0%A4%D0%B0%D0%B9%D0%BB:Alexis_I_of_Russia.jpg" TargetMode="Externa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hyperlink" Target="http://images.yandex.ru/yandsearch?fp=0&amp;img_url=http://russian7.ru/wp-content/uploads/2012/06/5130062a20431406a0a5d9840b4eb4a0-300x157.jpg&amp;iorient=&amp;ih=&amp;icolor=&amp;site=&amp;text=%D0%A1%D1%82%D1%8F%D0%B3%20%D1%80%D1%83%D1%81%D1%81%D0%BA%D0%B8%D1%85%20%D0%B4%D1%80%D1%83%D0%B6%D0%B8%D0%BD&amp;iw=&amp;wp=&amp;pos=13&amp;recent=&amp;type=&amp;isize=&amp;rpt=simage&amp;itype=&amp;nojs=1" TargetMode="Externa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15.jpeg"/><Relationship Id="rId4" Type="http://schemas.openxmlformats.org/officeDocument/2006/relationships/hyperlink" Target="http://images.yandex.ru/yandsearch?fp=0&amp;img_url=http://swordmaster.org/uploads/2008/donsk/266__001_1.jpg&amp;iorient=&amp;ih=&amp;icolor=&amp;site=&amp;text=%D0%A1%D1%82%D1%8F%D0%B3%20%D1%80%D1%83%D1%81%D1%81%D0%BA%D0%B8%D1%85%20%D0%B4%D1%80%D1%83%D0%B6%D0%B8%D0%BD&amp;iw=&amp;wp=&amp;pos=3&amp;recent=&amp;type=&amp;isize=&amp;rpt=simage&amp;itype=&amp;nojs=1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hyperlink" Target="http://images.yandex.ru/yandsearch?fp=1&amp;img_url=http://otvetin.ru/uploads/posts/2009-11/1258652523_styag.jpg&amp;iorient=&amp;ih=&amp;icolor=&amp;p=1&amp;site=&amp;text=%D0%A1%D1%82%D1%8F%D0%B3%20%D1%80%D1%83%D1%81%D1%81%D0%BA%D0%B8%D1%85%20%D0%B4%D1%80%D1%83%D0%B6%D0%B8%D0%BD&amp;iw=&amp;wp=&amp;pos=55&amp;recent=&amp;type=&amp;isize=&amp;rpt=simage&amp;itype=&amp;nojs=1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jpeg"/><Relationship Id="rId4" Type="http://schemas.openxmlformats.org/officeDocument/2006/relationships/hyperlink" Target="http://images.yandex.ru/yandsearch?fp=0&amp;img_url=http://lib.rus.ec/i/55/285255/i_009.jpg&amp;iorient=&amp;ih=&amp;icolor=&amp;site=&amp;text=%D0%A1%D1%82%D1%8F%D0%B3%20%D1%80%D1%83%D1%81%D1%81%D0%BA%D0%B8%D1%85%20%D0%B4%D1%80%D1%83%D0%B6%D0%B8%D0%BD&amp;iw=&amp;wp=&amp;pos=11&amp;recent=&amp;type=&amp;isize=&amp;rpt=simage&amp;itype=&amp;nojs=1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hyperlink" Target="http://images.yandex.ru/yandsearch?fp=1&amp;img_url=http://img0.liveinternet.ru/images/attach/b/3/20/570/20570420_kulikov_bitva.jpg&amp;iorient=&amp;ih=&amp;icolor=&amp;p=1&amp;site=&amp;text=%D0%A1%D1%82%D1%8F%D0%B3%20%D1%80%D1%83%D1%81%D1%81%D0%BA%D0%B8%D1%85%20%D0%B4%D1%80%D1%83%D0%B6%D0%B8%D0%BD&amp;iw=&amp;wp=&amp;pos=36&amp;recent=&amp;type=&amp;isize=&amp;rpt=simage&amp;itype=&amp;nojs=1" TargetMode="Externa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9.jpeg"/><Relationship Id="rId4" Type="http://schemas.openxmlformats.org/officeDocument/2006/relationships/hyperlink" Target="http://images.yandex.ru/yandsearch?fp=1&amp;img_url=http://artnow.ru/img/604000/604315.jpg&amp;iorient=&amp;ih=&amp;icolor=&amp;p=1&amp;site=&amp;text=%D0%A1%D1%82%D1%8F%D0%B3%20%D1%80%D1%83%D1%81%D1%81%D0%BA%D0%B8%D1%85%20%D0%B4%D1%80%D1%83%D0%B6%D0%B8%D0%BD&amp;iw=&amp;wp=&amp;pos=39&amp;recent=&amp;type=&amp;isize=&amp;rpt=simage&amp;itype=&amp;nojs=1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hyperlink" Target="http://images.yandex.ru/yandsearch?fp=0&amp;img_url=http://perunica.ru/uploads/posts/2011-10/1318706860_5786d0e2daa6ae4dde528a84271.jpg&amp;iorient=&amp;ih=&amp;icolor=&amp;site=&amp;text=%D0%BF%D0%BE%D1%80%D1%82%D1%80%D0%B5%D1%82%20%D0%B4%D0%BC%D0%B8%D1%82%D1%80%D0%B8%D1%8F%20%D0%B4%D0%BE%D0%BD%D1%81%D0%BA%D0%BE%D0%B3%D0%BE&amp;iw=&amp;wp=&amp;pos=0&amp;recent=&amp;type=&amp;isize=&amp;rpt=simage&amp;itype=&amp;nojs=1" TargetMode="Externa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1.jpeg"/><Relationship Id="rId4" Type="http://schemas.openxmlformats.org/officeDocument/2006/relationships/hyperlink" Target="http://images.yandex.ru/yandsearch?fp=0&amp;img_url=http://battle-chess.ru/images/donsk.jpg&amp;iorient=&amp;ih=&amp;icolor=&amp;site=&amp;text=%D0%BF%D0%BE%D1%80%D1%82%D1%80%D0%B5%D1%82%20%D0%B4%D0%BC%D0%B8%D1%82%D1%80%D0%B8%D1%8F%20%D0%B4%D0%BE%D0%BD%D1%81%D0%BA%D0%BE%D0%B3%D0%BE&amp;iw=&amp;wp=&amp;pos=15&amp;recent=&amp;type=&amp;isize=&amp;rpt=simage&amp;itype=&amp;nojs=1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hyperlink" Target="http://images.yandex.ru/yandsearch?fp=0&amp;img_url=http://pravicon.com/images/icons/16/16131_t.jpg&amp;iorient=&amp;ih=&amp;icolor=&amp;site=&amp;text=%D0%97%D0%BD%D0%B0%D0%BC%D1%8F%20-%D0%B8%D0%BA%D0%BE%D0%BD%D0%B0%20%D1%81%20%D0%BE%D0%B1%D1%80%D0%B0%D0%B7%D0%BE%D0%BC%20%D0%A1%D0%BF%D0%B0%D1%81%D0%B0%20%D0%9D%D0%B5%D1%80%D1%83%D0%BA%D0%BE%D1%82%D0%B2%D0%BE%D1%80%D0%BD%D0%BE%D0%B3%D0%BE&amp;iw=&amp;wp=&amp;pos=19&amp;recent=&amp;type=&amp;isize=&amp;rpt=simage&amp;itype=&amp;nojs=1" TargetMode="Externa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3.jpeg"/><Relationship Id="rId4" Type="http://schemas.openxmlformats.org/officeDocument/2006/relationships/hyperlink" Target="http://images.yandex.ru/yandsearch?fp=0&amp;img_url=http://jesus-paintings.com/wp-content/uploads/2012/08/What-is-aniconism-e1344657377412.jpg&amp;iorient=&amp;ih=&amp;icolor=&amp;site=&amp;text=%D0%97%D0%BD%D0%B0%D0%BC%D1%8F%20-%D0%B8%D0%BA%D0%BE%D0%BD%D0%B0%20%D1%81%20%D0%BE%D0%B1%D1%80%D0%B0%D0%B7%D0%BE%D0%BC%20%D0%A1%D0%BF%D0%B0%D1%81%D0%B0%20%D0%9D%D0%B5%D1%80%D1%83%D0%BA%D0%BE%D1%82%D0%B2%D0%BE%D1%80%D0%BD%D0%BE%D0%B3%D0%BE&amp;iw=&amp;wp=&amp;pos=20&amp;recent=&amp;type=&amp;isize=&amp;rpt=simage&amp;itype=&amp;nojs=1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hyperlink" Target="http://images.yandex.ru/yandsearch?fp=0&amp;img_url=http://www.bibliotekar.ru/rusVenec/3index.files/image001.jpg&amp;iorient=&amp;ih=&amp;icolor=&amp;site=&amp;text=%D0%BF%D0%B5%D1%80%D0%B2%D0%BE%D0%B5%20%D0%B3%D0%BE%D1%81%D1%83%D0%B4%D0%B0%D1%80%D1%81%D1%82%D0%B2%D0%B5%D0%BD%D0%BD%D0%BE%D0%B5%20%D0%B1%D0%B5%D0%BB%D0%BE%D0%B5%20%D0%B7%D0%BD%D0%B0%D0%BC%D1%8F%20%D0%B3%D0%BE%D1%81%D1%83%D0%B4%D0%B0%D1%80%D1%81%D1%82%D0%B2%D0%B0%20%D1%80%D0%BE%D1%81%D1%81%D0%B8%D0%B9%D1%81%D0%BA%D0%BE%D0%B3%D0%BE&amp;iw=&amp;wp=&amp;pos=16&amp;recent=&amp;type=&amp;isize=&amp;rpt=simage&amp;itype=&amp;nojs=1" TargetMode="Externa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5.jpeg"/><Relationship Id="rId4" Type="http://schemas.openxmlformats.org/officeDocument/2006/relationships/hyperlink" Target="http://images.yandex.ru/yandsearch?fp=0&amp;img_url=http://dlm6.meta.ua/pic/0/52/27/mlWZaS1gQB.jpg&amp;iorient=&amp;ih=&amp;icolor=&amp;site=&amp;text=%D0%BF%D0%BE%D1%80%D1%82%D1%80%D0%B5%D1%82%20%D1%86%D0%B0%D1%80%D1%8F%20%D0%B0%D0%BB%D0%B5%D0%BA%D1%81%D0%B5%D1%8F%20%D0%BC%D0%B8%D1%85%D0%B0%D0%B9%D0%BB%D0%BE%D0%B2%D0%B8%D1%87%D0%B0&amp;iw=&amp;wp=&amp;pos=1&amp;recent=&amp;type=&amp;isize=&amp;rpt=simage&amp;itype=&amp;nojs=1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hyperlink" Target="http://images.yandex.ru/yandsearch?fp=0&amp;img_url=http://upload.wikimedia.org/wikipedia/commons/thumb/6/68/Flag_of_the_Tsar_of_Moscow_1668.jpg/658px-Flag_of_the_Tsar_of_Moscow_1668.jpg&amp;iorient=&amp;ih=&amp;icolor=&amp;site=&amp;text=%D1%80%D0%BE%D1%81%D1%81%D0%B8%D0%B9%D1%81%D0%BA%D0%B8%D0%B9%20%D1%82%D1%80%D1%91%D1%85%D1%86%D0%B2%D0%B5%D1%82%D0%BD%D1%8B%D0%B9%20%D1%84%D0%BB%D0%B0%D0%B3%20%D0%BF%D1%80%D0%B8%20%D0%BF%D0%B5%D1%82%D1%80%D0%B5%201&amp;iw=&amp;wp=&amp;pos=3&amp;recent=&amp;type=&amp;isize=&amp;rpt=simage&amp;itype=&amp;nojs=1" TargetMode="Externa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7.jpeg"/><Relationship Id="rId4" Type="http://schemas.openxmlformats.org/officeDocument/2006/relationships/hyperlink" Target="http://images.yandex.ru/yandsearch?fp=0&amp;img_url=http://img15.nnm.ru/a/5/1/2/4/8618ee0c184696b7185e3fd061c.jpg&amp;iorient=&amp;ih=&amp;icolor=&amp;site=&amp;text=%D1%80%D0%BE%D1%81%D1%81%D0%B8%D0%B9%D1%81%D0%BA%D0%B8%D0%B9%20%D1%82%D1%80%D1%91%D1%85%D1%86%D0%B2%D0%B5%D1%82%D0%BD%D1%8B%D0%B9%20%D1%84%D0%BB%D0%B0%D0%B3%20%D0%BF%D1%80%D0%B8%20%D0%BF%D0%B5%D1%82%D1%80%D0%B5%201&amp;iw=&amp;wp=&amp;pos=5&amp;recent=&amp;type=&amp;isize=&amp;rpt=simage&amp;itype=&amp;nojs=1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hyperlink" Target="http://images.yandex.ru/yandsearch?fp=0&amp;img_url=http://static4.aif.ru/pictures/201303/Untitled-5(9).jpg&amp;iorient=&amp;ih=&amp;icolor=&amp;site=&amp;text=%D0%BF%D0%BE%D1%80%D1%82%D1%80%D0%B5%D1%82%20%D1%86%D0%B0%D1%80%D1%8F%20%D0%BF%D0%B5%D1%82%D1%80%D0%B0%201&amp;iw=&amp;wp=&amp;pos=10&amp;recent=&amp;type=&amp;isize=&amp;rpt=simage&amp;itype=&amp;nojs=1" TargetMode="Externa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hyperlink" Target="http://images.yandex.ru/yandsearch?fp=0&amp;img_url=http://upload.wikimedia.org/wikipedia/commons/thumb/5/52/Red_flag_II.svg/280px-Red_flag_II.svg.png&amp;iorient=&amp;ih=&amp;icolor=&amp;site=&amp;text=%D0%9A%D1%80%D0%B0%D1%81%D0%BD%D1%8B%D0%B9%20%D1%84%D0%BB%D0%B0%D0%B3&amp;iw=&amp;wp=&amp;pos=12&amp;recent=&amp;type=&amp;isize=&amp;rpt=simage&amp;itype=&amp;nojs=1" TargetMode="Externa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0.jpeg"/><Relationship Id="rId4" Type="http://schemas.openxmlformats.org/officeDocument/2006/relationships/hyperlink" Target="http://images.yandex.ru/yandsearch?fp=0&amp;img_url=http://russianlegacy.com/catalog/images/soviet_collection/flags/FS0088.jpg&amp;iorient=&amp;ih=&amp;icolor=&amp;site=&amp;text=%D0%9A%D1%80%D0%B0%D1%81%D0%BD%D1%8B%D0%B9%20%D1%84%D0%BB%D0%B0%D0%B3&amp;iw=&amp;wp=&amp;pos=6&amp;recent=&amp;type=&amp;isize=&amp;rpt=simage&amp;itype=&amp;nojs=1" TargetMode="Externa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hyperlink" Target="http://images.yandex.ru/yandsearch?fp=0&amp;img_url=http://img01.chitalnya.ru/upload/267/47393706860020.jpg&amp;iorient=&amp;ih=&amp;icolor=&amp;site=&amp;text=%D0%B7%D0%BD%D0%B0%D0%BC%D1%8F%20%D0%BF%D0%BE%D0%B1%D0%B5%D0%B4%D1%8B%20%D0%BD%D0%B0%D0%B4%20%D1%80%D0%B5%D0%B9%D1%81%D1%82%D0%B0%D0%B3%D0%BE%D0%BC&amp;iw=&amp;wp=&amp;pos=2&amp;recent=&amp;type=&amp;isize=&amp;rpt=simage&amp;itype=&amp;nojs=1" TargetMode="Externa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hyperlink" Target="http://images.yandex.ru/yandsearch?fp=0&amp;img_url=http://static2.dmcdn.net/static/user/499/071/19170994:avatar_large.jpg?20080628103110&amp;iorient=&amp;ih=&amp;icolor=&amp;site=&amp;text=%D1%80%D0%BE%D1%81%D1%81%D0%B8%D0%B9%D1%81%D0%BA%D0%B8%D0%B9%20%D0%B3%D0%BE%D1%81%D1%83%D0%B4%D0%B0%D1%80%D1%81%D1%82%D0%B2%D0%B5%D0%BD%D0%BD%D1%8B%D0%B9%20%D1%84%D0%BB%D0%B0%D0%B3%20%D0%BD%D0%B0%D0%B4%20%D0%BA%D1%80%D0%B5%D0%BC%D0%BB%D1%91%D0%BC&amp;iw=&amp;wp=&amp;pos=9&amp;recent=&amp;type=&amp;isize=&amp;rpt=simage&amp;itype=&amp;nojs=1" TargetMode="Externa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3.jpeg"/><Relationship Id="rId4" Type="http://schemas.openxmlformats.org/officeDocument/2006/relationships/hyperlink" Target="http://images.yandex.ru/yandsearch?fp=0&amp;img_url=http://st.gdefon.ru/wallpapers_original/wallpapers/340857_moskva_gorod_kreml_most_stolica_rossiya_flag_oboi_3760x2460_(www.GdeFon.ru).jpg&amp;iorient=&amp;ih=&amp;icolor=&amp;site=&amp;text=%D1%80%D0%BE%D1%81%D1%81%D0%B8%D0%B9%D1%81%D0%BA%D0%B8%D0%B9%20%D0%B3%D0%BE%D1%81%D1%83%D0%B4%D0%B0%D1%80%D1%81%D1%82%D0%B2%D0%B5%D0%BD%D0%BD%D1%8B%D0%B9%20%D1%84%D0%BB%D0%B0%D0%B3%20%D0%BD%D0%B0%D0%B4%20%D0%BA%D1%80%D0%B5%D0%BC%D0%BB%D1%91%D0%BC&amp;iw=&amp;wp=&amp;pos=13&amp;recent=&amp;type=&amp;isize=&amp;rpt=simage&amp;itype=&amp;nojs=1" TargetMode="Externa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image" Target="../media/image37.png"/><Relationship Id="rId7" Type="http://schemas.openxmlformats.org/officeDocument/2006/relationships/image" Target="../media/image41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38.jpeg"/><Relationship Id="rId9" Type="http://schemas.openxmlformats.org/officeDocument/2006/relationships/image" Target="../media/image43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7" Type="http://schemas.openxmlformats.org/officeDocument/2006/relationships/image" Target="../media/image49.jpe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8.png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7" Type="http://schemas.openxmlformats.org/officeDocument/2006/relationships/image" Target="../media/image56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5.jpeg"/><Relationship Id="rId5" Type="http://schemas.openxmlformats.org/officeDocument/2006/relationships/image" Target="../media/image54.jpeg"/><Relationship Id="rId4" Type="http://schemas.openxmlformats.org/officeDocument/2006/relationships/image" Target="../media/image53.jpe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69913" y="-1547813"/>
            <a:ext cx="7845425" cy="4865688"/>
          </a:xfrm>
        </p:spPr>
        <p:txBody>
          <a:bodyPr/>
          <a:lstStyle/>
          <a:p>
            <a:r>
              <a:rPr lang="ru-RU" b="1" i="1" smtClean="0">
                <a:solidFill>
                  <a:srgbClr val="000066"/>
                </a:solidFill>
                <a:latin typeface="Algerian" pitchFamily="82" charset="0"/>
              </a:rPr>
              <a:t>12 декабря</a:t>
            </a:r>
            <a:endParaRPr lang="ru-RU" b="1" i="1" dirty="0">
              <a:solidFill>
                <a:srgbClr val="000066"/>
              </a:solidFill>
              <a:latin typeface="Algerian" pitchFamily="82" charset="0"/>
            </a:endParaRPr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27025" y="1647825"/>
            <a:ext cx="4151313" cy="2608263"/>
          </a:xfrm>
        </p:spPr>
        <p:txBody>
          <a:bodyPr/>
          <a:lstStyle/>
          <a:p>
            <a:r>
              <a:rPr lang="ru-RU" b="1" i="1" dirty="0" smtClean="0">
                <a:solidFill>
                  <a:srgbClr val="A50021"/>
                </a:solidFill>
              </a:rPr>
              <a:t> </a:t>
            </a:r>
            <a:r>
              <a:rPr lang="ru-RU" b="1" i="1" dirty="0" smtClean="0">
                <a:solidFill>
                  <a:schemeClr val="folHlink"/>
                </a:solidFill>
              </a:rPr>
              <a:t>25 лет Конституции </a:t>
            </a:r>
          </a:p>
          <a:p>
            <a:r>
              <a:rPr lang="ru-RU" b="1" i="1" dirty="0" smtClean="0">
                <a:solidFill>
                  <a:schemeClr val="folHlink"/>
                </a:solidFill>
              </a:rPr>
              <a:t>Российской</a:t>
            </a:r>
          </a:p>
          <a:p>
            <a:r>
              <a:rPr lang="ru-RU" b="1" i="1" dirty="0" smtClean="0">
                <a:solidFill>
                  <a:schemeClr val="folHlink"/>
                </a:solidFill>
              </a:rPr>
              <a:t> Федерации</a:t>
            </a:r>
            <a:endParaRPr lang="ru-RU" b="1" i="1" dirty="0">
              <a:solidFill>
                <a:schemeClr val="folHlink"/>
              </a:solidFill>
            </a:endParaRPr>
          </a:p>
        </p:txBody>
      </p:sp>
      <p:pic>
        <p:nvPicPr>
          <p:cNvPr id="21510" name="Picture 6" descr="c6e9b9b2195e8afadca4b172f1f2305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60900" y="1692275"/>
            <a:ext cx="4249738" cy="428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5"/>
          <p:cNvSpPr>
            <a:spLocks noChangeArrowheads="1"/>
          </p:cNvSpPr>
          <p:nvPr/>
        </p:nvSpPr>
        <p:spPr bwMode="auto">
          <a:xfrm>
            <a:off x="328613" y="766763"/>
            <a:ext cx="8434387" cy="350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2800" b="1" dirty="0">
                <a:solidFill>
                  <a:srgbClr val="CC0000"/>
                </a:solidFill>
              </a:rPr>
              <a:t>Любая конституция – это документ, который закрепляет основы конституционного строя государства, права и свободы человека и гражданина, основы общественного строя, форму правления и территориального устройства, организацию высших органов государственной власти, столицу государства и государственную символику. </a:t>
            </a:r>
          </a:p>
        </p:txBody>
      </p:sp>
    </p:spTree>
  </p:cSld>
  <p:clrMapOvr>
    <a:masterClrMapping/>
  </p:clrMapOvr>
  <p:transition advClick="0" advTm="1000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4" descr="510a56611d694e5e4671e75d2d25ed6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75088" y="1822450"/>
            <a:ext cx="5065712" cy="3779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9" name="Прямоугольник 2"/>
          <p:cNvSpPr>
            <a:spLocks noChangeArrowheads="1"/>
          </p:cNvSpPr>
          <p:nvPr/>
        </p:nvSpPr>
        <p:spPr bwMode="auto">
          <a:xfrm>
            <a:off x="0" y="203200"/>
            <a:ext cx="9144000" cy="142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</a:pPr>
            <a:r>
              <a:rPr lang="ru-RU" sz="3200" b="1" i="1">
                <a:solidFill>
                  <a:srgbClr val="A50021"/>
                </a:solidFill>
                <a:latin typeface="Bookman Old Style" pitchFamily="18" charset="0"/>
              </a:rPr>
              <a:t>Флаг – наша святыня, и мы должны относиться к нему с уважением и почитанием.</a:t>
            </a:r>
          </a:p>
        </p:txBody>
      </p:sp>
      <p:sp>
        <p:nvSpPr>
          <p:cNvPr id="19460" name="Rectangle 5"/>
          <p:cNvSpPr>
            <a:spLocks noChangeArrowheads="1"/>
          </p:cNvSpPr>
          <p:nvPr/>
        </p:nvSpPr>
        <p:spPr bwMode="auto">
          <a:xfrm>
            <a:off x="290513" y="2074863"/>
            <a:ext cx="3279775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Трехцветный флаг был введен при отце Петра </a:t>
            </a:r>
            <a:r>
              <a:rPr lang="en-US" sz="32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32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– Алексее Михайловиче (1629-1676).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1428750" y="381000"/>
            <a:ext cx="7334250" cy="8382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solidFill>
                  <a:srgbClr val="FF0000"/>
                </a:solidFill>
                <a:latin typeface="Comic Sans MS" pitchFamily="66" charset="0"/>
              </a:rPr>
              <a:t>Кто утвердил белый, синий и красный цвета на флаге? </a:t>
            </a:r>
            <a:endParaRPr lang="ru-RU" sz="2400" dirty="0">
              <a:solidFill>
                <a:srgbClr val="FF0000"/>
              </a:solidFill>
              <a:latin typeface="Comic Sans MS" pitchFamily="66" charset="0"/>
            </a:endParaRPr>
          </a:p>
        </p:txBody>
      </p:sp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1676400" y="4343400"/>
            <a:ext cx="7010400" cy="2252663"/>
            <a:chOff x="249" y="1519"/>
            <a:chExt cx="5230" cy="2636"/>
          </a:xfrm>
        </p:grpSpPr>
        <p:sp>
          <p:nvSpPr>
            <p:cNvPr id="20490" name="Rectangle 3"/>
            <p:cNvSpPr>
              <a:spLocks noChangeArrowheads="1"/>
            </p:cNvSpPr>
            <p:nvPr/>
          </p:nvSpPr>
          <p:spPr bwMode="auto">
            <a:xfrm>
              <a:off x="249" y="1519"/>
              <a:ext cx="5230" cy="76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/>
            </a:p>
          </p:txBody>
        </p:sp>
        <p:sp>
          <p:nvSpPr>
            <p:cNvPr id="20491" name="Rectangle 4"/>
            <p:cNvSpPr>
              <a:spLocks noChangeArrowheads="1"/>
            </p:cNvSpPr>
            <p:nvPr/>
          </p:nvSpPr>
          <p:spPr bwMode="auto">
            <a:xfrm>
              <a:off x="249" y="2288"/>
              <a:ext cx="5216" cy="952"/>
            </a:xfrm>
            <a:prstGeom prst="rect">
              <a:avLst/>
            </a:prstGeom>
            <a:solidFill>
              <a:srgbClr val="0000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0492" name="Rectangle 5"/>
            <p:cNvSpPr>
              <a:spLocks noChangeArrowheads="1"/>
            </p:cNvSpPr>
            <p:nvPr/>
          </p:nvSpPr>
          <p:spPr bwMode="auto">
            <a:xfrm>
              <a:off x="249" y="3240"/>
              <a:ext cx="5216" cy="915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/>
            </a:p>
          </p:txBody>
        </p:sp>
      </p:grpSp>
      <p:sp>
        <p:nvSpPr>
          <p:cNvPr id="3" name="Text Box 6"/>
          <p:cNvSpPr txBox="1">
            <a:spLocks noChangeArrowheads="1"/>
          </p:cNvSpPr>
          <p:nvPr/>
        </p:nvSpPr>
        <p:spPr bwMode="auto">
          <a:xfrm>
            <a:off x="2819400" y="1676400"/>
            <a:ext cx="6145213" cy="2246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>
                <a:solidFill>
                  <a:srgbClr val="0000FF"/>
                </a:solidFill>
              </a:rPr>
              <a:t>В 1667 году на реке Оке по указу Алексея Михайловича Романова происходило строительство небольшой военной флотилии. Военному кораблю понадобился опознавательный знак - флаг. Алексей Михайлович утвердил популярные тогда в Европе белый, синий и красный цвета.  </a:t>
            </a:r>
          </a:p>
        </p:txBody>
      </p:sp>
      <p:sp>
        <p:nvSpPr>
          <p:cNvPr id="20485" name="Text Box 7"/>
          <p:cNvSpPr txBox="1">
            <a:spLocks noChangeArrowheads="1"/>
          </p:cNvSpPr>
          <p:nvPr/>
        </p:nvSpPr>
        <p:spPr bwMode="auto">
          <a:xfrm>
            <a:off x="1058863" y="2841625"/>
            <a:ext cx="43053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</p:txBody>
      </p:sp>
      <p:sp>
        <p:nvSpPr>
          <p:cNvPr id="20486" name="Text Box 8"/>
          <p:cNvSpPr txBox="1">
            <a:spLocks noChangeArrowheads="1"/>
          </p:cNvSpPr>
          <p:nvPr/>
        </p:nvSpPr>
        <p:spPr bwMode="auto">
          <a:xfrm>
            <a:off x="2057400" y="4419600"/>
            <a:ext cx="65468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>
                <a:solidFill>
                  <a:srgbClr val="FF0000"/>
                </a:solidFill>
              </a:rPr>
              <a:t>Мир, чистота, правда, благородство</a:t>
            </a:r>
          </a:p>
        </p:txBody>
      </p:sp>
      <p:sp>
        <p:nvSpPr>
          <p:cNvPr id="20487" name="Text Box 9"/>
          <p:cNvSpPr txBox="1">
            <a:spLocks noChangeArrowheads="1"/>
          </p:cNvSpPr>
          <p:nvPr/>
        </p:nvSpPr>
        <p:spPr bwMode="auto">
          <a:xfrm>
            <a:off x="1676400" y="5181600"/>
            <a:ext cx="685641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>
                <a:solidFill>
                  <a:schemeClr val="bg1"/>
                </a:solidFill>
              </a:rPr>
              <a:t>Небо, духовность, вера</a:t>
            </a:r>
          </a:p>
        </p:txBody>
      </p:sp>
      <p:sp>
        <p:nvSpPr>
          <p:cNvPr id="20488" name="Text Box 10"/>
          <p:cNvSpPr txBox="1">
            <a:spLocks noChangeArrowheads="1"/>
          </p:cNvSpPr>
          <p:nvPr/>
        </p:nvSpPr>
        <p:spPr bwMode="auto">
          <a:xfrm>
            <a:off x="1676400" y="5943600"/>
            <a:ext cx="685641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>
                <a:solidFill>
                  <a:schemeClr val="bg1"/>
                </a:solidFill>
              </a:rPr>
              <a:t>Отвага, героизм, огонь </a:t>
            </a:r>
          </a:p>
        </p:txBody>
      </p:sp>
      <p:pic>
        <p:nvPicPr>
          <p:cNvPr id="34828" name="Picture 12" descr="Алексей I Михайлович">
            <a:hlinkClick r:id="rId2" tooltip="Алексей I Михайлович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1447800"/>
            <a:ext cx="2322513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48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63736" y="4103649"/>
            <a:ext cx="3635297" cy="2152185"/>
          </a:xfrm>
        </p:spPr>
        <p:txBody>
          <a:bodyPr/>
          <a:lstStyle/>
          <a:p>
            <a:r>
              <a:rPr lang="ru-RU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Дружинник 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          </a:t>
            </a:r>
            <a:r>
              <a:rPr lang="ru-RU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со стягом Великого князя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-1" y="3434576"/>
            <a:ext cx="4549699" cy="3423424"/>
          </a:xfrm>
        </p:spPr>
        <p:txBody>
          <a:bodyPr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Это и были первые русские знамёна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.                      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                               </a:t>
            </a:r>
            <a:endParaRPr lang="ru-RU" dirty="0"/>
          </a:p>
        </p:txBody>
      </p:sp>
      <p:pic>
        <p:nvPicPr>
          <p:cNvPr id="5" name="Рисунок 4" descr="http://im6-tub-ru.yandex.net/i?id=56277967-00-72&amp;n=21">
            <a:hlinkClick r:id="rId2" tgtFrame="_blank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629655"/>
            <a:ext cx="4427034" cy="27491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://im3-tub-ru.yandex.net/i?id=142958500-12-72&amp;n=21">
            <a:hlinkClick r:id="rId4" tgtFrame="_blank"/>
          </p:cNvPr>
          <p:cNvPicPr>
            <a:picLocks noGrp="1"/>
          </p:cNvPicPr>
          <p:nvPr>
            <p:ph type="pic" idx="1"/>
          </p:nvPr>
        </p:nvPicPr>
        <p:blipFill>
          <a:blip r:embed="rId5" cstate="print"/>
          <a:srcRect t="24000" b="24000"/>
          <a:stretch>
            <a:fillRect/>
          </a:stretch>
        </p:blipFill>
        <p:spPr bwMode="auto">
          <a:xfrm>
            <a:off x="4650059" y="657380"/>
            <a:ext cx="4293218" cy="34462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http://im4-tub-ru.yandex.net/i?id=53394179-30-72&amp;n=21">
            <a:hlinkClick r:id="rId2" tgtFrame="_blank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0761" y="413004"/>
            <a:ext cx="3939796" cy="28877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245327" y="3244333"/>
            <a:ext cx="4360127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"Выступи полк... и </a:t>
            </a:r>
            <a:r>
              <a:rPr lang="ru-RU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подъяша</a:t>
            </a:r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стяг" </a:t>
            </a:r>
            <a:endParaRPr lang="ru-RU" sz="4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http://im6-tub-ru.yandex.net/i?id=4742085-69-72&amp;n=21">
            <a:hlinkClick r:id="rId4" tgtFrame="_blank"/>
          </p:cNvPr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1" y="3245007"/>
            <a:ext cx="4122826" cy="31108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3249" name="Rectangle 1"/>
          <p:cNvSpPr>
            <a:spLocks noChangeArrowheads="1"/>
          </p:cNvSpPr>
          <p:nvPr/>
        </p:nvSpPr>
        <p:spPr bwMode="auto">
          <a:xfrm>
            <a:off x="-1" y="0"/>
            <a:ext cx="323385" cy="3847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53250" name="Rectangle 2"/>
          <p:cNvSpPr>
            <a:spLocks noChangeArrowheads="1"/>
          </p:cNvSpPr>
          <p:nvPr/>
        </p:nvSpPr>
        <p:spPr bwMode="auto">
          <a:xfrm>
            <a:off x="0" y="0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53251" name="Rectangle 3"/>
          <p:cNvSpPr>
            <a:spLocks noChangeArrowheads="1"/>
          </p:cNvSpPr>
          <p:nvPr/>
        </p:nvSpPr>
        <p:spPr bwMode="auto">
          <a:xfrm>
            <a:off x="0" y="0"/>
            <a:ext cx="238636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l"/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53252" name="Rectangle 4"/>
          <p:cNvSpPr>
            <a:spLocks noChangeArrowheads="1"/>
          </p:cNvSpPr>
          <p:nvPr/>
        </p:nvSpPr>
        <p:spPr bwMode="auto">
          <a:xfrm>
            <a:off x="4326673" y="1676260"/>
            <a:ext cx="4817327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(</a:t>
            </a:r>
            <a:r>
              <a:rPr kumimoji="0" lang="ru-RU" sz="3200" b="1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Ипатьевская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летопись)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15122"/>
          </a:xfrm>
        </p:spPr>
        <p:txBody>
          <a:bodyPr/>
          <a:lstStyle/>
          <a:p>
            <a:pPr algn="ctr"/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>
                <a:solidFill>
                  <a:srgbClr val="FF0000"/>
                </a:solidFill>
              </a:rPr>
              <a:t>Век 14-ый.</a:t>
            </a:r>
            <a:r>
              <a:rPr lang="ru-RU" dirty="0" smtClean="0">
                <a:solidFill>
                  <a:srgbClr val="FF0000"/>
                </a:solidFill>
              </a:rPr>
              <a:t/>
            </a:r>
            <a:br>
              <a:rPr lang="ru-RU" dirty="0" smtClean="0">
                <a:solidFill>
                  <a:srgbClr val="FF0000"/>
                </a:solidFill>
              </a:rPr>
            </a:b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4371277"/>
            <a:ext cx="4040188" cy="1159727"/>
          </a:xfrm>
        </p:spPr>
        <p:txBody>
          <a:bodyPr/>
          <a:lstStyle/>
          <a:p>
            <a:pPr algn="ctr">
              <a:buNone/>
            </a:pP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Куликовская битва</a:t>
            </a:r>
            <a:endParaRPr lang="ru-RU" sz="28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(Мамаево побоище)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4505092"/>
            <a:ext cx="4041775" cy="1215484"/>
          </a:xfrm>
        </p:spPr>
        <p:txBody>
          <a:bodyPr/>
          <a:lstStyle/>
          <a:p>
            <a:pPr>
              <a:buNone/>
            </a:pPr>
            <a:r>
              <a:rPr lang="ru-RU" b="1" dirty="0" smtClean="0">
                <a:solidFill>
                  <a:srgbClr val="FF0000"/>
                </a:solidFill>
              </a:rPr>
              <a:t>   Стяг Дмитрия Донского боевой стяг русских дружин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7" name="Рисунок 6" descr="http://im5-tub-ru.yandex.net/i?id=76514587-18-72&amp;n=21">
            <a:hlinkClick r:id="rId2" tgtFrame="_blank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548" y="1126126"/>
            <a:ext cx="4209418" cy="31893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http://im6-tub-ru.yandex.net/i?id=125029911-29-72&amp;n=21">
            <a:hlinkClick r:id="rId4" tgtFrame="_blank"/>
          </p:cNvPr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36236" y="1080747"/>
            <a:ext cx="3929344" cy="32124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866396"/>
          </a:xfrm>
        </p:spPr>
        <p:txBody>
          <a:bodyPr/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Именно тогда стяг впервые в летописи был назван знаменем.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01804" y="4527395"/>
            <a:ext cx="8162693" cy="780585"/>
          </a:xfrm>
        </p:spPr>
        <p:txBody>
          <a:bodyPr/>
          <a:lstStyle/>
          <a:p>
            <a:pPr algn="ctr">
              <a:buNone/>
            </a:pP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Князь Дмитрий Донской</a:t>
            </a:r>
            <a:endParaRPr lang="ru-RU" sz="36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Рисунок 6" descr="http://im2-tub-ru.yandex.net/i?id=83289661-55-72&amp;n=21">
            <a:hlinkClick r:id="rId2" tgtFrame="_blank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5237" y="1589534"/>
            <a:ext cx="3945251" cy="2960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Содержимое 7" descr="http://im2-tub-ru.yandex.net/i?id=297478797-54-72&amp;n=21">
            <a:hlinkClick r:id="rId4" tgtFrame="_blank"/>
          </p:cNvPr>
          <p:cNvPicPr>
            <a:picLocks noGrp="1"/>
          </p:cNvPicPr>
          <p:nvPr>
            <p:ph sz="quarter" idx="4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06898" y="1483112"/>
            <a:ext cx="3546088" cy="3066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Икона спас нерукотворный. Именно его обычно  писали на знаменах</a:t>
            </a:r>
            <a:endParaRPr lang="ru-RU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" name="Содержимое 6" descr="http://im5-tub-ru.yandex.net/i?id=201408035-23-72&amp;n=21">
            <a:hlinkClick r:id="rId2" tgtFrame="_blank"/>
          </p:cNvPr>
          <p:cNvPicPr>
            <a:picLocks noGrp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2234" y="1460810"/>
            <a:ext cx="4036742" cy="34040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Содержимое 7" descr="http://im3-tub-ru.yandex.net/i?id=442448192-10-72&amp;n=21">
            <a:hlinkClick r:id="rId4" tgtFrame="_blank"/>
          </p:cNvPr>
          <p:cNvPicPr>
            <a:picLocks noGrp="1"/>
          </p:cNvPicPr>
          <p:nvPr>
            <p:ph sz="quarter" idx="4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95025" y="1460810"/>
            <a:ext cx="3757960" cy="33594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01688" y="479502"/>
            <a:ext cx="8229600" cy="1393902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Век 17-ый.</a:t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sz="36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Первое знамя появилось в </a:t>
            </a:r>
            <a:r>
              <a:rPr lang="en-US" sz="36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XVII</a:t>
            </a:r>
            <a:r>
              <a:rPr lang="ru-RU" sz="36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веке</a:t>
            </a:r>
            <a:r>
              <a:rPr lang="ru-RU" i="1" dirty="0" smtClean="0">
                <a:solidFill>
                  <a:srgbClr val="FF0000"/>
                </a:solidFill>
              </a:rPr>
              <a:t/>
            </a:r>
            <a:br>
              <a:rPr lang="ru-RU" i="1" dirty="0" smtClean="0">
                <a:solidFill>
                  <a:srgbClr val="FF0000"/>
                </a:solidFill>
              </a:rPr>
            </a:br>
            <a:endParaRPr lang="ru-RU" i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01688" y="3824868"/>
            <a:ext cx="4038600" cy="1471961"/>
          </a:xfrm>
        </p:spPr>
        <p:txBody>
          <a:bodyPr/>
          <a:lstStyle/>
          <a:p>
            <a:pPr>
              <a:buNone/>
            </a:pPr>
            <a:r>
              <a:rPr lang="ru-RU" b="1" dirty="0" smtClean="0"/>
              <a:t>    </a:t>
            </a:r>
            <a:r>
              <a:rPr lang="ru-RU" b="1" dirty="0" smtClean="0">
                <a:solidFill>
                  <a:srgbClr val="FF0000"/>
                </a:solidFill>
              </a:rPr>
              <a:t>Государственное знамя Российской Империи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92688" y="3969835"/>
            <a:ext cx="4038600" cy="1628078"/>
          </a:xfrm>
        </p:spPr>
        <p:txBody>
          <a:bodyPr/>
          <a:lstStyle/>
          <a:p>
            <a:pPr>
              <a:buNone/>
            </a:pPr>
            <a:r>
              <a:rPr lang="ru-RU" b="1" dirty="0" smtClean="0"/>
              <a:t>   </a:t>
            </a:r>
            <a:r>
              <a:rPr lang="ru-RU" b="1" dirty="0" smtClean="0">
                <a:solidFill>
                  <a:srgbClr val="FF0000"/>
                </a:solidFill>
              </a:rPr>
              <a:t>Портрет царя Алексея Михайловича</a:t>
            </a:r>
            <a:endParaRPr lang="ru-RU" dirty="0" smtClean="0">
              <a:solidFill>
                <a:srgbClr val="FF0000"/>
              </a:solidFill>
            </a:endParaRPr>
          </a:p>
          <a:p>
            <a:endParaRPr lang="ru-RU" dirty="0"/>
          </a:p>
        </p:txBody>
      </p:sp>
      <p:pic>
        <p:nvPicPr>
          <p:cNvPr id="6" name="Рисунок 5" descr="http://im5-tub-ru.yandex.net/i?id=156858461-15-72&amp;n=21">
            <a:hlinkClick r:id="rId2" tgtFrame="_blank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36702" y="1504977"/>
            <a:ext cx="3724507" cy="24648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://im5-tub-ru.yandex.net/i?id=261233025-70-72&amp;n=21">
            <a:hlinkClick r:id="rId4" tgtFrame="_blank"/>
          </p:cNvPr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80393" y="1371601"/>
            <a:ext cx="3294533" cy="25647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>
                <a:solidFill>
                  <a:srgbClr val="FF0000"/>
                </a:solidFill>
              </a:rPr>
              <a:t>Век 18-ый.</a:t>
            </a:r>
            <a:r>
              <a:rPr lang="ru-RU" dirty="0" smtClean="0">
                <a:solidFill>
                  <a:srgbClr val="FF0000"/>
                </a:solidFill>
              </a:rPr>
              <a:t/>
            </a:r>
            <a:br>
              <a:rPr lang="ru-RU" dirty="0" smtClean="0">
                <a:solidFill>
                  <a:srgbClr val="FF0000"/>
                </a:solidFill>
              </a:rPr>
            </a:b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4393580"/>
            <a:ext cx="8229600" cy="1929160"/>
          </a:xfrm>
        </p:spPr>
        <p:txBody>
          <a:bodyPr/>
          <a:lstStyle/>
          <a:p>
            <a:pPr>
              <a:buNone/>
            </a:pPr>
            <a:r>
              <a:rPr lang="ru-RU" b="1" dirty="0" smtClean="0"/>
              <a:t>    </a:t>
            </a:r>
            <a:r>
              <a:rPr lang="ru-RU" sz="2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Законным же "отцом" </a:t>
            </a:r>
            <a:r>
              <a:rPr lang="ru-RU" sz="2800" b="1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триколора</a:t>
            </a:r>
            <a:r>
              <a:rPr lang="ru-RU" sz="2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признан  Петр I.  </a:t>
            </a:r>
          </a:p>
          <a:p>
            <a:pPr>
              <a:buNone/>
            </a:pPr>
            <a:r>
              <a:rPr lang="ru-RU" sz="2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20 января 1705 года он издал специальный указ о даровании бело-сине-красного флага торговым судам.</a:t>
            </a:r>
          </a:p>
          <a:p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Рисунок 6" descr="http://im7-tub-ru.yandex.net/i?id=522314961-30-72&amp;n=21">
            <a:hlinkClick r:id="rId2" tgtFrame="_blank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3880" y="1198464"/>
            <a:ext cx="4226969" cy="3262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Содержимое 7" descr="http://im5-tub-ru.yandex.net/i?id=63049660-27-72&amp;n=21">
            <a:hlinkClick r:id="rId4" tgtFrame="_blank"/>
          </p:cNvPr>
          <p:cNvPicPr>
            <a:picLocks noGrp="1"/>
          </p:cNvPicPr>
          <p:nvPr>
            <p:ph sz="quarter" idx="4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28955" y="1161295"/>
            <a:ext cx="4358928" cy="32880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7" name="Rectangle 5"/>
          <p:cNvSpPr>
            <a:spLocks noGrp="1" noChangeArrowheads="1"/>
          </p:cNvSpPr>
          <p:nvPr>
            <p:ph type="title"/>
          </p:nvPr>
        </p:nvSpPr>
        <p:spPr>
          <a:xfrm>
            <a:off x="238125" y="274638"/>
            <a:ext cx="8793163" cy="563562"/>
          </a:xfrm>
        </p:spPr>
        <p:txBody>
          <a:bodyPr/>
          <a:lstStyle/>
          <a:p>
            <a:r>
              <a:rPr lang="ru-RU" sz="4000" b="1" i="1"/>
              <a:t>     Что такое Конституция?</a:t>
            </a:r>
          </a:p>
        </p:txBody>
      </p:sp>
      <p:sp>
        <p:nvSpPr>
          <p:cNvPr id="23558" name="Rectangle 6"/>
          <p:cNvSpPr>
            <a:spLocks noGrp="1" noChangeArrowheads="1"/>
          </p:cNvSpPr>
          <p:nvPr>
            <p:ph type="body" sz="half" idx="1"/>
          </p:nvPr>
        </p:nvSpPr>
        <p:spPr>
          <a:xfrm>
            <a:off x="236538" y="852488"/>
            <a:ext cx="4603750" cy="5686425"/>
          </a:xfrm>
        </p:spPr>
        <p:txBody>
          <a:bodyPr/>
          <a:lstStyle/>
          <a:p>
            <a:r>
              <a:rPr lang="ru-RU" sz="2800" b="1" i="1" u="sng">
                <a:solidFill>
                  <a:srgbClr val="A50021"/>
                </a:solidFill>
                <a:latin typeface="Algerian" pitchFamily="82" charset="0"/>
              </a:rPr>
              <a:t>Конституция</a:t>
            </a:r>
            <a:r>
              <a:rPr lang="ru-RU" sz="2800" b="1" i="1">
                <a:solidFill>
                  <a:srgbClr val="A50021"/>
                </a:solidFill>
                <a:latin typeface="Algerian" pitchFamily="82" charset="0"/>
              </a:rPr>
              <a:t> </a:t>
            </a:r>
            <a:r>
              <a:rPr lang="ru-RU" sz="2800" b="1" i="1">
                <a:latin typeface="Algerian" pitchFamily="82" charset="0"/>
              </a:rPr>
              <a:t>– (от лат. установление) – основной закон государства.</a:t>
            </a:r>
          </a:p>
          <a:p>
            <a:pPr>
              <a:buFontTx/>
              <a:buNone/>
            </a:pPr>
            <a:r>
              <a:rPr lang="ru-RU" sz="2400" b="1" i="1">
                <a:latin typeface="Algerian" pitchFamily="82" charset="0"/>
              </a:rPr>
              <a:t> </a:t>
            </a:r>
            <a:r>
              <a:rPr lang="ru-RU" sz="2400" b="1" i="1" u="sng">
                <a:solidFill>
                  <a:srgbClr val="A50021"/>
                </a:solidFill>
                <a:latin typeface="Algerian" pitchFamily="82" charset="0"/>
              </a:rPr>
              <a:t>Конституция определяет:</a:t>
            </a:r>
          </a:p>
          <a:p>
            <a:r>
              <a:rPr lang="ru-RU" sz="2400" b="1" i="1">
                <a:latin typeface="Algerian" pitchFamily="82" charset="0"/>
              </a:rPr>
              <a:t>Основы государственного и</a:t>
            </a:r>
          </a:p>
          <a:p>
            <a:pPr>
              <a:buFontTx/>
              <a:buNone/>
            </a:pPr>
            <a:r>
              <a:rPr lang="ru-RU" sz="2400" b="1" i="1">
                <a:latin typeface="Algerian" pitchFamily="82" charset="0"/>
              </a:rPr>
              <a:t>    общественного строя;</a:t>
            </a:r>
          </a:p>
          <a:p>
            <a:r>
              <a:rPr lang="ru-RU" sz="2400" b="1" i="1">
                <a:latin typeface="Algerian" pitchFamily="82" charset="0"/>
              </a:rPr>
              <a:t>Систему органов власти,</a:t>
            </a:r>
          </a:p>
          <a:p>
            <a:pPr>
              <a:buFontTx/>
              <a:buNone/>
            </a:pPr>
            <a:r>
              <a:rPr lang="ru-RU" sz="2400" b="1" i="1">
                <a:latin typeface="Algerian" pitchFamily="82" charset="0"/>
              </a:rPr>
              <a:t>    порядок их образования и</a:t>
            </a:r>
          </a:p>
          <a:p>
            <a:pPr>
              <a:buFontTx/>
              <a:buNone/>
            </a:pPr>
            <a:r>
              <a:rPr lang="ru-RU" sz="2400" b="1" i="1">
                <a:latin typeface="Algerian" pitchFamily="82" charset="0"/>
              </a:rPr>
              <a:t>    деятельности;</a:t>
            </a:r>
          </a:p>
          <a:p>
            <a:r>
              <a:rPr lang="ru-RU" sz="2400" b="1" i="1">
                <a:solidFill>
                  <a:schemeClr val="accent1"/>
                </a:solidFill>
                <a:latin typeface="Algerian" pitchFamily="82" charset="0"/>
              </a:rPr>
              <a:t>Права и обязанности граждан.</a:t>
            </a:r>
          </a:p>
        </p:txBody>
      </p:sp>
      <p:sp>
        <p:nvSpPr>
          <p:cNvPr id="23559" name="Rectangle 7"/>
          <p:cNvSpPr>
            <a:spLocks noGrp="1" noChangeArrowheads="1"/>
          </p:cNvSpPr>
          <p:nvPr>
            <p:ph sz="half" idx="2"/>
          </p:nvPr>
        </p:nvSpPr>
        <p:spPr/>
        <p:txBody>
          <a:bodyPr/>
          <a:lstStyle/>
          <a:p>
            <a:endParaRPr lang="ru-RU" sz="2800"/>
          </a:p>
        </p:txBody>
      </p:sp>
      <p:pic>
        <p:nvPicPr>
          <p:cNvPr id="23556" name="Picture 4" descr="0006-004-Gosudarstvo-Rossija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99038" y="901700"/>
            <a:ext cx="3957637" cy="5543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35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235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235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0" dur="500"/>
                                        <p:tgtEl>
                                          <p:spTgt spid="235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500"/>
                                        <p:tgtEl>
                                          <p:spTgt spid="235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8" dur="500"/>
                                        <p:tgtEl>
                                          <p:spTgt spid="2355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1" dur="500"/>
                                        <p:tgtEl>
                                          <p:spTgt spid="2355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6" dur="500"/>
                                        <p:tgtEl>
                                          <p:spTgt spid="2355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668750" y="5218770"/>
            <a:ext cx="5362537" cy="1126273"/>
          </a:xfrm>
        </p:spPr>
        <p:txBody>
          <a:bodyPr/>
          <a:lstStyle/>
          <a:p>
            <a:pPr>
              <a:buNone/>
            </a:pPr>
            <a:r>
              <a:rPr lang="ru-RU" b="1" i="1" dirty="0" smtClean="0">
                <a:solidFill>
                  <a:srgbClr val="FF0000"/>
                </a:solidFill>
              </a:rPr>
              <a:t>    Портрет императора Петра I Великого.</a:t>
            </a:r>
            <a:endParaRPr lang="ru-RU" i="1" dirty="0">
              <a:solidFill>
                <a:srgbClr val="FF0000"/>
              </a:solidFill>
            </a:endParaRPr>
          </a:p>
        </p:txBody>
      </p:sp>
      <p:pic>
        <p:nvPicPr>
          <p:cNvPr id="4" name="Рисунок 3" descr="http://im5-tub-ru.yandex.net/i?id=95407411-54-72&amp;n=21">
            <a:hlinkClick r:id="rId2" tgtFrame="_blank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43168" y="267629"/>
            <a:ext cx="4427788" cy="50515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01688" y="535259"/>
            <a:ext cx="8229600" cy="882378"/>
          </a:xfrm>
        </p:spPr>
        <p:txBody>
          <a:bodyPr/>
          <a:lstStyle/>
          <a:p>
            <a:pPr algn="ctr"/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>
                <a:solidFill>
                  <a:srgbClr val="FF0000"/>
                </a:solidFill>
              </a:rPr>
              <a:t>Век 20-ый.</a:t>
            </a:r>
            <a:r>
              <a:rPr lang="ru-RU" dirty="0" smtClean="0">
                <a:solidFill>
                  <a:srgbClr val="FF0000"/>
                </a:solidFill>
              </a:rPr>
              <a:t/>
            </a:r>
            <a:br>
              <a:rPr lang="ru-RU" dirty="0" smtClean="0">
                <a:solidFill>
                  <a:srgbClr val="FF0000"/>
                </a:solidFill>
              </a:rPr>
            </a:b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23024" y="3947534"/>
            <a:ext cx="4036742" cy="1471959"/>
          </a:xfrm>
        </p:spPr>
        <p:txBody>
          <a:bodyPr/>
          <a:lstStyle/>
          <a:p>
            <a:pPr>
              <a:buNone/>
            </a:pPr>
            <a:r>
              <a:rPr lang="ru-RU" sz="32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2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Красный флаг был скопирован  у Великой французской революции. </a:t>
            </a:r>
            <a:endParaRPr lang="ru-RU" sz="24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92688" y="4047892"/>
            <a:ext cx="4038600" cy="1873405"/>
          </a:xfrm>
        </p:spPr>
        <p:txBody>
          <a:bodyPr/>
          <a:lstStyle/>
          <a:p>
            <a:pPr algn="ctr">
              <a:buNone/>
            </a:pPr>
            <a:r>
              <a:rPr lang="ru-RU" b="1" i="1" dirty="0" smtClean="0">
                <a:solidFill>
                  <a:srgbClr val="FF0000"/>
                </a:solidFill>
              </a:rPr>
              <a:t>Отцы и деды </a:t>
            </a:r>
            <a:r>
              <a:rPr lang="ru-RU" b="1" i="1" dirty="0" err="1" smtClean="0">
                <a:solidFill>
                  <a:srgbClr val="FF0000"/>
                </a:solidFill>
              </a:rPr>
              <a:t>наши,шли</a:t>
            </a:r>
            <a:r>
              <a:rPr lang="ru-RU" b="1" i="1" dirty="0" smtClean="0">
                <a:solidFill>
                  <a:srgbClr val="FF0000"/>
                </a:solidFill>
              </a:rPr>
              <a:t> в бой </a:t>
            </a:r>
            <a:endParaRPr lang="ru-RU" i="1" dirty="0" smtClean="0">
              <a:solidFill>
                <a:srgbClr val="FF0000"/>
              </a:solidFill>
            </a:endParaRPr>
          </a:p>
          <a:p>
            <a:pPr algn="ctr">
              <a:buNone/>
            </a:pPr>
            <a:r>
              <a:rPr lang="ru-RU" b="1" i="1" dirty="0" smtClean="0">
                <a:solidFill>
                  <a:srgbClr val="FF0000"/>
                </a:solidFill>
              </a:rPr>
              <a:t>под красным флагом.</a:t>
            </a:r>
            <a:endParaRPr lang="ru-RU" i="1" dirty="0" smtClean="0">
              <a:solidFill>
                <a:srgbClr val="FF0000"/>
              </a:solidFill>
            </a:endParaRPr>
          </a:p>
          <a:p>
            <a:pPr algn="ctr">
              <a:buNone/>
            </a:pPr>
            <a:r>
              <a:rPr lang="ru-RU" b="1" i="1" dirty="0" smtClean="0">
                <a:solidFill>
                  <a:srgbClr val="FF0000"/>
                </a:solidFill>
              </a:rPr>
              <a:t> </a:t>
            </a:r>
            <a:endParaRPr lang="ru-RU" i="1" dirty="0" smtClean="0">
              <a:solidFill>
                <a:srgbClr val="FF0000"/>
              </a:solidFill>
            </a:endParaRPr>
          </a:p>
          <a:p>
            <a:endParaRPr lang="ru-RU" dirty="0"/>
          </a:p>
        </p:txBody>
      </p:sp>
      <p:pic>
        <p:nvPicPr>
          <p:cNvPr id="5" name="Рисунок 4" descr="http://im2-tub-ru.yandex.net/i?id=79770094-48-72&amp;n=21">
            <a:hlinkClick r:id="rId2" tgtFrame="_blank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9207" y="1191348"/>
            <a:ext cx="4093154" cy="29011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://im6-tub-ru.yandex.net/i?id=79224899-42-72&amp;n=21">
            <a:hlinkClick r:id="rId4" tgtFrame="_blank"/>
          </p:cNvPr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08762" y="1227167"/>
            <a:ext cx="3979121" cy="28430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im5-tub-ru.yandex.net/i?id=417123288-47-72&amp;n=21">
            <a:hlinkClick r:id="rId2" tgtFrame="_blank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10213" y="601243"/>
            <a:ext cx="6317581" cy="4126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5297" name="Rectangle 1"/>
          <p:cNvSpPr>
            <a:spLocks noChangeArrowheads="1"/>
          </p:cNvSpPr>
          <p:nvPr/>
        </p:nvSpPr>
        <p:spPr bwMode="auto">
          <a:xfrm>
            <a:off x="4025590" y="5006897"/>
            <a:ext cx="4315522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Знамя победы над </a:t>
            </a:r>
            <a:r>
              <a:rPr kumimoji="0" lang="ru-RU" sz="3600" b="1" i="1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рейстагом</a:t>
            </a:r>
            <a:endParaRPr kumimoji="0" lang="ru-RU" sz="3600" b="0" i="1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801688" y="3735659"/>
            <a:ext cx="4038600" cy="2196790"/>
          </a:xfrm>
        </p:spPr>
        <p:txBody>
          <a:bodyPr/>
          <a:lstStyle/>
          <a:p>
            <a:pPr algn="ctr">
              <a:buNone/>
            </a:pPr>
            <a:r>
              <a:rPr lang="ru-RU" b="1" dirty="0" smtClean="0"/>
              <a:t> </a:t>
            </a:r>
            <a:r>
              <a:rPr lang="ru-RU" b="1" dirty="0" smtClean="0">
                <a:solidFill>
                  <a:srgbClr val="FF0000"/>
                </a:solidFill>
              </a:rPr>
              <a:t>Государственный флаг Российской Федерации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92688" y="3746810"/>
            <a:ext cx="4038600" cy="2152185"/>
          </a:xfrm>
        </p:spPr>
        <p:txBody>
          <a:bodyPr/>
          <a:lstStyle/>
          <a:p>
            <a:pPr>
              <a:buNone/>
            </a:pPr>
            <a:r>
              <a:rPr lang="ru-RU" b="1" i="1" dirty="0" err="1" smtClean="0">
                <a:solidFill>
                  <a:srgbClr val="FF0000"/>
                </a:solidFill>
              </a:rPr>
              <a:t>Государственны</a:t>
            </a:r>
            <a:r>
              <a:rPr lang="ru-RU" b="1" i="1" dirty="0" smtClean="0">
                <a:solidFill>
                  <a:srgbClr val="FF0000"/>
                </a:solidFill>
              </a:rPr>
              <a:t> флаг РФ</a:t>
            </a:r>
          </a:p>
          <a:p>
            <a:pPr>
              <a:buNone/>
            </a:pPr>
            <a:r>
              <a:rPr lang="ru-RU" b="1" i="1" dirty="0" smtClean="0">
                <a:solidFill>
                  <a:srgbClr val="FF0000"/>
                </a:solidFill>
              </a:rPr>
              <a:t>над Кремлем в Москве</a:t>
            </a:r>
          </a:p>
          <a:p>
            <a:r>
              <a:rPr lang="ru-RU" b="1" dirty="0" smtClean="0"/>
              <a:t> 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5" name="Рисунок 4" descr="http://im7-tub-ru.yandex.net/i?id=505124133-23-72&amp;n=21">
            <a:hlinkClick r:id="rId2" tgtFrame="_blank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14879" y="756392"/>
            <a:ext cx="2899079" cy="24012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://im6-tub-ru.yandex.net/i?id=256076073-38-72&amp;n=21">
            <a:hlinkClick r:id="rId4" tgtFrame="_blank"/>
          </p:cNvPr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00867" y="711787"/>
            <a:ext cx="3334404" cy="24012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23024" y="457200"/>
            <a:ext cx="8920976" cy="5668963"/>
          </a:xfrm>
        </p:spPr>
        <p:txBody>
          <a:bodyPr/>
          <a:lstStyle/>
          <a:p>
            <a:pPr>
              <a:buNone/>
            </a:pPr>
            <a:r>
              <a:rPr lang="ru-RU" b="1" dirty="0" smtClean="0"/>
              <a:t>    </a:t>
            </a:r>
            <a:r>
              <a:rPr lang="ru-RU" b="1" dirty="0" smtClean="0">
                <a:solidFill>
                  <a:srgbClr val="FF0000"/>
                </a:solidFill>
              </a:rPr>
              <a:t>Герб РФ – </a:t>
            </a:r>
            <a:r>
              <a:rPr lang="ru-RU" b="1" dirty="0" smtClean="0"/>
              <a:t>это отличительный знак, </a:t>
            </a:r>
            <a:r>
              <a:rPr lang="ru-RU" b="1" dirty="0" err="1" smtClean="0"/>
              <a:t>офи-циальная</a:t>
            </a:r>
            <a:r>
              <a:rPr lang="ru-RU" b="1" dirty="0" smtClean="0"/>
              <a:t> эмблема государства, изображаемая на знамёнах, печатях, денежных  знаках и </a:t>
            </a:r>
            <a:r>
              <a:rPr lang="ru-RU" b="1" dirty="0" err="1" smtClean="0"/>
              <a:t>го-сударственных</a:t>
            </a:r>
            <a:r>
              <a:rPr lang="ru-RU" b="1" dirty="0" smtClean="0"/>
              <a:t> документах (паспорте, </a:t>
            </a:r>
            <a:r>
              <a:rPr lang="ru-RU" b="1" dirty="0" err="1" smtClean="0"/>
              <a:t>свиде-тельстве</a:t>
            </a:r>
            <a:r>
              <a:rPr lang="ru-RU" b="1" dirty="0" smtClean="0"/>
              <a:t> о рождении, аттестате об окончании школы, вузовском дипломе, </a:t>
            </a:r>
            <a:r>
              <a:rPr lang="ru-RU" b="1" dirty="0" err="1" smtClean="0"/>
              <a:t>правительствен-ных</a:t>
            </a:r>
            <a:r>
              <a:rPr lang="ru-RU" b="1" dirty="0" smtClean="0"/>
              <a:t> наградах и т.д.).</a:t>
            </a:r>
            <a:r>
              <a:rPr lang="ru-RU" dirty="0" smtClean="0"/>
              <a:t>  </a:t>
            </a:r>
          </a:p>
          <a:p>
            <a:pPr>
              <a:buNone/>
            </a:pPr>
            <a:r>
              <a:rPr lang="ru-RU" b="1" dirty="0" smtClean="0"/>
              <a:t>    Двуглавый орёл символизирует </a:t>
            </a:r>
            <a:r>
              <a:rPr lang="ru-RU" b="1" dirty="0" err="1" smtClean="0"/>
              <a:t>государст-венность</a:t>
            </a:r>
            <a:r>
              <a:rPr lang="ru-RU" b="1" dirty="0" smtClean="0"/>
              <a:t> РФ, её суверенитет (независимость), единение народов европейской и азиатской частей России.</a:t>
            </a:r>
            <a:endParaRPr lang="ru-RU" dirty="0" smtClean="0"/>
          </a:p>
          <a:p>
            <a:r>
              <a:rPr lang="ru-RU" b="1" dirty="0" smtClean="0"/>
              <a:t> </a:t>
            </a:r>
            <a:endParaRPr lang="ru-RU" dirty="0" smtClean="0"/>
          </a:p>
          <a:p>
            <a:r>
              <a:rPr lang="ru-RU" b="1" dirty="0" smtClean="0"/>
              <a:t> 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0"/>
            <a:ext cx="9144000" cy="3090863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en-US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man Old Style" pitchFamily="18" charset="0"/>
              </a:rPr>
              <a:t>  </a:t>
            </a:r>
            <a:r>
              <a:rPr lang="ru-RU" b="1" i="1" dirty="0" smtClean="0">
                <a:solidFill>
                  <a:srgbClr val="A50021"/>
                </a:solidFill>
                <a:latin typeface="Bookman Old Style" pitchFamily="18" charset="0"/>
              </a:rPr>
              <a:t>Современный </a:t>
            </a:r>
            <a:r>
              <a:rPr lang="ru-RU" b="1" i="1" dirty="0">
                <a:solidFill>
                  <a:srgbClr val="A50021"/>
                </a:solidFill>
                <a:latin typeface="Bookman Old Style" pitchFamily="18" charset="0"/>
              </a:rPr>
              <a:t>государственный </a:t>
            </a:r>
            <a:r>
              <a:rPr lang="ru-RU" b="1" i="1" dirty="0" smtClean="0">
                <a:solidFill>
                  <a:srgbClr val="A50021"/>
                </a:solidFill>
                <a:latin typeface="Bookman Old Style" pitchFamily="18" charset="0"/>
              </a:rPr>
              <a:t>герб свидетельствует </a:t>
            </a:r>
            <a:r>
              <a:rPr lang="ru-RU" b="1" i="1" dirty="0">
                <a:solidFill>
                  <a:srgbClr val="A50021"/>
                </a:solidFill>
                <a:latin typeface="Bookman Old Style" pitchFamily="18" charset="0"/>
              </a:rPr>
              <a:t>о том, что наша страна – независимое государство</a:t>
            </a:r>
            <a:r>
              <a:rPr lang="ru-RU" b="1" i="1" dirty="0" smtClean="0">
                <a:solidFill>
                  <a:srgbClr val="A50021"/>
                </a:solidFill>
                <a:latin typeface="Bookman Old Style" pitchFamily="18" charset="0"/>
              </a:rPr>
              <a:t>,</a:t>
            </a:r>
            <a:r>
              <a:rPr lang="en-US" b="1" i="1" dirty="0" smtClean="0">
                <a:solidFill>
                  <a:srgbClr val="A50021"/>
                </a:solidFill>
                <a:latin typeface="Bookman Old Style" pitchFamily="18" charset="0"/>
              </a:rPr>
              <a:t/>
            </a:r>
            <a:br>
              <a:rPr lang="en-US" b="1" i="1" dirty="0" smtClean="0">
                <a:solidFill>
                  <a:srgbClr val="A50021"/>
                </a:solidFill>
                <a:latin typeface="Bookman Old Style" pitchFamily="18" charset="0"/>
              </a:rPr>
            </a:br>
            <a:r>
              <a:rPr lang="ru-RU" b="1" i="1" dirty="0" smtClean="0">
                <a:solidFill>
                  <a:srgbClr val="A50021"/>
                </a:solidFill>
                <a:latin typeface="Bookman Old Style" pitchFamily="18" charset="0"/>
              </a:rPr>
              <a:t>а </a:t>
            </a:r>
            <a:r>
              <a:rPr lang="ru-RU" b="1" i="1" dirty="0">
                <a:solidFill>
                  <a:srgbClr val="A50021"/>
                </a:solidFill>
                <a:latin typeface="Bookman Old Style" pitchFamily="18" charset="0"/>
              </a:rPr>
              <a:t>мы все – </a:t>
            </a:r>
            <a:r>
              <a:rPr lang="ru-RU" b="1" i="1" dirty="0" smtClean="0">
                <a:solidFill>
                  <a:srgbClr val="A50021"/>
                </a:solidFill>
                <a:latin typeface="Bookman Old Style" pitchFamily="18" charset="0"/>
              </a:rPr>
              <a:t>граждане,</a:t>
            </a:r>
            <a:endParaRPr lang="en-US" b="1" i="1" dirty="0" smtClean="0">
              <a:solidFill>
                <a:srgbClr val="A50021"/>
              </a:solidFill>
              <a:latin typeface="Bookman Old Style" pitchFamily="18" charset="0"/>
            </a:endParaRP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en-US" b="1" i="1" dirty="0" smtClean="0">
                <a:solidFill>
                  <a:srgbClr val="A50021"/>
                </a:solidFill>
                <a:latin typeface="Bookman Old Style" pitchFamily="18" charset="0"/>
              </a:rPr>
              <a:t>  </a:t>
            </a:r>
            <a:r>
              <a:rPr lang="ru-RU" b="1" i="1" dirty="0" smtClean="0">
                <a:solidFill>
                  <a:srgbClr val="A50021"/>
                </a:solidFill>
                <a:latin typeface="Bookman Old Style" pitchFamily="18" charset="0"/>
              </a:rPr>
              <a:t>демократической </a:t>
            </a:r>
            <a:r>
              <a:rPr lang="en-US" b="1" i="1" dirty="0" smtClean="0">
                <a:solidFill>
                  <a:srgbClr val="A50021"/>
                </a:solidFill>
                <a:latin typeface="Bookman Old Style" pitchFamily="18" charset="0"/>
              </a:rPr>
              <a:t/>
            </a:r>
            <a:br>
              <a:rPr lang="en-US" b="1" i="1" dirty="0" smtClean="0">
                <a:solidFill>
                  <a:srgbClr val="A50021"/>
                </a:solidFill>
                <a:latin typeface="Bookman Old Style" pitchFamily="18" charset="0"/>
              </a:rPr>
            </a:br>
            <a:r>
              <a:rPr lang="ru-RU" b="1" i="1" dirty="0" smtClean="0">
                <a:solidFill>
                  <a:srgbClr val="A50021"/>
                </a:solidFill>
                <a:latin typeface="Bookman Old Style" pitchFamily="18" charset="0"/>
              </a:rPr>
              <a:t>России</a:t>
            </a:r>
            <a:r>
              <a:rPr lang="ru-RU" b="1" i="1" dirty="0">
                <a:solidFill>
                  <a:srgbClr val="A50021"/>
                </a:solidFill>
                <a:latin typeface="Bookman Old Style" pitchFamily="18" charset="0"/>
              </a:rPr>
              <a:t>.</a:t>
            </a:r>
          </a:p>
          <a:p>
            <a:pPr eaLnBrk="1" hangingPunct="1">
              <a:lnSpc>
                <a:spcPct val="90000"/>
              </a:lnSpc>
              <a:defRPr/>
            </a:pPr>
            <a:endParaRPr lang="ru-RU" b="1" i="1" dirty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Bookman Old Style" pitchFamily="18" charset="0"/>
            </a:endParaRP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endParaRPr lang="ru-RU" b="1" i="1" dirty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Bookman Old Style" pitchFamily="18" charset="0"/>
            </a:endParaRP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endParaRPr lang="ru-RU" b="1" i="1" dirty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Bookman Old Style" pitchFamily="18" charset="0"/>
            </a:endParaRP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endParaRPr lang="ru-RU" b="1" i="1" dirty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Bookman Old Style" pitchFamily="18" charset="0"/>
            </a:endParaRPr>
          </a:p>
          <a:p>
            <a:pPr eaLnBrk="1" hangingPunct="1">
              <a:lnSpc>
                <a:spcPct val="90000"/>
              </a:lnSpc>
              <a:defRPr/>
            </a:pPr>
            <a:endParaRPr lang="ru-RU" b="1" i="1" dirty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Bookman Old Style" pitchFamily="18" charset="0"/>
            </a:endParaRPr>
          </a:p>
        </p:txBody>
      </p:sp>
      <p:pic>
        <p:nvPicPr>
          <p:cNvPr id="21507" name="Picture 6" descr="14567217b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75213" y="2074863"/>
            <a:ext cx="4033837" cy="4783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89" name="Rectangle 1"/>
          <p:cNvSpPr>
            <a:spLocks noChangeArrowheads="1"/>
          </p:cNvSpPr>
          <p:nvPr/>
        </p:nvSpPr>
        <p:spPr bwMode="auto">
          <a:xfrm>
            <a:off x="285750" y="285750"/>
            <a:ext cx="8643938" cy="954088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>
            <a:spAutoFit/>
          </a:bodyPr>
          <a:lstStyle/>
          <a:p>
            <a:pPr algn="ctr" eaLnBrk="0" hangingPunct="0">
              <a:defRPr/>
            </a:pPr>
            <a:r>
              <a:rPr lang="ru-RU" sz="2800" b="1" dirty="0">
                <a:latin typeface="Comic Sans MS" pitchFamily="66" charset="0"/>
              </a:rPr>
              <a:t>В каком веке появился первый герб в виде двуглавого орла?</a:t>
            </a:r>
            <a:endParaRPr lang="ru-RU" sz="2800" b="1" dirty="0">
              <a:solidFill>
                <a:srgbClr val="FFFF00"/>
              </a:solidFill>
              <a:latin typeface="Comic Sans MS" pitchFamily="66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7643813" y="6286500"/>
            <a:ext cx="1500187" cy="571500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rgbClr val="FF0066"/>
                </a:solidFill>
                <a:latin typeface="Comic Sans MS" pitchFamily="66" charset="0"/>
              </a:rPr>
              <a:t>ИСТОРИЯ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4500563" y="1857375"/>
            <a:ext cx="4286250" cy="414337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solidFill>
                  <a:srgbClr val="FF0000"/>
                </a:solidFill>
                <a:latin typeface="Comic Sans MS" pitchFamily="66" charset="0"/>
              </a:rPr>
              <a:t>Первый русский герб появился на печати Ивана </a:t>
            </a:r>
            <a:r>
              <a:rPr lang="en-US" sz="2400" b="1" dirty="0">
                <a:solidFill>
                  <a:srgbClr val="FF0000"/>
                </a:solidFill>
                <a:latin typeface="Comic Sans MS" pitchFamily="66" charset="0"/>
              </a:rPr>
              <a:t>III </a:t>
            </a:r>
            <a:r>
              <a:rPr lang="ru-RU" sz="2400" b="1" dirty="0">
                <a:solidFill>
                  <a:srgbClr val="FF0000"/>
                </a:solidFill>
                <a:latin typeface="Comic Sans MS" pitchFamily="66" charset="0"/>
              </a:rPr>
              <a:t>в середине </a:t>
            </a:r>
            <a:r>
              <a:rPr lang="en-US" sz="2400" b="1" dirty="0">
                <a:solidFill>
                  <a:srgbClr val="FF0000"/>
                </a:solidFill>
                <a:latin typeface="Comic Sans MS" pitchFamily="66" charset="0"/>
              </a:rPr>
              <a:t>XV </a:t>
            </a:r>
            <a:r>
              <a:rPr lang="ru-RU" sz="2400" b="1" dirty="0">
                <a:solidFill>
                  <a:srgbClr val="FF0000"/>
                </a:solidFill>
                <a:latin typeface="Comic Sans MS" pitchFamily="66" charset="0"/>
              </a:rPr>
              <a:t>века. Двуглавый орел, позаимствованный у Византии, позволял русскому государству считаться преемником Древнего Рима</a:t>
            </a:r>
          </a:p>
          <a:p>
            <a:pPr algn="ctr">
              <a:defRPr/>
            </a:pPr>
            <a:r>
              <a:rPr lang="ru-RU" sz="2400" b="1" dirty="0">
                <a:solidFill>
                  <a:srgbClr val="FF0000"/>
                </a:solidFill>
                <a:latin typeface="Comic Sans MS" pitchFamily="66" charset="0"/>
              </a:rPr>
              <a:t> </a:t>
            </a:r>
          </a:p>
        </p:txBody>
      </p:sp>
      <p:pic>
        <p:nvPicPr>
          <p:cNvPr id="22533" name="Picture 3" descr="image00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813" y="2263775"/>
            <a:ext cx="3214687" cy="3552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7" name="Rectangle 1"/>
          <p:cNvSpPr>
            <a:spLocks noChangeArrowheads="1"/>
          </p:cNvSpPr>
          <p:nvPr/>
        </p:nvSpPr>
        <p:spPr bwMode="auto">
          <a:xfrm>
            <a:off x="278780" y="301083"/>
            <a:ext cx="8865219" cy="415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Гимн РФ</a:t>
            </a: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– это официально принятая торжественная песнь в честь государства 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(сл. С.В.Михалкова, муз. А.В.Александрова). Он утверждён в декабре 2000 года.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4625" y="231775"/>
            <a:ext cx="3816350" cy="59213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90000"/>
              </a:lnSpc>
              <a:defRPr/>
            </a:pPr>
            <a:r>
              <a:rPr lang="ru-RU" sz="36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man Old Style" pitchFamily="18" charset="0"/>
              </a:rPr>
              <a:t>Гимн  России</a:t>
            </a:r>
          </a:p>
        </p:txBody>
      </p:sp>
      <p:sp>
        <p:nvSpPr>
          <p:cNvPr id="24579" name="Прямоугольник 2"/>
          <p:cNvSpPr>
            <a:spLocks noChangeArrowheads="1"/>
          </p:cNvSpPr>
          <p:nvPr/>
        </p:nvSpPr>
        <p:spPr bwMode="auto">
          <a:xfrm>
            <a:off x="4027488" y="117475"/>
            <a:ext cx="4651375" cy="674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Россия — священная наша держава,</a:t>
            </a:r>
            <a:br>
              <a:rPr lang="ru-RU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Россия — любимая наша страна.</a:t>
            </a:r>
            <a:br>
              <a:rPr lang="ru-RU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Могучая воля, великая слава —</a:t>
            </a:r>
            <a:br>
              <a:rPr lang="ru-RU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Твоё достоянье на все времена!</a:t>
            </a:r>
          </a:p>
          <a:p>
            <a:r>
              <a:rPr lang="ru-RU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Славься, Отечество наше свободное,</a:t>
            </a:r>
            <a:br>
              <a:rPr lang="ru-RU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Братских народов союз вековой,</a:t>
            </a:r>
            <a:br>
              <a:rPr lang="ru-RU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Предками данная мудрость народная!</a:t>
            </a:r>
            <a:br>
              <a:rPr lang="ru-RU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Славься, страна! Мы гордимся тобой!</a:t>
            </a:r>
          </a:p>
          <a:p>
            <a:r>
              <a:rPr lang="ru-RU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От южных морей до полярного края</a:t>
            </a:r>
            <a:br>
              <a:rPr lang="ru-RU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Раскинулись наши леса и поля.</a:t>
            </a:r>
            <a:br>
              <a:rPr lang="ru-RU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Одна ты на свете! Одна ты такая —</a:t>
            </a:r>
            <a:br>
              <a:rPr lang="ru-RU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Хранимая Богом родная земля!</a:t>
            </a:r>
          </a:p>
          <a:p>
            <a:r>
              <a:rPr lang="ru-RU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Славься, Отечество наше свободное,</a:t>
            </a:r>
            <a:br>
              <a:rPr lang="ru-RU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Братских народов союз вековой,</a:t>
            </a:r>
            <a:br>
              <a:rPr lang="ru-RU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Предками данная мудрость народная!</a:t>
            </a:r>
            <a:br>
              <a:rPr lang="ru-RU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Славься, страна! Мы гордимся тобой!</a:t>
            </a:r>
          </a:p>
          <a:p>
            <a:r>
              <a:rPr lang="ru-RU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Широкий простор для мечты и для жизни</a:t>
            </a:r>
            <a:br>
              <a:rPr lang="ru-RU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Грядущие нам открывают года.</a:t>
            </a:r>
            <a:br>
              <a:rPr lang="ru-RU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Нам силу даёт наша верность Отчизне.</a:t>
            </a:r>
            <a:br>
              <a:rPr lang="ru-RU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Так было, так есть и так будет всегда!</a:t>
            </a:r>
          </a:p>
          <a:p>
            <a:r>
              <a:rPr lang="ru-RU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Славься, Отечество наше свободное,</a:t>
            </a:r>
            <a:br>
              <a:rPr lang="ru-RU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Братских народов союз вековой,</a:t>
            </a:r>
            <a:br>
              <a:rPr lang="ru-RU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Предками данная мудрость народная!</a:t>
            </a:r>
            <a:br>
              <a:rPr lang="ru-RU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Славься, страна! Мы гордимся тобой!</a:t>
            </a:r>
          </a:p>
        </p:txBody>
      </p:sp>
      <p:sp>
        <p:nvSpPr>
          <p:cNvPr id="24580" name="Прямоугольник 3"/>
          <p:cNvSpPr>
            <a:spLocks noChangeArrowheads="1"/>
          </p:cNvSpPr>
          <p:nvPr/>
        </p:nvSpPr>
        <p:spPr bwMode="auto">
          <a:xfrm>
            <a:off x="246063" y="942975"/>
            <a:ext cx="3135312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rgbClr val="002060"/>
                </a:solidFill>
                <a:latin typeface="Bookman Old Style" pitchFamily="18" charset="0"/>
              </a:rPr>
              <a:t>Музыка А. Александрова</a:t>
            </a:r>
            <a:br>
              <a:rPr lang="ru-RU">
                <a:solidFill>
                  <a:srgbClr val="002060"/>
                </a:solidFill>
                <a:latin typeface="Bookman Old Style" pitchFamily="18" charset="0"/>
              </a:rPr>
            </a:br>
            <a:r>
              <a:rPr lang="ru-RU">
                <a:solidFill>
                  <a:srgbClr val="002060"/>
                </a:solidFill>
                <a:latin typeface="Bookman Old Style" pitchFamily="18" charset="0"/>
              </a:rPr>
              <a:t>Слова   С. Михалкова </a:t>
            </a:r>
          </a:p>
        </p:txBody>
      </p:sp>
      <p:sp>
        <p:nvSpPr>
          <p:cNvPr id="24581" name="Прямоугольник 4"/>
          <p:cNvSpPr>
            <a:spLocks noChangeArrowheads="1"/>
          </p:cNvSpPr>
          <p:nvPr/>
        </p:nvSpPr>
        <p:spPr bwMode="auto">
          <a:xfrm>
            <a:off x="319088" y="1689100"/>
            <a:ext cx="3527425" cy="341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i="1">
                <a:latin typeface="Times New Roman" pitchFamily="18" charset="0"/>
                <a:cs typeface="Times New Roman" pitchFamily="18" charset="0"/>
              </a:rPr>
              <a:t>При официальном исполнении Государственного гимна </a:t>
            </a:r>
            <a:br>
              <a:rPr lang="ru-RU" sz="2400" i="1">
                <a:latin typeface="Times New Roman" pitchFamily="18" charset="0"/>
                <a:cs typeface="Times New Roman" pitchFamily="18" charset="0"/>
              </a:rPr>
            </a:br>
            <a:r>
              <a:rPr lang="ru-RU" sz="2400" i="1">
                <a:latin typeface="Times New Roman" pitchFamily="18" charset="0"/>
                <a:cs typeface="Times New Roman" pitchFamily="18" charset="0"/>
              </a:rPr>
              <a:t>Российской Федерации присутствующие</a:t>
            </a:r>
            <a:br>
              <a:rPr lang="ru-RU" sz="2400" i="1">
                <a:latin typeface="Times New Roman" pitchFamily="18" charset="0"/>
                <a:cs typeface="Times New Roman" pitchFamily="18" charset="0"/>
              </a:rPr>
            </a:br>
            <a:r>
              <a:rPr lang="ru-RU" sz="2400" i="1">
                <a:latin typeface="Times New Roman" pitchFamily="18" charset="0"/>
                <a:cs typeface="Times New Roman" pitchFamily="18" charset="0"/>
              </a:rPr>
              <a:t> выслушивают </a:t>
            </a:r>
            <a:br>
              <a:rPr lang="ru-RU" sz="2400" i="1">
                <a:latin typeface="Times New Roman" pitchFamily="18" charset="0"/>
                <a:cs typeface="Times New Roman" pitchFamily="18" charset="0"/>
              </a:rPr>
            </a:br>
            <a:r>
              <a:rPr lang="ru-RU" sz="2400" i="1">
                <a:latin typeface="Times New Roman" pitchFamily="18" charset="0"/>
                <a:cs typeface="Times New Roman" pitchFamily="18" charset="0"/>
              </a:rPr>
              <a:t>его стоя, </a:t>
            </a:r>
            <a:br>
              <a:rPr lang="ru-RU" sz="2400" i="1">
                <a:latin typeface="Times New Roman" pitchFamily="18" charset="0"/>
                <a:cs typeface="Times New Roman" pitchFamily="18" charset="0"/>
              </a:rPr>
            </a:br>
            <a:r>
              <a:rPr lang="ru-RU" sz="2400" i="1">
                <a:latin typeface="Times New Roman" pitchFamily="18" charset="0"/>
                <a:cs typeface="Times New Roman" pitchFamily="18" charset="0"/>
              </a:rPr>
              <a:t>мужчины — </a:t>
            </a:r>
            <a:br>
              <a:rPr lang="ru-RU" sz="2400" i="1">
                <a:latin typeface="Times New Roman" pitchFamily="18" charset="0"/>
                <a:cs typeface="Times New Roman" pitchFamily="18" charset="0"/>
              </a:rPr>
            </a:br>
            <a:r>
              <a:rPr lang="ru-RU" sz="2400" i="1">
                <a:latin typeface="Times New Roman" pitchFamily="18" charset="0"/>
                <a:cs typeface="Times New Roman" pitchFamily="18" charset="0"/>
              </a:rPr>
              <a:t>без головных уборов.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7" name="Rectangle 1"/>
          <p:cNvSpPr>
            <a:spLocks noChangeArrowheads="1"/>
          </p:cNvSpPr>
          <p:nvPr/>
        </p:nvSpPr>
        <p:spPr bwMode="auto">
          <a:xfrm>
            <a:off x="903249" y="591014"/>
            <a:ext cx="7493620" cy="47089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Флаг, герб, гимн</a:t>
            </a:r>
            <a:r>
              <a:rPr kumimoji="0" lang="ru-RU" sz="6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- это не просто символы, это частичка истории Родины.</a:t>
            </a:r>
            <a:endParaRPr kumimoji="0" lang="ru-RU" sz="6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392113" y="530225"/>
            <a:ext cx="5487987" cy="350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>
                <a:solidFill>
                  <a:srgbClr val="CC0000"/>
                </a:solidFill>
              </a:rPr>
              <a:t>Конституция Российской Федерации – </a:t>
            </a:r>
          </a:p>
          <a:p>
            <a:pPr algn="ctr"/>
            <a:r>
              <a:rPr lang="ru-RU" sz="2800" b="1">
                <a:solidFill>
                  <a:srgbClr val="CC0000"/>
                </a:solidFill>
              </a:rPr>
              <a:t>это основной закон нашего государства, который имеет высшую юридическую силу, прямое действие и применяется на всей территории РФ.</a:t>
            </a: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29363" y="346075"/>
            <a:ext cx="2452687" cy="3689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10000"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22"/>
          <p:cNvGrpSpPr>
            <a:grpSpLocks/>
          </p:cNvGrpSpPr>
          <p:nvPr/>
        </p:nvGrpSpPr>
        <p:grpSpPr bwMode="auto">
          <a:xfrm>
            <a:off x="466725" y="1017588"/>
            <a:ext cx="8281988" cy="4176712"/>
            <a:chOff x="219303" y="349477"/>
            <a:chExt cx="8281987" cy="4176712"/>
          </a:xfrm>
        </p:grpSpPr>
        <p:pic>
          <p:nvPicPr>
            <p:cNvPr id="19460" name="Picture 5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92328" y="420914"/>
              <a:ext cx="1304925" cy="14287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9461" name="Picture 6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19303" y="2581502"/>
              <a:ext cx="1571625" cy="19446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9462" name="Picture 7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6701065" y="420914"/>
              <a:ext cx="1717675" cy="14430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9463" name="Picture 8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6988403" y="2581502"/>
              <a:ext cx="1512887" cy="17875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9464" name="Picture 9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2308453" y="2652939"/>
              <a:ext cx="1570037" cy="18002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9465" name="Picture 10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2451328" y="420914"/>
              <a:ext cx="1404937" cy="17875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9466" name="Picture 11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4611915" y="2437039"/>
              <a:ext cx="1689100" cy="2016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9467" name="Picture 12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4611915" y="349477"/>
              <a:ext cx="1357313" cy="18224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4" name="Rectangle 3"/>
          <p:cNvSpPr txBox="1">
            <a:spLocks noChangeArrowheads="1"/>
          </p:cNvSpPr>
          <p:nvPr/>
        </p:nvSpPr>
        <p:spPr>
          <a:xfrm>
            <a:off x="574675" y="269875"/>
            <a:ext cx="8002588" cy="717550"/>
          </a:xfrm>
          <a:prstGeom prst="rect">
            <a:avLst/>
          </a:prstGeom>
        </p:spPr>
        <p:txBody>
          <a:bodyPr/>
          <a:lstStyle/>
          <a:p>
            <a:pPr marL="609600" indent="-609600">
              <a:spcBef>
                <a:spcPct val="20000"/>
              </a:spcBef>
              <a:buFont typeface="Wingdings" pitchFamily="2" charset="2"/>
              <a:buNone/>
              <a:defRPr/>
            </a:pPr>
            <a:r>
              <a:rPr lang="ru-RU" sz="2800" b="1" kern="0" dirty="0">
                <a:solidFill>
                  <a:srgbClr val="002060"/>
                </a:solidFill>
                <a:latin typeface="Times New Roman" pitchFamily="18" charset="0"/>
                <a:cs typeface="+mn-cs"/>
              </a:rPr>
              <a:t>НАЙДИ ГЕРБ РОССИЙСКОЙ ФЕДЕРАЦИИ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7"/>
          <p:cNvGrpSpPr>
            <a:grpSpLocks/>
          </p:cNvGrpSpPr>
          <p:nvPr/>
        </p:nvGrpSpPr>
        <p:grpSpPr bwMode="auto">
          <a:xfrm>
            <a:off x="481013" y="1547813"/>
            <a:ext cx="7620000" cy="3228975"/>
            <a:chOff x="684213" y="2636838"/>
            <a:chExt cx="7620000" cy="3228975"/>
          </a:xfrm>
        </p:grpSpPr>
        <p:pic>
          <p:nvPicPr>
            <p:cNvPr id="20484" name="Picture 7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84213" y="2781300"/>
              <a:ext cx="1727200" cy="11763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485" name="Picture 9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84213" y="4724400"/>
              <a:ext cx="2017712" cy="11255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486" name="Picture 12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708400" y="2708275"/>
              <a:ext cx="1655763" cy="10763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487" name="Picture 18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3563938" y="4652963"/>
              <a:ext cx="1944687" cy="12128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488" name="Picture 19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6372225" y="2636838"/>
              <a:ext cx="1728788" cy="12969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489" name="Picture 22" descr="i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6516688" y="4724400"/>
              <a:ext cx="1787525" cy="10795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0483" name="TextBox 8"/>
          <p:cNvSpPr txBox="1">
            <a:spLocks noChangeArrowheads="1"/>
          </p:cNvSpPr>
          <p:nvPr/>
        </p:nvSpPr>
        <p:spPr bwMode="auto">
          <a:xfrm>
            <a:off x="725488" y="363538"/>
            <a:ext cx="7783512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2800" b="1">
                <a:solidFill>
                  <a:srgbClr val="002060"/>
                </a:solidFill>
                <a:latin typeface="Times New Roman" pitchFamily="18" charset="0"/>
              </a:rPr>
              <a:t>НАЙДИ ФЛАГ РОССИЙСКОЙ ФЕДЕРАЦИИ</a:t>
            </a:r>
          </a:p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1" name="Rectangle 1"/>
          <p:cNvSpPr>
            <a:spLocks noChangeArrowheads="1"/>
          </p:cNvSpPr>
          <p:nvPr/>
        </p:nvSpPr>
        <p:spPr bwMode="auto">
          <a:xfrm>
            <a:off x="0" y="836340"/>
            <a:ext cx="9144000" cy="4832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Берегите Россию </a:t>
            </a:r>
            <a:r>
              <a:rPr kumimoji="0" lang="ru-RU" sz="22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endParaRPr kumimoji="0" lang="ru-RU" sz="900" b="1" i="1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Нет России другой.</a:t>
            </a:r>
            <a:endParaRPr kumimoji="0" lang="ru-RU" sz="900" b="1" i="1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Берегите её тишину и покой,</a:t>
            </a:r>
            <a:endParaRPr kumimoji="0" lang="ru-RU" sz="900" b="1" i="1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Это небо и солнце,</a:t>
            </a:r>
            <a:endParaRPr kumimoji="0" lang="ru-RU" sz="900" b="1" i="1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Этот хлеб на столе</a:t>
            </a:r>
            <a:r>
              <a:rPr kumimoji="0" lang="ru-RU" sz="22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…</a:t>
            </a:r>
            <a:endParaRPr kumimoji="0" lang="ru-RU" sz="900" b="1" i="1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Берегите Россию, </a:t>
            </a:r>
            <a:endParaRPr kumimoji="0" lang="ru-RU" sz="900" b="1" i="1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Без неё нам не жить.</a:t>
            </a:r>
            <a:endParaRPr kumimoji="0" lang="ru-RU" sz="900" b="1" i="1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Берегите её, </a:t>
            </a:r>
            <a:endParaRPr kumimoji="0" lang="ru-RU" sz="900" b="1" i="1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Чтобы вечно ей быть</a:t>
            </a:r>
            <a:endParaRPr kumimoji="0" lang="ru-RU" sz="900" b="1" i="1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Нашей правдой и силой,</a:t>
            </a:r>
            <a:endParaRPr kumimoji="0" lang="ru-RU" sz="900" b="1" i="1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Всею нашей судьбой.</a:t>
            </a:r>
            <a:endParaRPr kumimoji="0" lang="ru-RU" sz="900" b="1" i="1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Берегите Россию </a:t>
            </a:r>
            <a:r>
              <a:rPr kumimoji="0" lang="ru-RU" sz="22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endParaRPr kumimoji="0" lang="ru-RU" sz="900" b="1" i="1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Нет России другой.</a:t>
            </a:r>
            <a:endParaRPr kumimoji="0" lang="ru-RU" sz="900" b="1" i="1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71682" name="Picture 2" descr="C:\Documents and Settings\Ваньша Спартак\Мои документы\березы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3549" y="412595"/>
            <a:ext cx="4530880" cy="563992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 descr="IMG_042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53000" y="152400"/>
            <a:ext cx="3962400" cy="29368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9155" name="Picture 3" descr="SDC1444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6675"/>
          <a:stretch>
            <a:fillRect/>
          </a:stretch>
        </p:blipFill>
        <p:spPr bwMode="auto">
          <a:xfrm>
            <a:off x="228600" y="152400"/>
            <a:ext cx="4572000" cy="404971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9156" name="Picture 4" descr="PH03425I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-1555919">
            <a:off x="6934200" y="2667000"/>
            <a:ext cx="1905000" cy="12827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9157" name="Picture 5" descr="J0178632"/>
          <p:cNvPicPr>
            <a:picLocks noChangeAspect="1" noChangeArrowheads="1"/>
          </p:cNvPicPr>
          <p:nvPr/>
        </p:nvPicPr>
        <p:blipFill>
          <a:blip r:embed="rId5" cstate="print">
            <a:lum contrast="12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6667" r="13333"/>
          <a:stretch>
            <a:fillRect/>
          </a:stretch>
        </p:blipFill>
        <p:spPr bwMode="auto">
          <a:xfrm>
            <a:off x="228600" y="4360863"/>
            <a:ext cx="2362200" cy="230663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9158" name="Picture 6" descr="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38400" y="3440113"/>
            <a:ext cx="4724400" cy="30892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9159" name="Picture 7" descr="25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38800" y="4267200"/>
            <a:ext cx="3276600" cy="24574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9160" name="Rectangle 8"/>
          <p:cNvSpPr>
            <a:spLocks noGrp="1" noChangeArrowheads="1"/>
          </p:cNvSpPr>
          <p:nvPr>
            <p:ph type="ctrTitle"/>
          </p:nvPr>
        </p:nvSpPr>
        <p:spPr>
          <a:xfrm>
            <a:off x="685800" y="1447800"/>
            <a:ext cx="7772400" cy="3352800"/>
          </a:xfrm>
        </p:spPr>
        <p:txBody>
          <a:bodyPr/>
          <a:lstStyle/>
          <a:p>
            <a:r>
              <a:rPr lang="ru-RU" sz="8800" b="1" i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man Old Style" pitchFamily="18" charset="0"/>
              </a:rPr>
              <a:t>Мы – граждане России!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2" descr="1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2400" y="787400"/>
            <a:ext cx="8839200" cy="5892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22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800" y="228600"/>
            <a:ext cx="8610600" cy="6400800"/>
          </a:xfrm>
        </p:spPr>
        <p:txBody>
          <a:bodyPr/>
          <a:lstStyle/>
          <a:p>
            <a:pPr>
              <a:lnSpc>
                <a:spcPct val="90000"/>
              </a:lnSpc>
            </a:pPr>
            <a:endParaRPr lang="ru-RU" b="1" i="1" dirty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Bookman Old Style" pitchFamily="18" charset="0"/>
            </a:endParaRPr>
          </a:p>
          <a:p>
            <a:pPr>
              <a:lnSpc>
                <a:spcPct val="90000"/>
              </a:lnSpc>
              <a:buFontTx/>
              <a:buNone/>
            </a:pPr>
            <a:endParaRPr lang="ru-RU" b="1" i="1" dirty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Bookman Old Style" pitchFamily="18" charset="0"/>
            </a:endParaRPr>
          </a:p>
          <a:p>
            <a:pPr>
              <a:lnSpc>
                <a:spcPct val="90000"/>
              </a:lnSpc>
              <a:buFontTx/>
              <a:buNone/>
            </a:pPr>
            <a:endParaRPr lang="ru-RU" b="1" i="1" dirty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Bookman Old Style" pitchFamily="18" charset="0"/>
            </a:endParaRPr>
          </a:p>
          <a:p>
            <a:pPr>
              <a:lnSpc>
                <a:spcPct val="90000"/>
              </a:lnSpc>
              <a:buFontTx/>
              <a:buNone/>
            </a:pPr>
            <a:endParaRPr lang="ru-RU" b="1" i="1" dirty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Bookman Old Style" pitchFamily="18" charset="0"/>
            </a:endParaRPr>
          </a:p>
          <a:p>
            <a:pPr>
              <a:lnSpc>
                <a:spcPct val="90000"/>
              </a:lnSpc>
            </a:pPr>
            <a:endParaRPr lang="ru-RU" b="1" i="1" dirty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69913" y="-1547813"/>
            <a:ext cx="7845425" cy="4865688"/>
          </a:xfrm>
        </p:spPr>
        <p:txBody>
          <a:bodyPr/>
          <a:lstStyle/>
          <a:p>
            <a:pPr eaLnBrk="1" hangingPunct="1"/>
            <a:r>
              <a:rPr lang="ru-RU" sz="4000" b="1" i="1" smtClean="0">
                <a:solidFill>
                  <a:srgbClr val="000066"/>
                </a:solidFill>
                <a:latin typeface="Algerian" pitchFamily="82" charset="0"/>
              </a:rPr>
              <a:t>12 декабря День Конституции</a:t>
            </a:r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27025" y="1647825"/>
            <a:ext cx="4151313" cy="2608263"/>
          </a:xfrm>
        </p:spPr>
        <p:txBody>
          <a:bodyPr/>
          <a:lstStyle/>
          <a:p>
            <a:pPr eaLnBrk="1" hangingPunct="1"/>
            <a:r>
              <a:rPr lang="ru-RU" b="1" i="1" dirty="0" smtClean="0">
                <a:solidFill>
                  <a:srgbClr val="A50021"/>
                </a:solidFill>
              </a:rPr>
              <a:t> </a:t>
            </a:r>
            <a:r>
              <a:rPr lang="ru-RU" b="1" i="1" dirty="0" smtClean="0">
                <a:solidFill>
                  <a:schemeClr val="folHlink"/>
                </a:solidFill>
              </a:rPr>
              <a:t>25-летие Конституции </a:t>
            </a:r>
          </a:p>
          <a:p>
            <a:pPr eaLnBrk="1" hangingPunct="1"/>
            <a:r>
              <a:rPr lang="ru-RU" b="1" i="1" dirty="0" smtClean="0">
                <a:solidFill>
                  <a:schemeClr val="folHlink"/>
                </a:solidFill>
              </a:rPr>
              <a:t>Российской</a:t>
            </a:r>
          </a:p>
          <a:p>
            <a:pPr eaLnBrk="1" hangingPunct="1"/>
            <a:r>
              <a:rPr lang="ru-RU" b="1" i="1" dirty="0" smtClean="0">
                <a:solidFill>
                  <a:schemeClr val="folHlink"/>
                </a:solidFill>
              </a:rPr>
              <a:t> Федерации</a:t>
            </a:r>
          </a:p>
        </p:txBody>
      </p:sp>
      <p:pic>
        <p:nvPicPr>
          <p:cNvPr id="34820" name="Picture 6" descr="c6e9b9b2195e8afadca4b172f1f2305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60900" y="1692275"/>
            <a:ext cx="4249738" cy="428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274638"/>
            <a:ext cx="8707438" cy="1143000"/>
          </a:xfrm>
        </p:spPr>
        <p:txBody>
          <a:bodyPr/>
          <a:lstStyle/>
          <a:p>
            <a:pPr algn="ctr"/>
            <a:r>
              <a:rPr lang="ru-RU" sz="4000" b="1" i="1">
                <a:solidFill>
                  <a:srgbClr val="A50021"/>
                </a:solidFill>
              </a:rPr>
              <a:t>История конституции России</a:t>
            </a:r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b="1" i="1">
                <a:solidFill>
                  <a:srgbClr val="000066"/>
                </a:solidFill>
              </a:rPr>
              <a:t>1918 год – Конституция РСФСР</a:t>
            </a:r>
          </a:p>
          <a:p>
            <a:r>
              <a:rPr lang="ru-RU" b="1" i="1">
                <a:solidFill>
                  <a:srgbClr val="000066"/>
                </a:solidFill>
              </a:rPr>
              <a:t>1924 год – Конституция СССР</a:t>
            </a:r>
          </a:p>
          <a:p>
            <a:r>
              <a:rPr lang="ru-RU" b="1" i="1">
                <a:solidFill>
                  <a:srgbClr val="000066"/>
                </a:solidFill>
              </a:rPr>
              <a:t>1936 год – Конституция СССР</a:t>
            </a:r>
          </a:p>
          <a:p>
            <a:r>
              <a:rPr lang="ru-RU" b="1" i="1">
                <a:solidFill>
                  <a:srgbClr val="000066"/>
                </a:solidFill>
              </a:rPr>
              <a:t>1977 год – Конституция СССР</a:t>
            </a:r>
          </a:p>
          <a:p>
            <a:r>
              <a:rPr lang="ru-RU" b="1" i="1" u="sng">
                <a:solidFill>
                  <a:srgbClr val="000066"/>
                </a:solidFill>
              </a:rPr>
              <a:t>1993 год – Конституция Российской</a:t>
            </a:r>
          </a:p>
          <a:p>
            <a:pPr>
              <a:buFontTx/>
              <a:buNone/>
            </a:pPr>
            <a:r>
              <a:rPr lang="ru-RU" b="1" i="1">
                <a:solidFill>
                  <a:srgbClr val="000066"/>
                </a:solidFill>
              </a:rPr>
              <a:t>                        </a:t>
            </a:r>
            <a:r>
              <a:rPr lang="ru-RU" b="1" i="1" u="sng">
                <a:solidFill>
                  <a:srgbClr val="000066"/>
                </a:solidFill>
              </a:rPr>
              <a:t>Федерации</a:t>
            </a:r>
          </a:p>
          <a:p>
            <a:endParaRPr lang="ru-RU" b="1" i="1">
              <a:solidFill>
                <a:srgbClr val="000066"/>
              </a:solidFill>
            </a:endParaRPr>
          </a:p>
          <a:p>
            <a:endParaRPr lang="ru-RU"/>
          </a:p>
        </p:txBody>
      </p:sp>
      <p:pic>
        <p:nvPicPr>
          <p:cNvPr id="37892" name="Picture 4" descr="c6e9b9b2195e8afadca4b172f1f2305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02375" y="4797425"/>
            <a:ext cx="2478088" cy="1804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title"/>
          </p:nvPr>
        </p:nvSpPr>
        <p:spPr>
          <a:xfrm>
            <a:off x="801688" y="274638"/>
            <a:ext cx="8229600" cy="706437"/>
          </a:xfrm>
        </p:spPr>
        <p:txBody>
          <a:bodyPr/>
          <a:lstStyle/>
          <a:p>
            <a:pPr algn="ctr"/>
            <a:r>
              <a:rPr lang="ru-RU" sz="3600" b="1" smtClean="0">
                <a:solidFill>
                  <a:srgbClr val="CC0000"/>
                </a:solidFill>
              </a:rPr>
              <a:t>Конституция РФ состоит из</a:t>
            </a:r>
            <a:endParaRPr lang="ru-RU" sz="3600" smtClean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46125" y="1038225"/>
            <a:ext cx="8229600" cy="4525963"/>
          </a:xfrm>
        </p:spPr>
        <p:txBody>
          <a:bodyPr/>
          <a:lstStyle/>
          <a:p>
            <a:r>
              <a:rPr lang="ru-RU" b="1" smtClean="0">
                <a:solidFill>
                  <a:srgbClr val="CC0000"/>
                </a:solidFill>
              </a:rPr>
              <a:t>  преамбулы</a:t>
            </a:r>
          </a:p>
          <a:p>
            <a:r>
              <a:rPr lang="ru-RU" b="1" smtClean="0">
                <a:solidFill>
                  <a:srgbClr val="CC0000"/>
                </a:solidFill>
              </a:rPr>
              <a:t> 2 разделов</a:t>
            </a:r>
          </a:p>
          <a:p>
            <a:r>
              <a:rPr lang="ru-RU" b="1" smtClean="0">
                <a:solidFill>
                  <a:srgbClr val="CC0000"/>
                </a:solidFill>
              </a:rPr>
              <a:t> 9 глав</a:t>
            </a:r>
          </a:p>
          <a:p>
            <a:r>
              <a:rPr lang="ru-RU" b="1" smtClean="0">
                <a:solidFill>
                  <a:srgbClr val="CC0000"/>
                </a:solidFill>
              </a:rPr>
              <a:t>137 статей  </a:t>
            </a:r>
          </a:p>
          <a:p>
            <a:r>
              <a:rPr lang="ru-RU" b="1" smtClean="0">
                <a:solidFill>
                  <a:srgbClr val="CC0000"/>
                </a:solidFill>
              </a:rPr>
              <a:t>9 параграфов </a:t>
            </a:r>
          </a:p>
          <a:p>
            <a:r>
              <a:rPr lang="ru-RU" b="1" smtClean="0">
                <a:solidFill>
                  <a:srgbClr val="CC0000"/>
                </a:solidFill>
              </a:rPr>
              <a:t>переходных и заключительных положений</a:t>
            </a:r>
          </a:p>
          <a:p>
            <a:pPr>
              <a:buFontTx/>
              <a:buNone/>
            </a:pPr>
            <a:endParaRPr lang="ru-RU" sz="1800" b="1" smtClean="0">
              <a:solidFill>
                <a:srgbClr val="CC0000"/>
              </a:solidFill>
            </a:endParaRPr>
          </a:p>
          <a:p>
            <a:endParaRPr lang="ru-RU" smtClean="0"/>
          </a:p>
        </p:txBody>
      </p:sp>
    </p:spTree>
  </p:cSld>
  <p:clrMapOvr>
    <a:masterClrMapping/>
  </p:clrMapOvr>
  <p:transition advClick="0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title"/>
          </p:nvPr>
        </p:nvSpPr>
        <p:spPr>
          <a:xfrm>
            <a:off x="231775" y="1057275"/>
            <a:ext cx="8799513" cy="2533650"/>
          </a:xfrm>
        </p:spPr>
        <p:txBody>
          <a:bodyPr/>
          <a:lstStyle/>
          <a:p>
            <a:r>
              <a:rPr lang="ru-RU" sz="2800" dirty="0" smtClean="0">
                <a:solidFill>
                  <a:srgbClr val="FF0000"/>
                </a:solidFill>
              </a:rPr>
              <a:t>Переплет из тончайшей кожи красного цвета, накладной серебряный герб России и тисненая золотом надпись «Конституция России» — так выглядит «экземпляр номер один» Основного закона страны. Так называемое инаугурационное издание Конституции РФ хранится в библиотеке главы государства в Кремле.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endParaRPr lang="ru-RU" dirty="0" smtClean="0"/>
          </a:p>
        </p:txBody>
      </p:sp>
      <p:pic>
        <p:nvPicPr>
          <p:cNvPr id="7" name="Picture 3" descr="C:\Documents and Settings\User\Мои документы\Downloads\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286250" y="3352800"/>
            <a:ext cx="4572000" cy="3314700"/>
          </a:xfrm>
        </p:spPr>
      </p:pic>
    </p:spTree>
  </p:cSld>
  <p:clrMapOvr>
    <a:masterClrMapping/>
  </p:clrMapOvr>
  <p:transition advClick="0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6" descr="0002-001-Pervym-prezidentom-Rossii-byl-Boris-Nikolaevich-Eltsi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14813" y="3344863"/>
            <a:ext cx="4287837" cy="319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4"/>
          <p:cNvSpPr>
            <a:spLocks noGrp="1" noChangeArrowheads="1"/>
          </p:cNvSpPr>
          <p:nvPr>
            <p:ph type="title"/>
          </p:nvPr>
        </p:nvSpPr>
        <p:spPr>
          <a:xfrm>
            <a:off x="0" y="201613"/>
            <a:ext cx="9031288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sz="4000" dirty="0"/>
              <a:t> </a:t>
            </a:r>
            <a:r>
              <a:rPr lang="ru-RU" sz="36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Президенты </a:t>
            </a:r>
            <a:r>
              <a:rPr lang="ru-RU" sz="36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Российской </a:t>
            </a:r>
            <a:r>
              <a:rPr lang="ru-RU" sz="36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Федерации</a:t>
            </a:r>
            <a:endParaRPr lang="ru-RU" sz="36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5604" name="TextBox 8"/>
          <p:cNvSpPr txBox="1">
            <a:spLocks noChangeArrowheads="1"/>
          </p:cNvSpPr>
          <p:nvPr/>
        </p:nvSpPr>
        <p:spPr bwMode="auto">
          <a:xfrm>
            <a:off x="434975" y="1566863"/>
            <a:ext cx="5722938" cy="181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 i="1" dirty="0">
                <a:solidFill>
                  <a:srgbClr val="002060"/>
                </a:solidFill>
              </a:rPr>
              <a:t>Первым президентом России </a:t>
            </a:r>
          </a:p>
          <a:p>
            <a:r>
              <a:rPr lang="ru-RU" sz="2800" b="1" i="1" dirty="0">
                <a:solidFill>
                  <a:srgbClr val="002060"/>
                </a:solidFill>
              </a:rPr>
              <a:t>был  избран  </a:t>
            </a:r>
          </a:p>
          <a:p>
            <a:r>
              <a:rPr lang="ru-RU" sz="2800" b="1" i="1" dirty="0">
                <a:solidFill>
                  <a:srgbClr val="A50021"/>
                </a:solidFill>
              </a:rPr>
              <a:t>Борис Николаевич Ельцин. </a:t>
            </a:r>
          </a:p>
          <a:p>
            <a:r>
              <a:rPr lang="ru-RU" sz="2800" b="1" i="1" dirty="0">
                <a:solidFill>
                  <a:srgbClr val="002060"/>
                </a:solidFill>
              </a:rPr>
              <a:t>(1991 -1999)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/>
              <a:t>     </a:t>
            </a:r>
            <a:r>
              <a:rPr lang="ru-RU" sz="4000" b="1" i="1"/>
              <a:t>Президенты Российской  </a:t>
            </a:r>
            <a:br>
              <a:rPr lang="ru-RU" sz="4000" b="1" i="1"/>
            </a:br>
            <a:r>
              <a:rPr lang="ru-RU" sz="4000" b="1" i="1"/>
              <a:t>              Федерации</a:t>
            </a:r>
          </a:p>
        </p:txBody>
      </p:sp>
      <p:sp>
        <p:nvSpPr>
          <p:cNvPr id="26629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328613" y="1600200"/>
            <a:ext cx="5197475" cy="4968875"/>
          </a:xfrm>
        </p:spPr>
        <p:txBody>
          <a:bodyPr/>
          <a:lstStyle/>
          <a:p>
            <a:r>
              <a:rPr lang="ru-RU" sz="2800" b="1" i="1"/>
              <a:t>Второй президент РФ – </a:t>
            </a:r>
            <a:r>
              <a:rPr lang="ru-RU" sz="2800" b="1" i="1">
                <a:solidFill>
                  <a:srgbClr val="A50021"/>
                </a:solidFill>
              </a:rPr>
              <a:t>Путин Владимир Владимирович</a:t>
            </a:r>
            <a:r>
              <a:rPr lang="ru-RU" sz="2800" b="1" i="1"/>
              <a:t> </a:t>
            </a:r>
          </a:p>
          <a:p>
            <a:pPr>
              <a:buFontTx/>
              <a:buNone/>
            </a:pPr>
            <a:r>
              <a:rPr lang="ru-RU" sz="2800" b="1" i="1"/>
              <a:t>    ( 2000 – 2008 гг.)</a:t>
            </a:r>
          </a:p>
          <a:p>
            <a:r>
              <a:rPr lang="ru-RU" sz="2800" b="1" i="1"/>
              <a:t>Третий президент РФ – </a:t>
            </a:r>
            <a:r>
              <a:rPr lang="ru-RU" sz="2800" b="1" i="1">
                <a:solidFill>
                  <a:srgbClr val="A50021"/>
                </a:solidFill>
              </a:rPr>
              <a:t>Медведев Дмитрий Анатольевич</a:t>
            </a:r>
            <a:r>
              <a:rPr lang="ru-RU" sz="2800" b="1" i="1"/>
              <a:t> </a:t>
            </a:r>
          </a:p>
          <a:p>
            <a:pPr>
              <a:buFontTx/>
              <a:buNone/>
            </a:pPr>
            <a:r>
              <a:rPr lang="ru-RU" sz="2800" b="1" i="1"/>
              <a:t>    (2008 – 2012 гг.)</a:t>
            </a:r>
          </a:p>
          <a:p>
            <a:endParaRPr lang="ru-RU" sz="2800" b="1" i="1"/>
          </a:p>
        </p:txBody>
      </p:sp>
      <p:pic>
        <p:nvPicPr>
          <p:cNvPr id="26632" name="Picture 8" descr="0003-002-Vtoroj-prezident-RF-Putin-Vladimir-Vladimirovich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5678488" y="1447800"/>
            <a:ext cx="2057400" cy="2659063"/>
          </a:xfrm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6633" name="Picture 9" descr="0004-003-Na-dannyj-moment-prezidentom-Rossijskoj-Federatsii-javljaetsja-Medvedev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6756400" y="4181475"/>
            <a:ext cx="1925638" cy="2492375"/>
          </a:xfrm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66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266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 decel="100000"/>
                                        <p:tgtEl>
                                          <p:spTgt spid="266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266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266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266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266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800" decel="100000"/>
                                        <p:tgtEl>
                                          <p:spTgt spid="266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800" decel="100000" fill="hold"/>
                                        <p:tgtEl>
                                          <p:spTgt spid="266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800" decel="100000" fill="hold"/>
                                        <p:tgtEl>
                                          <p:spTgt spid="266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800" decel="100000" fill="hold"/>
                                        <p:tgtEl>
                                          <p:spTgt spid="266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4" name="Rectangle 4"/>
          <p:cNvSpPr>
            <a:spLocks noGrp="1" noChangeArrowheads="1"/>
          </p:cNvSpPr>
          <p:nvPr>
            <p:ph type="title"/>
          </p:nvPr>
        </p:nvSpPr>
        <p:spPr>
          <a:xfrm>
            <a:off x="801688" y="274638"/>
            <a:ext cx="8229600" cy="533400"/>
          </a:xfrm>
        </p:spPr>
        <p:txBody>
          <a:bodyPr/>
          <a:lstStyle/>
          <a:p>
            <a:r>
              <a:rPr lang="ru-RU" sz="4000" dirty="0"/>
              <a:t>  </a:t>
            </a:r>
            <a:r>
              <a:rPr lang="ru-RU" sz="3600" b="1" i="1" dirty="0">
                <a:solidFill>
                  <a:srgbClr val="000066"/>
                </a:solidFill>
              </a:rPr>
              <a:t>Действующий президент РФ</a:t>
            </a:r>
          </a:p>
        </p:txBody>
      </p:sp>
      <p:sp>
        <p:nvSpPr>
          <p:cNvPr id="30726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3284538" y="946150"/>
            <a:ext cx="5395912" cy="5605463"/>
          </a:xfrm>
        </p:spPr>
        <p:txBody>
          <a:bodyPr/>
          <a:lstStyle/>
          <a:p>
            <a:pPr>
              <a:buFontTx/>
              <a:buNone/>
            </a:pPr>
            <a:r>
              <a:rPr lang="ru-RU" sz="2400" b="1" i="1" dirty="0" smtClean="0">
                <a:solidFill>
                  <a:srgbClr val="A50021"/>
                </a:solidFill>
              </a:rPr>
              <a:t>Президент</a:t>
            </a:r>
            <a:r>
              <a:rPr lang="ru-RU" sz="2400" b="1" i="1" dirty="0" smtClean="0"/>
              <a:t> </a:t>
            </a:r>
            <a:r>
              <a:rPr lang="ru-RU" sz="2400" b="1" i="1" dirty="0"/>
              <a:t>– глава государства;</a:t>
            </a:r>
          </a:p>
          <a:p>
            <a:pPr>
              <a:buFontTx/>
              <a:buNone/>
            </a:pPr>
            <a:r>
              <a:rPr lang="ru-RU" sz="2400" b="1" i="1" dirty="0"/>
              <a:t>    В его руках находится особая власть – </a:t>
            </a:r>
            <a:r>
              <a:rPr lang="ru-RU" sz="2400" b="1" i="1" dirty="0">
                <a:solidFill>
                  <a:srgbClr val="A50021"/>
                </a:solidFill>
              </a:rPr>
              <a:t>президентская;</a:t>
            </a:r>
          </a:p>
          <a:p>
            <a:pPr>
              <a:buFontTx/>
              <a:buNone/>
            </a:pPr>
            <a:r>
              <a:rPr lang="ru-RU" sz="2400" b="1" i="1" dirty="0"/>
              <a:t>    </a:t>
            </a:r>
            <a:r>
              <a:rPr lang="ru-RU" sz="2400" b="1" i="1" u="sng" dirty="0">
                <a:solidFill>
                  <a:srgbClr val="A50021"/>
                </a:solidFill>
              </a:rPr>
              <a:t>Его главные задачи</a:t>
            </a:r>
            <a:r>
              <a:rPr lang="ru-RU" sz="2400" b="1" i="1" dirty="0">
                <a:solidFill>
                  <a:srgbClr val="A50021"/>
                </a:solidFill>
              </a:rPr>
              <a:t>:</a:t>
            </a:r>
            <a:r>
              <a:rPr lang="ru-RU" sz="2400" b="1" i="1" dirty="0"/>
              <a:t> охранять конституционный строй России, поддерживать гражданский мир и национальное согласие.</a:t>
            </a:r>
          </a:p>
        </p:txBody>
      </p:sp>
      <p:pic>
        <p:nvPicPr>
          <p:cNvPr id="30729" name="Picture 9" descr="Vladimir_Putin_12015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420688" y="1225550"/>
            <a:ext cx="2789237" cy="4038600"/>
          </a:xfrm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07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07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07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07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7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7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07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7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307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07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07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07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307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07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07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07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900" decel="100000" fill="hold"/>
                                        <p:tgtEl>
                                          <p:spTgt spid="307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07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карта России">
  <a:themeElements>
    <a:clrScheme name="карта России 1">
      <a:dk1>
        <a:srgbClr val="000000"/>
      </a:dk1>
      <a:lt1>
        <a:srgbClr val="D6DBEF"/>
      </a:lt1>
      <a:dk2>
        <a:srgbClr val="000000"/>
      </a:dk2>
      <a:lt2>
        <a:srgbClr val="B2B2B2"/>
      </a:lt2>
      <a:accent1>
        <a:srgbClr val="EFEBF7"/>
      </a:accent1>
      <a:accent2>
        <a:srgbClr val="B2BBE4"/>
      </a:accent2>
      <a:accent3>
        <a:srgbClr val="E8EAF6"/>
      </a:accent3>
      <a:accent4>
        <a:srgbClr val="000000"/>
      </a:accent4>
      <a:accent5>
        <a:srgbClr val="F6F3FA"/>
      </a:accent5>
      <a:accent6>
        <a:srgbClr val="A1A9CF"/>
      </a:accent6>
      <a:hlink>
        <a:srgbClr val="6379CE"/>
      </a:hlink>
      <a:folHlink>
        <a:srgbClr val="31459C"/>
      </a:folHlink>
    </a:clrScheme>
    <a:fontScheme name="карта России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карта России 1">
        <a:dk1>
          <a:srgbClr val="000000"/>
        </a:dk1>
        <a:lt1>
          <a:srgbClr val="D6DBEF"/>
        </a:lt1>
        <a:dk2>
          <a:srgbClr val="000000"/>
        </a:dk2>
        <a:lt2>
          <a:srgbClr val="B2B2B2"/>
        </a:lt2>
        <a:accent1>
          <a:srgbClr val="EFEBF7"/>
        </a:accent1>
        <a:accent2>
          <a:srgbClr val="B2BBE4"/>
        </a:accent2>
        <a:accent3>
          <a:srgbClr val="E8EAF6"/>
        </a:accent3>
        <a:accent4>
          <a:srgbClr val="000000"/>
        </a:accent4>
        <a:accent5>
          <a:srgbClr val="F6F3FA"/>
        </a:accent5>
        <a:accent6>
          <a:srgbClr val="A1A9CF"/>
        </a:accent6>
        <a:hlink>
          <a:srgbClr val="6379CE"/>
        </a:hlink>
        <a:folHlink>
          <a:srgbClr val="31459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арта России 2">
        <a:dk1>
          <a:srgbClr val="000000"/>
        </a:dk1>
        <a:lt1>
          <a:srgbClr val="D6DBEF"/>
        </a:lt1>
        <a:dk2>
          <a:srgbClr val="000000"/>
        </a:dk2>
        <a:lt2>
          <a:srgbClr val="B2B2B2"/>
        </a:lt2>
        <a:accent1>
          <a:srgbClr val="A0ABDA"/>
        </a:accent1>
        <a:accent2>
          <a:srgbClr val="7CB0CC"/>
        </a:accent2>
        <a:accent3>
          <a:srgbClr val="E8EAF6"/>
        </a:accent3>
        <a:accent4>
          <a:srgbClr val="000000"/>
        </a:accent4>
        <a:accent5>
          <a:srgbClr val="CDD2EA"/>
        </a:accent5>
        <a:accent6>
          <a:srgbClr val="709FB9"/>
        </a:accent6>
        <a:hlink>
          <a:srgbClr val="586BBE"/>
        </a:hlink>
        <a:folHlink>
          <a:srgbClr val="846BC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арта России 3">
        <a:dk1>
          <a:srgbClr val="000000"/>
        </a:dk1>
        <a:lt1>
          <a:srgbClr val="D6DBEF"/>
        </a:lt1>
        <a:dk2>
          <a:srgbClr val="000000"/>
        </a:dk2>
        <a:lt2>
          <a:srgbClr val="B2B2B2"/>
        </a:lt2>
        <a:accent1>
          <a:srgbClr val="D3D38E"/>
        </a:accent1>
        <a:accent2>
          <a:srgbClr val="DBAF8F"/>
        </a:accent2>
        <a:accent3>
          <a:srgbClr val="E8EAF6"/>
        </a:accent3>
        <a:accent4>
          <a:srgbClr val="000000"/>
        </a:accent4>
        <a:accent5>
          <a:srgbClr val="E6E6C6"/>
        </a:accent5>
        <a:accent6>
          <a:srgbClr val="C69E81"/>
        </a:accent6>
        <a:hlink>
          <a:srgbClr val="7C8BCC"/>
        </a:hlink>
        <a:folHlink>
          <a:srgbClr val="9292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арта России 4">
        <a:dk1>
          <a:srgbClr val="000000"/>
        </a:dk1>
        <a:lt1>
          <a:srgbClr val="D6DBEF"/>
        </a:lt1>
        <a:dk2>
          <a:srgbClr val="000000"/>
        </a:dk2>
        <a:lt2>
          <a:srgbClr val="B2B2B2"/>
        </a:lt2>
        <a:accent1>
          <a:srgbClr val="C5C56A"/>
        </a:accent1>
        <a:accent2>
          <a:srgbClr val="7C8BCC"/>
        </a:accent2>
        <a:accent3>
          <a:srgbClr val="E8EAF6"/>
        </a:accent3>
        <a:accent4>
          <a:srgbClr val="000000"/>
        </a:accent4>
        <a:accent5>
          <a:srgbClr val="DFDFB9"/>
        </a:accent5>
        <a:accent6>
          <a:srgbClr val="707DB9"/>
        </a:accent6>
        <a:hlink>
          <a:srgbClr val="B68F47"/>
        </a:hlink>
        <a:folHlink>
          <a:srgbClr val="B6478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арта России 5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EFEBF7"/>
        </a:accent1>
        <a:accent2>
          <a:srgbClr val="B2BBE4"/>
        </a:accent2>
        <a:accent3>
          <a:srgbClr val="FFFFFF"/>
        </a:accent3>
        <a:accent4>
          <a:srgbClr val="000000"/>
        </a:accent4>
        <a:accent5>
          <a:srgbClr val="F6F3FA"/>
        </a:accent5>
        <a:accent6>
          <a:srgbClr val="A1A9CF"/>
        </a:accent6>
        <a:hlink>
          <a:srgbClr val="6379CE"/>
        </a:hlink>
        <a:folHlink>
          <a:srgbClr val="31459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арта России 6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A0ABDA"/>
        </a:accent1>
        <a:accent2>
          <a:srgbClr val="7CB0CC"/>
        </a:accent2>
        <a:accent3>
          <a:srgbClr val="FFFFFF"/>
        </a:accent3>
        <a:accent4>
          <a:srgbClr val="000000"/>
        </a:accent4>
        <a:accent5>
          <a:srgbClr val="CDD2EA"/>
        </a:accent5>
        <a:accent6>
          <a:srgbClr val="709FB9"/>
        </a:accent6>
        <a:hlink>
          <a:srgbClr val="586BBE"/>
        </a:hlink>
        <a:folHlink>
          <a:srgbClr val="846BC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арта России 7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D3D38E"/>
        </a:accent1>
        <a:accent2>
          <a:srgbClr val="DBAF8F"/>
        </a:accent2>
        <a:accent3>
          <a:srgbClr val="FFFFFF"/>
        </a:accent3>
        <a:accent4>
          <a:srgbClr val="000000"/>
        </a:accent4>
        <a:accent5>
          <a:srgbClr val="E6E6C6"/>
        </a:accent5>
        <a:accent6>
          <a:srgbClr val="C69E81"/>
        </a:accent6>
        <a:hlink>
          <a:srgbClr val="7C8BCC"/>
        </a:hlink>
        <a:folHlink>
          <a:srgbClr val="9292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арта России 8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C5C56A"/>
        </a:accent1>
        <a:accent2>
          <a:srgbClr val="7C8BCC"/>
        </a:accent2>
        <a:accent3>
          <a:srgbClr val="FFFFFF"/>
        </a:accent3>
        <a:accent4>
          <a:srgbClr val="000000"/>
        </a:accent4>
        <a:accent5>
          <a:srgbClr val="DFDFB9"/>
        </a:accent5>
        <a:accent6>
          <a:srgbClr val="707DB9"/>
        </a:accent6>
        <a:hlink>
          <a:srgbClr val="B68F47"/>
        </a:hlink>
        <a:folHlink>
          <a:srgbClr val="B6478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карта России</Template>
  <TotalTime>531</TotalTime>
  <Words>802</Words>
  <Application>Microsoft Office PowerPoint</Application>
  <PresentationFormat>Экран (4:3)</PresentationFormat>
  <Paragraphs>133</Paragraphs>
  <Slides>35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35</vt:i4>
      </vt:variant>
    </vt:vector>
  </HeadingPairs>
  <TitlesOfParts>
    <vt:vector size="36" baseType="lpstr">
      <vt:lpstr>карта России</vt:lpstr>
      <vt:lpstr>12 декабря</vt:lpstr>
      <vt:lpstr>     Что такое Конституция?</vt:lpstr>
      <vt:lpstr>Слайд 3</vt:lpstr>
      <vt:lpstr>История конституции России</vt:lpstr>
      <vt:lpstr>Конституция РФ состоит из</vt:lpstr>
      <vt:lpstr>Переплет из тончайшей кожи красного цвета, накладной серебряный герб России и тисненая золотом надпись «Конституция России» — так выглядит «экземпляр номер один» Основного закона страны. Так называемое инаугурационное издание Конституции РФ хранится в библиотеке главы государства в Кремле.  </vt:lpstr>
      <vt:lpstr> Президенты Российской Федерации</vt:lpstr>
      <vt:lpstr>     Президенты Российской                 Федерации</vt:lpstr>
      <vt:lpstr>  Действующий президент РФ</vt:lpstr>
      <vt:lpstr>Слайд 10</vt:lpstr>
      <vt:lpstr>Слайд 11</vt:lpstr>
      <vt:lpstr>Слайд 12</vt:lpstr>
      <vt:lpstr>Дружинник                                                                                                             со стягом Великого князя   </vt:lpstr>
      <vt:lpstr>Слайд 14</vt:lpstr>
      <vt:lpstr> Век 14-ый. </vt:lpstr>
      <vt:lpstr>Именно тогда стяг впервые в летописи был назван знаменем. </vt:lpstr>
      <vt:lpstr>Икона спас нерукотворный. Именно его обычно  писали на знаменах</vt:lpstr>
      <vt:lpstr>Век 17-ый. Первое знамя появилось в XVII веке </vt:lpstr>
      <vt:lpstr> Век 18-ый. </vt:lpstr>
      <vt:lpstr>Слайд 20</vt:lpstr>
      <vt:lpstr> Век 20-ый. 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Мы – граждане России!</vt:lpstr>
      <vt:lpstr>Слайд 34</vt:lpstr>
      <vt:lpstr>12 декабря День Конституции</vt:lpstr>
    </vt:vector>
  </TitlesOfParts>
  <Company>MoBIL GROUP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777</cp:lastModifiedBy>
  <cp:revision>24</cp:revision>
  <dcterms:created xsi:type="dcterms:W3CDTF">2013-08-12T16:11:54Z</dcterms:created>
  <dcterms:modified xsi:type="dcterms:W3CDTF">2018-12-12T06:27:46Z</dcterms:modified>
</cp:coreProperties>
</file>