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55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7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2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294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2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50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9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7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4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3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1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7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4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3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F03D9F-A21B-4A1B-9821-8869B54EF3B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97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567" y="1084555"/>
            <a:ext cx="11405937" cy="45565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 класс </a:t>
            </a:r>
            <a:r>
              <a:rPr lang="ru-RU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br>
              <a:rPr lang="ru-RU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Упражнения, запрещенные и ограниченные к применению в дошкольном образовательном учреждении</a:t>
            </a:r>
            <a:br>
              <a:rPr lang="ru-RU" sz="4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305" y="506759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Подготовила старший воспитатель </a:t>
            </a:r>
          </a:p>
          <a:p>
            <a:pPr algn="r"/>
            <a:r>
              <a:rPr lang="ru-RU" b="1" i="1" dirty="0" err="1">
                <a:solidFill>
                  <a:schemeClr val="bg1"/>
                </a:solidFill>
              </a:rPr>
              <a:t>Курдина</a:t>
            </a:r>
            <a:r>
              <a:rPr lang="ru-RU" b="1" i="1" dirty="0">
                <a:solidFill>
                  <a:schemeClr val="bg1"/>
                </a:solidFill>
              </a:rPr>
              <a:t> Оксана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Челябинск, 2021г                                                     Игоревна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73768" y="256674"/>
            <a:ext cx="1125353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altLang="ru-RU" sz="2000" dirty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«Детский сад № 467 г. </a:t>
            </a: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Челябинска»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5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74" y="364957"/>
            <a:ext cx="11154863" cy="637272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Согласно </a:t>
            </a:r>
            <a:r>
              <a:rPr lang="ru-RU" dirty="0">
                <a:solidFill>
                  <a:schemeClr val="bg1"/>
                </a:solidFill>
                <a:latin typeface="+mj-lt"/>
                <a:ea typeface="Calibri"/>
              </a:rPr>
              <a:t>СП 2.4.3648-20 «Санитарно-эпидемиологические требования к организациям воспитания и обучения, отдыха и оздоровления молодежи», постановление Главного государственного санитарного врача РФ от 28.09.2020 г. № 28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bg1"/>
                </a:solidFill>
              </a:rPr>
              <a:t>физическое воспитание детей должно быть направлено на улучшение состояния здоровья и физического развития, расширение функциональных возможностей растущего организма, формирование двигательных навыков и двигательных качеств.</a:t>
            </a:r>
          </a:p>
          <a:p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Учитывая физиологические особенности и возрастные возможности детей дошкольного возраста, следует знать, что не все физические упражнения допустимы к использованию и являются запрещенными или ограниченными к применению. По итогам конференции «Запрещенные и ограниченные упражнения в дошкольных учреждениях», проводимой на кафедре физического воспитания Государственного педагогического университета им. Герцена 25 апреля 2002 года. Есть ряд упражнений опасных для здоровья детей дошкольного возраста, которые нужно ограничить.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96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65950"/>
              </p:ext>
            </p:extLst>
          </p:nvPr>
        </p:nvGraphicFramePr>
        <p:xfrm>
          <a:off x="539834" y="140367"/>
          <a:ext cx="1129923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413">
                  <a:extLst>
                    <a:ext uri="{9D8B030D-6E8A-4147-A177-3AD203B41FA5}">
                      <a16:colId xmlns:a16="http://schemas.microsoft.com/office/drawing/2014/main" val="4188225121"/>
                    </a:ext>
                  </a:extLst>
                </a:gridCol>
                <a:gridCol w="3766413">
                  <a:extLst>
                    <a:ext uri="{9D8B030D-6E8A-4147-A177-3AD203B41FA5}">
                      <a16:colId xmlns:a16="http://schemas.microsoft.com/office/drawing/2014/main" val="3511515438"/>
                    </a:ext>
                  </a:extLst>
                </a:gridCol>
                <a:gridCol w="3766413">
                  <a:extLst>
                    <a:ext uri="{9D8B030D-6E8A-4147-A177-3AD203B41FA5}">
                      <a16:colId xmlns:a16="http://schemas.microsoft.com/office/drawing/2014/main" val="1864543308"/>
                    </a:ext>
                  </a:extLst>
                </a:gridCol>
              </a:tblGrid>
              <a:tr h="30802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замена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ограничения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532951"/>
                  </a:ext>
                </a:extLst>
              </a:tr>
              <a:tr h="441995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1.Круговые движения головой; </a:t>
                      </a:r>
                    </a:p>
                    <a:p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Наклоны вперед, в стороны, повороты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Нестабильность 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шейного отдела позвоночника, плохо сформированные мышцы шеи, возможно смещение шейных позвонков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63943"/>
                  </a:ext>
                </a:extLst>
              </a:tr>
              <a:tr h="308021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2.Наклоны головы назад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25442"/>
                  </a:ext>
                </a:extLst>
              </a:tr>
              <a:tr h="252568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3.Стойка на голове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7415"/>
                  </a:ext>
                </a:extLst>
              </a:tr>
              <a:tr h="441995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4.Чрезмерное вытягивание шеи.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упражнения с опусканием плеч назад- вниз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34432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432142-62B6-4A86-B0C4-CE2E7A19A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4021931"/>
            <a:ext cx="3409950" cy="25574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92D728-1A55-413C-AF51-5DE9AC57B5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2708" r="13617"/>
          <a:stretch/>
        </p:blipFill>
        <p:spPr>
          <a:xfrm>
            <a:off x="3838234" y="3704588"/>
            <a:ext cx="1657691" cy="31146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2A225E-7D07-4177-8D33-DEA7E7976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1" r="15625"/>
          <a:stretch/>
        </p:blipFill>
        <p:spPr>
          <a:xfrm>
            <a:off x="5687675" y="4049107"/>
            <a:ext cx="6366041" cy="26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4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endParaRPr lang="ru-RU" dirty="0"/>
          </a:p>
          <a:p>
            <a:pPr fontAlgn="t"/>
            <a:r>
              <a:rPr lang="ru-RU" dirty="0"/>
              <a:t>5.Тренировка верхнего отдела брюшного пресса: поднимать туловище из положения лежа на спине, руки согнуты под голову</a:t>
            </a:r>
          </a:p>
          <a:p>
            <a:pPr fontAlgn="t"/>
            <a:r>
              <a:rPr lang="ru-RU" dirty="0"/>
              <a:t>Изменить положение рук</a:t>
            </a:r>
          </a:p>
          <a:p>
            <a:pPr fontAlgn="t"/>
            <a:r>
              <a:rPr lang="ru-RU" dirty="0"/>
              <a:t>Чрезмерное напряжение мышц шеи, возможно чересчур сильное надавливание руками на шейный отдел позвоночника</a:t>
            </a:r>
          </a:p>
          <a:p>
            <a:pPr fontAlgn="t"/>
            <a:r>
              <a:rPr lang="ru-RU" dirty="0"/>
              <a:t>6.Тренировка нижнего отдела брюшного пояса: поднимать ноги вместе из положения лежа на спине</a:t>
            </a:r>
          </a:p>
          <a:p>
            <a:pPr fontAlgn="t"/>
            <a:r>
              <a:rPr lang="ru-RU" dirty="0"/>
              <a:t>Поднимать и опускать ноги попеременно</a:t>
            </a:r>
          </a:p>
          <a:p>
            <a:pPr fontAlgn="t"/>
            <a:r>
              <a:rPr lang="ru-RU" dirty="0"/>
              <a:t>Фаза </a:t>
            </a:r>
            <a:r>
              <a:rPr lang="ru-RU" dirty="0" err="1"/>
              <a:t>натуживания</a:t>
            </a:r>
            <a:r>
              <a:rPr lang="ru-RU" dirty="0"/>
              <a:t> оказывает влияние на сосуды шеи и головы, возможно увеличение поясничного </a:t>
            </a:r>
            <a:r>
              <a:rPr lang="ru-RU" dirty="0" err="1"/>
              <a:t>лордорза</a:t>
            </a:r>
            <a:endParaRPr lang="ru-RU" dirty="0"/>
          </a:p>
          <a:p>
            <a:pPr fontAlgn="t"/>
            <a:r>
              <a:rPr lang="ru-RU" dirty="0"/>
              <a:t>7.Кувырок вперед</a:t>
            </a:r>
          </a:p>
          <a:p>
            <a:pPr fontAlgn="t"/>
            <a:r>
              <a:rPr lang="ru-RU" dirty="0"/>
              <a:t>Замена отсутствует</a:t>
            </a:r>
          </a:p>
          <a:p>
            <a:pPr fontAlgn="t"/>
            <a:r>
              <a:rPr lang="ru-RU" dirty="0"/>
              <a:t>Нестабильность шейного отдела позвоночника, плохо сформированные мышцы шеи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64359"/>
              </p:ext>
            </p:extLst>
          </p:nvPr>
        </p:nvGraphicFramePr>
        <p:xfrm>
          <a:off x="475664" y="182880"/>
          <a:ext cx="11299239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413">
                  <a:extLst>
                    <a:ext uri="{9D8B030D-6E8A-4147-A177-3AD203B41FA5}">
                      <a16:colId xmlns:a16="http://schemas.microsoft.com/office/drawing/2014/main" val="3192941743"/>
                    </a:ext>
                  </a:extLst>
                </a:gridCol>
                <a:gridCol w="3766413">
                  <a:extLst>
                    <a:ext uri="{9D8B030D-6E8A-4147-A177-3AD203B41FA5}">
                      <a16:colId xmlns:a16="http://schemas.microsoft.com/office/drawing/2014/main" val="3650225922"/>
                    </a:ext>
                  </a:extLst>
                </a:gridCol>
                <a:gridCol w="3766413">
                  <a:extLst>
                    <a:ext uri="{9D8B030D-6E8A-4147-A177-3AD203B41FA5}">
                      <a16:colId xmlns:a16="http://schemas.microsoft.com/office/drawing/2014/main" val="2563061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4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5.Тренировка верхнего отдела брюшного пресса: поднимать туловище из положения лежа на спине, руки согнуты под голову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Изменить положение рук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Чрезмерное напряжение мышц шеи, возможно чересчур сильное надавливание руками на шейный отдел позвоночника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2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6.Тренировка нижнего отдела брюшного пояса: поднимать ноги вместе из положения лежа на спине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Поднимать и опускать ноги попеременно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Фаза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натуживания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оказывает влияние на сосуды шеи и головы, возможно увеличение поясничного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лордорза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93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7.Кувырок вперед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Нестабильность шейного отдела позвоночника, плохо сформированные мышцы шеи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01644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585975-2599-437B-9766-2B517253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9" b="15269"/>
          <a:stretch/>
        </p:blipFill>
        <p:spPr>
          <a:xfrm>
            <a:off x="4101446" y="4824279"/>
            <a:ext cx="4346298" cy="17607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9BCDAF-51F3-40D6-AF63-5E75D17A6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4" y="4803987"/>
            <a:ext cx="2666416" cy="17776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0E5ED2-4DA6-4657-926E-CEE8D8645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110" y="4787081"/>
            <a:ext cx="2367793" cy="17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621452"/>
              </p:ext>
            </p:extLst>
          </p:nvPr>
        </p:nvGraphicFramePr>
        <p:xfrm>
          <a:off x="433137" y="332874"/>
          <a:ext cx="11245515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505">
                  <a:extLst>
                    <a:ext uri="{9D8B030D-6E8A-4147-A177-3AD203B41FA5}">
                      <a16:colId xmlns:a16="http://schemas.microsoft.com/office/drawing/2014/main" val="1857569691"/>
                    </a:ext>
                  </a:extLst>
                </a:gridCol>
                <a:gridCol w="3748505">
                  <a:extLst>
                    <a:ext uri="{9D8B030D-6E8A-4147-A177-3AD203B41FA5}">
                      <a16:colId xmlns:a16="http://schemas.microsoft.com/office/drawing/2014/main" val="2683119342"/>
                    </a:ext>
                  </a:extLst>
                </a:gridCol>
                <a:gridCol w="3748505">
                  <a:extLst>
                    <a:ext uri="{9D8B030D-6E8A-4147-A177-3AD203B41FA5}">
                      <a16:colId xmlns:a16="http://schemas.microsoft.com/office/drawing/2014/main" val="3283112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замена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ограничения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416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8.Перекат на спине, удерживая руками колени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упражнение только со страховкой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 фиксация шейного отдела позвоночника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38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9.Прогиб в поясничном отделе из положения лежа на животе с упором на выпрямленные руки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упражнение на согнутых руках, опираясь на локти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 увеличение поясничного лордоза, защемление поясничных дисков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5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10.Сидение на пятках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Сидение по-турецки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перерастяжение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сухожилий и связок коленного сустава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50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11.Висы более 5 секунд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Слабость и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перерастяжение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связочно-мышечного аппарата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65017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17A645-F6C3-4028-B948-CF8E4DFB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r="27578"/>
          <a:stretch/>
        </p:blipFill>
        <p:spPr>
          <a:xfrm>
            <a:off x="5018828" y="4779580"/>
            <a:ext cx="3038168" cy="1993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91C132-64D9-44CD-948A-B77D4F59C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93" y="4766865"/>
            <a:ext cx="2104833" cy="19935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E4043C-0F7F-4678-BE12-755ED527F8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29850" r="55645"/>
          <a:stretch/>
        </p:blipFill>
        <p:spPr>
          <a:xfrm>
            <a:off x="10632624" y="4731250"/>
            <a:ext cx="1426994" cy="20647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AC93B2-6859-4F96-9820-98104B90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50000" r="14982" b="4854"/>
          <a:stretch/>
        </p:blipFill>
        <p:spPr>
          <a:xfrm>
            <a:off x="132382" y="4779580"/>
            <a:ext cx="4719837" cy="19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1F36E4-3895-46EC-8405-F23364BBC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8" r="10135" b="8032"/>
          <a:stretch/>
        </p:blipFill>
        <p:spPr>
          <a:xfrm>
            <a:off x="1249163" y="4570389"/>
            <a:ext cx="1629214" cy="2212258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887218"/>
              </p:ext>
            </p:extLst>
          </p:nvPr>
        </p:nvGraphicFramePr>
        <p:xfrm>
          <a:off x="497309" y="189652"/>
          <a:ext cx="1124551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504">
                  <a:extLst>
                    <a:ext uri="{9D8B030D-6E8A-4147-A177-3AD203B41FA5}">
                      <a16:colId xmlns:a16="http://schemas.microsoft.com/office/drawing/2014/main" val="3180875700"/>
                    </a:ext>
                  </a:extLst>
                </a:gridCol>
                <a:gridCol w="3748504">
                  <a:extLst>
                    <a:ext uri="{9D8B030D-6E8A-4147-A177-3AD203B41FA5}">
                      <a16:colId xmlns:a16="http://schemas.microsoft.com/office/drawing/2014/main" val="2546068117"/>
                    </a:ext>
                  </a:extLst>
                </a:gridCol>
                <a:gridCol w="3748504">
                  <a:extLst>
                    <a:ext uri="{9D8B030D-6E8A-4147-A177-3AD203B41FA5}">
                      <a16:colId xmlns:a16="http://schemas.microsoft.com/office/drawing/2014/main" val="740456990"/>
                    </a:ext>
                  </a:extLst>
                </a:gridCol>
              </a:tblGrid>
              <a:tr h="350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замена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ограничения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0621"/>
                  </a:ext>
                </a:extLst>
              </a:tr>
              <a:tr h="1139911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12.Выполнение дыхательных упражнений с одновременным поднятием рук вверх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Изменить положение рук: в стороны или на поясе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поступления кислорода за счет сокращения мышц верхнего плечевого пояса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29598"/>
                  </a:ext>
                </a:extLst>
              </a:tr>
              <a:tr h="1139911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13.Прыжки босиком по жесткому покрытию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Прыжки только на гимнастических матах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Слабый связочно-мышечный аппарат стопы, не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костей плюсны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41801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14.Бег босиком с опорой на переднюю часть стопы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Бег в спортивной обуви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костей плюсны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33420"/>
                  </a:ext>
                </a:extLst>
              </a:tr>
              <a:tr h="876854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15.Ходьба на внутренней и внешней стороне стопы </a:t>
                      </a:r>
                      <a:r>
                        <a:rPr kumimoji="0" lang="ru-RU" sz="18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старшей группы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Ходьба на носках и на пятках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Слабый связочно-мышечный аппарат стопы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9702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C994F8-3F15-4262-BE73-342B2E44D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88" y="4582324"/>
            <a:ext cx="1950849" cy="22122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3F5674-4A00-4D60-B11A-7632852F8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17096" r="31290" b="7704"/>
          <a:stretch/>
        </p:blipFill>
        <p:spPr>
          <a:xfrm>
            <a:off x="6307396" y="4324829"/>
            <a:ext cx="1705345" cy="24172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2A4797-F2BD-4658-8F3D-96E0A1674C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4839" r="29408" b="6882"/>
          <a:stretch/>
        </p:blipFill>
        <p:spPr>
          <a:xfrm>
            <a:off x="4084942" y="4324829"/>
            <a:ext cx="1799664" cy="24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8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567" y="1084555"/>
            <a:ext cx="11405937" cy="45565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для воспитателей</a:t>
            </a:r>
            <a:br>
              <a:rPr lang="ru-RU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Упражнения, запрещенные и ограниченные к применению в дошкольном образовательном учреждении</a:t>
            </a:r>
            <a:br>
              <a:rPr lang="ru-RU" sz="4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305" y="5067592"/>
            <a:ext cx="9144000" cy="1655762"/>
          </a:xfrm>
        </p:spPr>
        <p:txBody>
          <a:bodyPr>
            <a:normAutofit fontScale="92500"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Подготовила инструктор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 по физической культуре </a:t>
            </a:r>
          </a:p>
          <a:p>
            <a:pPr algn="r"/>
            <a:r>
              <a:rPr lang="ru-RU" b="1" i="1" dirty="0" err="1">
                <a:solidFill>
                  <a:schemeClr val="bg1"/>
                </a:solidFill>
              </a:rPr>
              <a:t>Курдина</a:t>
            </a:r>
            <a:r>
              <a:rPr lang="ru-RU" b="1" i="1" dirty="0">
                <a:solidFill>
                  <a:schemeClr val="bg1"/>
                </a:solidFill>
              </a:rPr>
              <a:t> Оксана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Челябинск, 2020г                                                     Игоревна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73768" y="256674"/>
            <a:ext cx="1125353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общеобразовательное учреждение</a:t>
            </a:r>
            <a:endParaRPr lang="ru-RU" altLang="ru-RU" sz="2000" dirty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«Детский сад № 467 г. Челябинск»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8865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227</TotalTime>
  <Words>629</Words>
  <Application>Microsoft Office PowerPoint</Application>
  <PresentationFormat>Широкоэкранный</PresentationFormat>
  <Paragraphs>79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Century Gothic</vt:lpstr>
      <vt:lpstr>Times New Roman</vt:lpstr>
      <vt:lpstr>Wingdings 3</vt:lpstr>
      <vt:lpstr>Сектор</vt:lpstr>
      <vt:lpstr>Мастер- класс для педагогов   Упражнения, запрещенные и ограниченные к применению в дошкольном образовательном учреждении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Консультация для воспитателей   Упражнения, запрещенные и ограниченные к применению в дошкольном образовательном учреждении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  Упражнения, запрещенные и ограниченные к применению в дошкольном образовательном учреждении </dc:title>
  <dc:creator>Пользователь</dc:creator>
  <cp:lastModifiedBy>Пользователь</cp:lastModifiedBy>
  <cp:revision>15</cp:revision>
  <cp:lastPrinted>2022-03-02T09:34:33Z</cp:lastPrinted>
  <dcterms:created xsi:type="dcterms:W3CDTF">2020-12-09T09:30:55Z</dcterms:created>
  <dcterms:modified xsi:type="dcterms:W3CDTF">2022-03-02T09:37:04Z</dcterms:modified>
</cp:coreProperties>
</file>