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Default Extension="gif" ContentType="image/gif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59" r:id="rId3"/>
    <p:sldId id="257" r:id="rId4"/>
    <p:sldId id="258" r:id="rId5"/>
    <p:sldId id="268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9" r:id="rId15"/>
    <p:sldId id="274" r:id="rId16"/>
    <p:sldId id="275" r:id="rId17"/>
    <p:sldId id="278" r:id="rId18"/>
    <p:sldId id="279" r:id="rId19"/>
    <p:sldId id="280" r:id="rId20"/>
    <p:sldId id="287" r:id="rId21"/>
    <p:sldId id="288" r:id="rId22"/>
    <p:sldId id="289" r:id="rId23"/>
    <p:sldId id="277" r:id="rId24"/>
    <p:sldId id="290" r:id="rId25"/>
    <p:sldId id="276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42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6EC984-D9D3-49D1-9531-DF2D29355F89}" type="datetimeFigureOut">
              <a:rPr lang="ru-RU" smtClean="0"/>
              <a:pPr/>
              <a:t>14.04.2012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7FB553-D19C-4967-931A-32714278B7E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2772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E1B211E-ACDA-42E2-A637-3EB529EF6CBE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56779B8-56B7-4114-8F95-33DFD441FB41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4820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851D29C-768E-47FF-8505-086C6AB3C3B4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584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7F68D04-6F28-4A10-AFFF-3BC85343CD20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8916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D6161E3-9B54-45C0-A890-1CAFFDF71E5E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9940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B5977E1-8325-4537-A1A8-EA9CE0E047B4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4096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A9B5933-0FFA-43B3-BD10-59D0B57EA182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427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41988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E07D539-DFFF-4668-8E64-A47EFEE292B0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A1D38-314E-4C6A-B921-9E6DDD77F9FC}" type="datetimeFigureOut">
              <a:rPr lang="ru-RU" smtClean="0"/>
              <a:pPr/>
              <a:t>14.04.2012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A6FE7-495B-4B78-95E0-74F74263E3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A1D38-314E-4C6A-B921-9E6DDD77F9FC}" type="datetimeFigureOut">
              <a:rPr lang="ru-RU" smtClean="0"/>
              <a:pPr/>
              <a:t>14.04.2012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A6FE7-495B-4B78-95E0-74F74263E3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A1D38-314E-4C6A-B921-9E6DDD77F9FC}" type="datetimeFigureOut">
              <a:rPr lang="ru-RU" smtClean="0"/>
              <a:pPr/>
              <a:t>14.04.2012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A6FE7-495B-4B78-95E0-74F74263E3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8750"/>
            <a:ext cx="8229600" cy="125888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49029C-F97E-4DD7-B6B1-0CF425B15C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A1D38-314E-4C6A-B921-9E6DDD77F9FC}" type="datetimeFigureOut">
              <a:rPr lang="ru-RU" smtClean="0"/>
              <a:pPr/>
              <a:t>14.04.2012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A6FE7-495B-4B78-95E0-74F74263E3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A1D38-314E-4C6A-B921-9E6DDD77F9FC}" type="datetimeFigureOut">
              <a:rPr lang="ru-RU" smtClean="0"/>
              <a:pPr/>
              <a:t>14.04.2012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A6FE7-495B-4B78-95E0-74F74263E3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A1D38-314E-4C6A-B921-9E6DDD77F9FC}" type="datetimeFigureOut">
              <a:rPr lang="ru-RU" smtClean="0"/>
              <a:pPr/>
              <a:t>14.04.2012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A6FE7-495B-4B78-95E0-74F74263E3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A1D38-314E-4C6A-B921-9E6DDD77F9FC}" type="datetimeFigureOut">
              <a:rPr lang="ru-RU" smtClean="0"/>
              <a:pPr/>
              <a:t>14.04.2012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A6FE7-495B-4B78-95E0-74F74263E3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A1D38-314E-4C6A-B921-9E6DDD77F9FC}" type="datetimeFigureOut">
              <a:rPr lang="ru-RU" smtClean="0"/>
              <a:pPr/>
              <a:t>14.04.2012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A6FE7-495B-4B78-95E0-74F74263E3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A1D38-314E-4C6A-B921-9E6DDD77F9FC}" type="datetimeFigureOut">
              <a:rPr lang="ru-RU" smtClean="0"/>
              <a:pPr/>
              <a:t>14.04.2012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A6FE7-495B-4B78-95E0-74F74263E3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A1D38-314E-4C6A-B921-9E6DDD77F9FC}" type="datetimeFigureOut">
              <a:rPr lang="ru-RU" smtClean="0"/>
              <a:pPr/>
              <a:t>14.04.2012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A6FE7-495B-4B78-95E0-74F74263E3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A1D38-314E-4C6A-B921-9E6DDD77F9FC}" type="datetimeFigureOut">
              <a:rPr lang="ru-RU" smtClean="0"/>
              <a:pPr/>
              <a:t>14.04.2012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A6FE7-495B-4B78-95E0-74F74263E3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EA1D38-314E-4C6A-B921-9E6DDD77F9FC}" type="datetimeFigureOut">
              <a:rPr lang="ru-RU" smtClean="0"/>
              <a:pPr/>
              <a:t>14.04.2012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CA6FE7-495B-4B78-95E0-74F74263E32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7" Type="http://schemas.openxmlformats.org/officeDocument/2006/relationships/image" Target="../media/image49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5" Type="http://schemas.openxmlformats.org/officeDocument/2006/relationships/image" Target="../media/image47.jpeg"/><Relationship Id="rId4" Type="http://schemas.openxmlformats.org/officeDocument/2006/relationships/image" Target="../media/image4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!!!Festival\__Temp\611215\&#1055;&#1088;&#1077;&#1079;&#1077;&#1085;&#1090;&#1072;&#1094;&#1080;&#1103;\&#1043;&#1080;&#1084;&#1085;%20&#1089;&#1086;&#1095;&#1080;&#1085;&#1089;&#1082;&#1086;&#1081;%20&#1086;&#1083;&#1080;&#1084;&#1087;&#1080;&#1072;&#1076;&#1099;.mp3" TargetMode="External"/><Relationship Id="rId4" Type="http://schemas.openxmlformats.org/officeDocument/2006/relationships/image" Target="../media/image51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1412776"/>
            <a:ext cx="8352928" cy="3384375"/>
          </a:xfrm>
        </p:spPr>
        <p:txBody>
          <a:bodyPr>
            <a:normAutofit/>
          </a:bodyPr>
          <a:lstStyle/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Классный час</a:t>
            </a:r>
            <a:r>
              <a:rPr lang="ru-RU" dirty="0">
                <a:latin typeface="Book Antiqua" pitchFamily="18" charset="0"/>
              </a:rPr>
              <a:t/>
            </a:r>
            <a:br>
              <a:rPr lang="ru-RU" dirty="0">
                <a:latin typeface="Book Antiqua" pitchFamily="18" charset="0"/>
              </a:rPr>
            </a:br>
            <a:r>
              <a:rPr lang="ru-RU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ook Antiqua" pitchFamily="18" charset="0"/>
              </a:rPr>
              <a:t>«Олимпийский лабиринт»</a:t>
            </a: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ook Antiqua" pitchFamily="18" charset="0"/>
              </a:rPr>
              <a:t/>
            </a:r>
            <a:b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ook Antiqua" pitchFamily="18" charset="0"/>
              </a:rPr>
            </a:b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(игра-путешествие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на олимпийском поезде  «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Сочи 2014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»)</a:t>
            </a:r>
            <a:endParaRPr lang="ru-RU" dirty="0"/>
          </a:p>
        </p:txBody>
      </p:sp>
      <p:pic>
        <p:nvPicPr>
          <p:cNvPr id="6" name="Рисунок 5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7504" y="116632"/>
            <a:ext cx="2880320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084168" y="4149080"/>
            <a:ext cx="2866545" cy="24984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C:\Users\DeViTT-D.V\Desktop\презинтация\victor_Boi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43625" y="785813"/>
            <a:ext cx="2697163" cy="4000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9699" name="Picture 3" descr="C:\Users\DeViTT-D.V\Desktop\презинтация\00ac9tqz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85720" y="3000372"/>
            <a:ext cx="5250693" cy="35004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softEdge rad="63500"/>
          </a:effectLst>
        </p:spPr>
      </p:pic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572132" y="5000636"/>
            <a:ext cx="2928958" cy="1714512"/>
          </a:xfrm>
        </p:spPr>
        <p:txBody>
          <a:bodyPr>
            <a:normAutofit lnSpcReduction="10000"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marL="365760" indent="-256032" eaLnBrk="1" fontAlgn="auto" hangingPunct="1">
              <a:lnSpc>
                <a:spcPct val="80000"/>
              </a:lnSpc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ru-RU" sz="4000" dirty="0" smtClean="0">
                <a:ln>
                  <a:solidFill>
                    <a:schemeClr val="accent1">
                      <a:lumMod val="50000"/>
                    </a:schemeClr>
                  </a:solidFill>
                </a:ln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А) в 1932 г.</a:t>
            </a:r>
          </a:p>
          <a:p>
            <a:pPr marL="365760" indent="-256032" eaLnBrk="1" fontAlgn="auto" hangingPunct="1">
              <a:lnSpc>
                <a:spcPct val="80000"/>
              </a:lnSpc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ru-RU" sz="4000" dirty="0" smtClean="0">
                <a:ln>
                  <a:solidFill>
                    <a:schemeClr val="accent1">
                      <a:lumMod val="50000"/>
                    </a:schemeClr>
                  </a:solidFill>
                </a:ln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Б) в 1920 г.</a:t>
            </a:r>
          </a:p>
          <a:p>
            <a:pPr marL="365760" indent="-256032" eaLnBrk="1" fontAlgn="auto" hangingPunct="1">
              <a:lnSpc>
                <a:spcPct val="80000"/>
              </a:lnSpc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ru-RU" sz="4000" dirty="0" smtClean="0">
                <a:ln>
                  <a:solidFill>
                    <a:schemeClr val="accent1">
                      <a:lumMod val="50000"/>
                    </a:schemeClr>
                  </a:solidFill>
                </a:ln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В) </a:t>
            </a:r>
            <a:r>
              <a:rPr lang="ru-RU" sz="4000" dirty="0" err="1" smtClean="0">
                <a:ln>
                  <a:solidFill>
                    <a:schemeClr val="accent1">
                      <a:lumMod val="50000"/>
                    </a:schemeClr>
                  </a:solidFill>
                </a:ln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4000" dirty="0" smtClean="0">
                <a:ln>
                  <a:solidFill>
                    <a:schemeClr val="accent1">
                      <a:lumMod val="50000"/>
                    </a:schemeClr>
                  </a:solidFill>
                </a:ln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1900 г.</a:t>
            </a: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None/>
              <a:defRPr/>
            </a:pPr>
            <a:endParaRPr lang="ru-RU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2844" y="285728"/>
            <a:ext cx="6072230" cy="265713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ts val="4000"/>
              </a:lnSpc>
              <a:spcBef>
                <a:spcPts val="200"/>
              </a:spcBef>
              <a:spcAft>
                <a:spcPts val="0"/>
              </a:spcAft>
              <a:buClr>
                <a:srgbClr val="0F6FC6"/>
              </a:buClr>
              <a:buSzPct val="68000"/>
              <a:defRPr/>
            </a:pPr>
            <a:r>
              <a:rPr lang="ru-RU" sz="4000" dirty="0">
                <a:ln>
                  <a:solidFill>
                    <a:schemeClr val="accent1">
                      <a:lumMod val="50000"/>
                    </a:schemeClr>
                  </a:solidFill>
                </a:ln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Когда родилась традиция на открытии игр произносить торжественную клятву олимпийцев?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C:\Users\DeViTT-D.V\Desktop\презинтация\fabd6343a965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57188" y="1357313"/>
            <a:ext cx="4837016" cy="32238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1214414" y="4643446"/>
            <a:ext cx="3857652" cy="1928826"/>
          </a:xfrm>
        </p:spPr>
        <p:txBody>
          <a:bodyPr>
            <a:norm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marL="365760" indent="-256032" eaLnBrk="1" fontAlgn="auto" hangingPunct="1">
              <a:lnSpc>
                <a:spcPct val="80000"/>
              </a:lnSpc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ru-RU" sz="4000" dirty="0" smtClean="0">
                <a:ln>
                  <a:solidFill>
                    <a:schemeClr val="accent1">
                      <a:lumMod val="50000"/>
                    </a:schemeClr>
                  </a:solidFill>
                </a:ln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А) на </a:t>
            </a:r>
            <a:r>
              <a:rPr lang="en-US" sz="4000" dirty="0" smtClean="0">
                <a:ln>
                  <a:solidFill>
                    <a:schemeClr val="accent1">
                      <a:lumMod val="50000"/>
                    </a:schemeClr>
                  </a:solidFill>
                </a:ln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4000" dirty="0" smtClean="0">
                <a:ln>
                  <a:solidFill>
                    <a:schemeClr val="accent1">
                      <a:lumMod val="50000"/>
                    </a:schemeClr>
                  </a:solidFill>
                </a:ln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играх</a:t>
            </a:r>
          </a:p>
          <a:p>
            <a:pPr marL="365760" indent="-256032" eaLnBrk="1" fontAlgn="auto" hangingPunct="1">
              <a:lnSpc>
                <a:spcPct val="80000"/>
              </a:lnSpc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ru-RU" sz="4000" dirty="0" smtClean="0">
                <a:ln>
                  <a:solidFill>
                    <a:schemeClr val="accent1">
                      <a:lumMod val="50000"/>
                    </a:schemeClr>
                  </a:solidFill>
                </a:ln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Б) на II играх</a:t>
            </a:r>
          </a:p>
          <a:p>
            <a:pPr marL="365760" indent="-256032" eaLnBrk="1" fontAlgn="auto" hangingPunct="1">
              <a:lnSpc>
                <a:spcPct val="80000"/>
              </a:lnSpc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en-US" sz="4000" dirty="0" smtClean="0">
                <a:ln>
                  <a:solidFill>
                    <a:schemeClr val="accent1">
                      <a:lumMod val="50000"/>
                    </a:schemeClr>
                  </a:solidFill>
                </a:ln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В)</a:t>
            </a:r>
            <a:r>
              <a:rPr lang="ru-RU" sz="4000" dirty="0" smtClean="0">
                <a:ln>
                  <a:solidFill>
                    <a:schemeClr val="accent1">
                      <a:lumMod val="50000"/>
                    </a:schemeClr>
                  </a:solidFill>
                </a:ln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sz="4000" dirty="0" smtClean="0">
                <a:ln>
                  <a:solidFill>
                    <a:schemeClr val="accent1">
                      <a:lumMod val="50000"/>
                    </a:schemeClr>
                  </a:solidFill>
                </a:ln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IV</a:t>
            </a:r>
            <a:r>
              <a:rPr lang="ru-RU" sz="4000" dirty="0" smtClean="0">
                <a:ln>
                  <a:solidFill>
                    <a:schemeClr val="accent1">
                      <a:lumMod val="50000"/>
                    </a:schemeClr>
                  </a:solidFill>
                </a:ln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играх</a:t>
            </a: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None/>
              <a:defRPr/>
            </a:pPr>
            <a:endParaRPr lang="ru-RU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30723" name="Picture 3" descr="C:\Users\DeViTT-D.V\Desktop\презинтация\1978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788024" y="3789040"/>
            <a:ext cx="4048125" cy="27527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571472" y="0"/>
            <a:ext cx="724088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400"/>
              </a:spcBef>
              <a:spcAft>
                <a:spcPts val="0"/>
              </a:spcAft>
              <a:buClr>
                <a:srgbClr val="0F6FC6"/>
              </a:buClr>
              <a:buSzPct val="68000"/>
              <a:defRPr/>
            </a:pPr>
            <a:r>
              <a:rPr lang="ru-RU" sz="4000" dirty="0">
                <a:ln>
                  <a:solidFill>
                    <a:schemeClr val="accent1">
                      <a:lumMod val="50000"/>
                    </a:schemeClr>
                  </a:solidFill>
                </a:ln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Когда впервые в олимпийских играх выступали женщины?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8" name="Picture 4" descr="C:\Users\DeViTT-D.V\Desktop\презинтация\Олимпийские игры_2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796136" y="1412776"/>
            <a:ext cx="2643174" cy="259775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1747" name="Picture 3" descr="C:\Users\DeViTT-D.V\Desktop\презинтация\00aspxh1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14348" y="1428736"/>
            <a:ext cx="4071966" cy="253790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928662" y="4293096"/>
            <a:ext cx="7747794" cy="2000264"/>
          </a:xfrm>
        </p:spPr>
        <p:txBody>
          <a:bodyPr>
            <a:normAutofit fontScale="85000" lnSpcReduction="20000"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marL="622300" indent="-622300" eaLnBrk="1" fontAlgn="auto" hangingPunct="1">
              <a:lnSpc>
                <a:spcPct val="80000"/>
              </a:lnSpc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ru-RU" sz="4000" dirty="0" smtClean="0">
                <a:ln>
                  <a:solidFill>
                    <a:schemeClr val="accent1">
                      <a:lumMod val="50000"/>
                    </a:schemeClr>
                  </a:solidFill>
                </a:ln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А) на празднике в Париже в честь </a:t>
            </a:r>
          </a:p>
          <a:p>
            <a:pPr marL="622300" indent="-622300" eaLnBrk="1" fontAlgn="auto" hangingPunct="1">
              <a:lnSpc>
                <a:spcPct val="80000"/>
              </a:lnSpc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ru-RU" sz="4000" dirty="0" smtClean="0">
                <a:ln>
                  <a:solidFill>
                    <a:schemeClr val="accent1">
                      <a:lumMod val="50000"/>
                    </a:schemeClr>
                  </a:solidFill>
                </a:ln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    20-летия возрождения Олимпийских игр.</a:t>
            </a:r>
          </a:p>
          <a:p>
            <a:pPr marL="622300" indent="-622300" eaLnBrk="1" fontAlgn="auto" hangingPunct="1">
              <a:lnSpc>
                <a:spcPct val="80000"/>
              </a:lnSpc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ru-RU" sz="4000" dirty="0" smtClean="0">
                <a:ln>
                  <a:solidFill>
                    <a:schemeClr val="accent1">
                      <a:lumMod val="50000"/>
                    </a:schemeClr>
                  </a:solidFill>
                </a:ln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Б) на играх I Олимпиады в 1896 г.</a:t>
            </a:r>
          </a:p>
          <a:p>
            <a:pPr marL="622300" indent="-622300" eaLnBrk="1" fontAlgn="auto" hangingPunct="1">
              <a:lnSpc>
                <a:spcPct val="80000"/>
              </a:lnSpc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ru-RU" sz="4000" dirty="0" smtClean="0">
                <a:ln>
                  <a:solidFill>
                    <a:schemeClr val="accent1">
                      <a:lumMod val="50000"/>
                    </a:schemeClr>
                  </a:solidFill>
                </a:ln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В) на играх II Олимпиады в 1900 г.</a:t>
            </a: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endParaRPr lang="ru-RU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5720" y="0"/>
            <a:ext cx="8858280" cy="137473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400"/>
              </a:spcBef>
              <a:spcAft>
                <a:spcPts val="0"/>
              </a:spcAft>
              <a:buClr>
                <a:srgbClr val="0F6FC6"/>
              </a:buClr>
              <a:buSzPct val="68000"/>
              <a:defRPr/>
            </a:pPr>
            <a:r>
              <a:rPr lang="ru-RU" sz="4000" dirty="0">
                <a:ln>
                  <a:solidFill>
                    <a:schemeClr val="accent1">
                      <a:lumMod val="50000"/>
                    </a:schemeClr>
                  </a:solidFill>
                </a:ln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Когда и где впервые</a:t>
            </a:r>
          </a:p>
          <a:p>
            <a:pPr fontAlgn="auto">
              <a:spcBef>
                <a:spcPts val="400"/>
              </a:spcBef>
              <a:spcAft>
                <a:spcPts val="0"/>
              </a:spcAft>
              <a:buClr>
                <a:srgbClr val="0F6FC6"/>
              </a:buClr>
              <a:buSzPct val="68000"/>
              <a:defRPr/>
            </a:pPr>
            <a:r>
              <a:rPr lang="ru-RU" sz="4000" dirty="0">
                <a:ln>
                  <a:solidFill>
                    <a:schemeClr val="accent1">
                      <a:lumMod val="50000"/>
                    </a:schemeClr>
                  </a:solidFill>
                </a:ln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Был поднят олимпийский флаг?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4" descr="C:\Users\DeViTT-D.V\Desktop\презинтация\5bc7d29b0d35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4282" y="1643050"/>
            <a:ext cx="3597935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32770" name="Picture 2" descr="C:\Users\DeViTT-D.V\Desktop\презинтация\55560675_115309_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6248" y="1714488"/>
            <a:ext cx="4500562" cy="33754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1142976" y="4643446"/>
            <a:ext cx="6143668" cy="1643074"/>
          </a:xfrm>
        </p:spPr>
        <p:txBody>
          <a:bodyPr>
            <a:norm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marL="622300" indent="-622300" eaLnBrk="1" fontAlgn="auto" hangingPunct="1">
              <a:lnSpc>
                <a:spcPct val="60000"/>
              </a:lnSpc>
              <a:spcBef>
                <a:spcPts val="1200"/>
              </a:spcBef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ru-RU" sz="3700" dirty="0" smtClean="0">
                <a:ln>
                  <a:solidFill>
                    <a:schemeClr val="accent1">
                      <a:lumMod val="50000"/>
                    </a:schemeClr>
                  </a:solidFill>
                </a:ln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А) Киев 1913 г.</a:t>
            </a:r>
          </a:p>
          <a:p>
            <a:pPr marL="622300" indent="-622300" eaLnBrk="1" fontAlgn="auto" hangingPunct="1">
              <a:lnSpc>
                <a:spcPct val="60000"/>
              </a:lnSpc>
              <a:spcBef>
                <a:spcPts val="1200"/>
              </a:spcBef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ru-RU" sz="3700" dirty="0" smtClean="0">
                <a:ln>
                  <a:solidFill>
                    <a:schemeClr val="accent1">
                      <a:lumMod val="50000"/>
                    </a:schemeClr>
                  </a:solidFill>
                </a:ln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Б) Москва 1910 г.</a:t>
            </a:r>
          </a:p>
          <a:p>
            <a:pPr marL="622300" indent="-622300" eaLnBrk="1" fontAlgn="auto" hangingPunct="1">
              <a:lnSpc>
                <a:spcPct val="60000"/>
              </a:lnSpc>
              <a:spcBef>
                <a:spcPts val="1200"/>
              </a:spcBef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ru-RU" sz="3700" dirty="0" smtClean="0">
                <a:ln>
                  <a:solidFill>
                    <a:schemeClr val="accent1">
                      <a:lumMod val="50000"/>
                    </a:schemeClr>
                  </a:solidFill>
                </a:ln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В) Нижний Новгород 1913 г.</a:t>
            </a:r>
            <a:endParaRPr lang="ru-RU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5720" y="0"/>
            <a:ext cx="8858280" cy="1374735"/>
          </a:xfrm>
          <a:prstGeom prst="rect">
            <a:avLst/>
          </a:prstGeom>
        </p:spPr>
        <p:txBody>
          <a:bodyPr>
            <a:spAutoFit/>
          </a:bodyPr>
          <a:lstStyle/>
          <a:p>
            <a:pPr marL="365760" indent="-256032" fontAlgn="auto">
              <a:spcBef>
                <a:spcPts val="400"/>
              </a:spcBef>
              <a:spcAft>
                <a:spcPts val="0"/>
              </a:spcAft>
              <a:buClr>
                <a:srgbClr val="0F6FC6"/>
              </a:buClr>
              <a:buSzPct val="68000"/>
              <a:defRPr/>
            </a:pPr>
            <a:r>
              <a:rPr lang="ru-RU" sz="4000" dirty="0">
                <a:ln>
                  <a:solidFill>
                    <a:schemeClr val="accent1">
                      <a:lumMod val="50000"/>
                    </a:schemeClr>
                  </a:solidFill>
                </a:ln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Когда и где проводилась </a:t>
            </a:r>
          </a:p>
          <a:p>
            <a:pPr marL="365760" indent="-256032" fontAlgn="auto">
              <a:spcBef>
                <a:spcPts val="400"/>
              </a:spcBef>
              <a:spcAft>
                <a:spcPts val="0"/>
              </a:spcAft>
              <a:buClr>
                <a:srgbClr val="0F6FC6"/>
              </a:buClr>
              <a:buSzPct val="68000"/>
              <a:defRPr/>
            </a:pPr>
            <a:r>
              <a:rPr lang="ru-RU" sz="4000" dirty="0">
                <a:ln>
                  <a:solidFill>
                    <a:schemeClr val="accent1">
                      <a:lumMod val="50000"/>
                    </a:schemeClr>
                  </a:solidFill>
                </a:ln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Первая Олимпиада в России ?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8750"/>
            <a:ext cx="7283152" cy="1258888"/>
          </a:xfrm>
        </p:spPr>
        <p:txBody>
          <a:bodyPr>
            <a:noAutofit/>
          </a:bodyPr>
          <a:lstStyle/>
          <a:p>
            <a:pPr>
              <a:spcBef>
                <a:spcPts val="400"/>
              </a:spcBef>
              <a:buClr>
                <a:srgbClr val="0F6FC6"/>
              </a:buClr>
              <a:buSzPct val="68000"/>
              <a:defRPr/>
            </a:pPr>
            <a:r>
              <a:rPr lang="ru-RU" sz="4000" dirty="0">
                <a:ln>
                  <a:solidFill>
                    <a:schemeClr val="accent1">
                      <a:lumMod val="50000"/>
                    </a:schemeClr>
                  </a:solidFill>
                </a:ln>
                <a:solidFill>
                  <a:srgbClr val="000099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Основатель олимпийских игр современности</a:t>
            </a:r>
          </a:p>
        </p:txBody>
      </p:sp>
      <p:sp>
        <p:nvSpPr>
          <p:cNvPr id="13317" name="Rectangle 5"/>
          <p:cNvSpPr>
            <a:spLocks noGrp="1" noChangeArrowheads="1"/>
          </p:cNvSpPr>
          <p:nvPr>
            <p:ph sz="half" idx="2"/>
          </p:nvPr>
        </p:nvSpPr>
        <p:spPr>
          <a:xfrm>
            <a:off x="467544" y="2780928"/>
            <a:ext cx="4038600" cy="1943670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Пьер де Кубертен (Франция)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(1863-1937)</a:t>
            </a:r>
          </a:p>
        </p:txBody>
      </p:sp>
      <p:pic>
        <p:nvPicPr>
          <p:cNvPr id="5124" name="Picture 7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4787900" y="1700213"/>
            <a:ext cx="3809524" cy="407619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WordArt 2"/>
          <p:cNvSpPr>
            <a:spLocks noChangeArrowheads="1" noChangeShapeType="1" noTextEdit="1"/>
          </p:cNvSpPr>
          <p:nvPr/>
        </p:nvSpPr>
        <p:spPr bwMode="auto">
          <a:xfrm>
            <a:off x="3203848" y="1052736"/>
            <a:ext cx="2743200" cy="7715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 algn="ctr">
                  <a:noFill/>
                  <a:round/>
                  <a:headEnd/>
                  <a:tailEnd/>
                </a:ln>
                <a:solidFill>
                  <a:srgbClr val="002060"/>
                </a:soli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Georgia"/>
              </a:rPr>
              <a:t>"Ребусная"</a:t>
            </a:r>
            <a:endParaRPr lang="ru-RU" sz="3600" kern="10" spc="0" dirty="0">
              <a:ln w="9525" algn="ctr">
                <a:noFill/>
                <a:round/>
                <a:headEnd/>
                <a:tailEnd/>
              </a:ln>
              <a:solidFill>
                <a:srgbClr val="002060"/>
              </a:solidFill>
              <a:effectLst>
                <a:outerShdw dist="53882" dir="2700000" algn="ctr" rotWithShape="0">
                  <a:srgbClr val="C0C0C0">
                    <a:alpha val="80000"/>
                  </a:srgbClr>
                </a:outerShdw>
              </a:effectLst>
              <a:latin typeface="Georgi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75856" y="404664"/>
            <a:ext cx="2520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Georgia" pitchFamily="18" charset="0"/>
              </a:rPr>
              <a:t>Станция</a:t>
            </a:r>
            <a:endParaRPr lang="ru-RU" sz="2800" dirty="0">
              <a:latin typeface="Georgia" pitchFamily="18" charset="0"/>
            </a:endParaRPr>
          </a:p>
        </p:txBody>
      </p:sp>
      <p:pic>
        <p:nvPicPr>
          <p:cNvPr id="1028" name="Picture 4" descr="http://home.scarlet.be/~ha963144/_borders/PuzzelA.gif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4084505">
            <a:off x="1610877" y="3923690"/>
            <a:ext cx="2592288" cy="2378719"/>
          </a:xfrm>
          <a:prstGeom prst="rect">
            <a:avLst/>
          </a:prstGeom>
          <a:noFill/>
        </p:spPr>
      </p:pic>
      <p:pic>
        <p:nvPicPr>
          <p:cNvPr id="1029" name="Picture 5" descr="D:\МОЯ ПАПКА\ОЛИМП\Талисманы\1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508104" y="2420888"/>
            <a:ext cx="2952328" cy="3240360"/>
          </a:xfrm>
          <a:prstGeom prst="round2Diag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827584" y="2204864"/>
            <a:ext cx="4320480" cy="1456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ru-RU" sz="2400" dirty="0" smtClean="0">
                <a:latin typeface="Georgia" pitchFamily="18" charset="0"/>
              </a:rPr>
              <a:t>Раз, два, три, четыре, пять – помогите слоган собрать</a:t>
            </a:r>
            <a:endParaRPr lang="ru-RU" sz="2400" dirty="0">
              <a:latin typeface="Georgia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5" descr="567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4964658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5" descr="рпрпрпрп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2996952"/>
            <a:ext cx="4608512" cy="3533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75856" y="404664"/>
            <a:ext cx="2520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Georgia" pitchFamily="18" charset="0"/>
              </a:rPr>
              <a:t>Станция</a:t>
            </a:r>
            <a:endParaRPr lang="ru-RU" sz="2800" dirty="0">
              <a:latin typeface="Georgia" pitchFamily="18" charset="0"/>
            </a:endParaRPr>
          </a:p>
        </p:txBody>
      </p:sp>
      <p:sp>
        <p:nvSpPr>
          <p:cNvPr id="44034" name="WordArt 2"/>
          <p:cNvSpPr>
            <a:spLocks noChangeArrowheads="1" noChangeShapeType="1" noTextEdit="1"/>
          </p:cNvSpPr>
          <p:nvPr/>
        </p:nvSpPr>
        <p:spPr bwMode="auto">
          <a:xfrm>
            <a:off x="3203848" y="1052736"/>
            <a:ext cx="2743200" cy="7715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 algn="ctr">
                  <a:noFill/>
                  <a:round/>
                  <a:headEnd/>
                  <a:tailEnd/>
                </a:ln>
                <a:solidFill>
                  <a:srgbClr val="002060"/>
                </a:soli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Georgia"/>
              </a:rPr>
              <a:t>"Игровая"</a:t>
            </a:r>
            <a:endParaRPr lang="ru-RU" sz="3600" kern="10" spc="0" dirty="0">
              <a:ln w="9525" algn="ctr">
                <a:noFill/>
                <a:round/>
                <a:headEnd/>
                <a:tailEnd/>
              </a:ln>
              <a:solidFill>
                <a:srgbClr val="002060"/>
              </a:solidFill>
              <a:effectLst>
                <a:outerShdw dist="53882" dir="2700000" algn="ctr" rotWithShape="0">
                  <a:srgbClr val="C0C0C0">
                    <a:alpha val="80000"/>
                  </a:srgbClr>
                </a:outerShdw>
              </a:effectLst>
              <a:latin typeface="Georgia"/>
            </a:endParaRPr>
          </a:p>
        </p:txBody>
      </p:sp>
      <p:pic>
        <p:nvPicPr>
          <p:cNvPr id="44035" name="Picture 3" descr="D:\МОЯ ПАПКА\ОЛИМП\Талисманы\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9552" y="476672"/>
            <a:ext cx="2179702" cy="2304256"/>
          </a:xfrm>
          <a:prstGeom prst="teardrop">
            <a:avLst/>
          </a:prstGeom>
          <a:noFill/>
        </p:spPr>
      </p:pic>
      <p:pic>
        <p:nvPicPr>
          <p:cNvPr id="5" name="Рисунок 4" descr="Слайд7.JPG"/>
          <p:cNvPicPr/>
          <p:nvPr/>
        </p:nvPicPr>
        <p:blipFill>
          <a:blip r:embed="rId3" cstate="email"/>
          <a:stretch>
            <a:fillRect/>
          </a:stretch>
        </p:blipFill>
        <p:spPr>
          <a:xfrm>
            <a:off x="2915816" y="1988840"/>
            <a:ext cx="5472608" cy="4464496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9.JPG"/>
          <p:cNvPicPr/>
          <p:nvPr/>
        </p:nvPicPr>
        <p:blipFill>
          <a:blip r:embed="rId2" cstate="email"/>
          <a:stretch>
            <a:fillRect/>
          </a:stretch>
        </p:blipFill>
        <p:spPr>
          <a:xfrm>
            <a:off x="1475656" y="908720"/>
            <a:ext cx="6480720" cy="5184576"/>
          </a:xfrm>
          <a:prstGeom prst="rect">
            <a:avLst/>
          </a:prstGeom>
        </p:spPr>
      </p:pic>
      <p:pic>
        <p:nvPicPr>
          <p:cNvPr id="3" name="Picture 3" descr="D:\МОЯ ПАПКА\ОЛИМП\Талисманы\2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51520" y="260648"/>
            <a:ext cx="1226082" cy="1296144"/>
          </a:xfrm>
          <a:prstGeom prst="teardrop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il_fi" descr="http://i10.ltalk.ru/60/37/123760/26/3054926/pigeon_17.jpe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flipH="1">
            <a:off x="5436096" y="836712"/>
            <a:ext cx="2114922" cy="2128655"/>
          </a:xfrm>
          <a:prstGeom prst="rect">
            <a:avLst/>
          </a:prstGeom>
          <a:noFill/>
        </p:spPr>
      </p:pic>
      <p:sp>
        <p:nvSpPr>
          <p:cNvPr id="45060" name="Rectangle 4"/>
          <p:cNvSpPr>
            <a:spLocks noChangeArrowheads="1"/>
          </p:cNvSpPr>
          <p:nvPr/>
        </p:nvSpPr>
        <p:spPr bwMode="auto">
          <a:xfrm>
            <a:off x="323528" y="1916832"/>
            <a:ext cx="3890232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539750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В старину, в античном мире,</a:t>
            </a:r>
            <a:endParaRPr lang="ru-RU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indent="5397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Двадцать шесть веков назад,</a:t>
            </a:r>
            <a:endParaRPr lang="ru-RU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539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Города не жили в мире,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539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Шел войной на брата брат.</a:t>
            </a:r>
          </a:p>
          <a:p>
            <a:pPr marL="0" marR="0" lvl="0" indent="539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И мудрейшие решили:</a:t>
            </a:r>
          </a:p>
          <a:p>
            <a:pPr marL="0" marR="0" lvl="0" indent="539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Ссоры вечные страшны,</a:t>
            </a:r>
          </a:p>
          <a:p>
            <a:pPr marL="0" marR="0" lvl="0" indent="539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Можно в смелости и силе</a:t>
            </a:r>
          </a:p>
          <a:p>
            <a:pPr marL="0" marR="0" lvl="0" indent="539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Состязаться без войны!</a:t>
            </a:r>
          </a:p>
          <a:p>
            <a:pPr marL="0" marR="0" lvl="0" indent="539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Пусть в Олимпию прибудет,</a:t>
            </a:r>
          </a:p>
          <a:p>
            <a:pPr marL="0" marR="0" lvl="0" indent="539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Кто отважен и силен;</a:t>
            </a:r>
          </a:p>
          <a:p>
            <a:pPr marL="0" marR="0" lvl="0" indent="539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Для сражений мирных будет</a:t>
            </a:r>
          </a:p>
          <a:p>
            <a:pPr marL="0" marR="0" lvl="0" indent="539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Полем боя – стадион!</a:t>
            </a:r>
          </a:p>
        </p:txBody>
      </p:sp>
      <p:pic>
        <p:nvPicPr>
          <p:cNvPr id="6" name="Picture 3" descr="D:\МОЯ ПАПКА\ОЛИМП\Талисманы\2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79512" y="260648"/>
            <a:ext cx="1226082" cy="1296144"/>
          </a:xfrm>
          <a:prstGeom prst="teardrop">
            <a:avLst/>
          </a:prstGeom>
          <a:noFill/>
        </p:spPr>
      </p:pic>
      <p:pic>
        <p:nvPicPr>
          <p:cNvPr id="45062" name="Picture 6" descr="http://static.intelligent.lv/uploadEx/images/ru/news/worldnews/New%20Folder/2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427984" y="3429000"/>
            <a:ext cx="4240489" cy="280831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620688"/>
            <a:ext cx="5328592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Georgia" pitchFamily="18" charset="0"/>
              </a:rPr>
              <a:t>Карта путешествия:</a:t>
            </a:r>
          </a:p>
          <a:p>
            <a:pPr marL="342900" indent="-342900"/>
            <a:r>
              <a:rPr lang="ru-RU" sz="2400" i="1" dirty="0" smtClean="0">
                <a:latin typeface="Georgia" pitchFamily="18" charset="0"/>
              </a:rPr>
              <a:t>Старт</a:t>
            </a:r>
          </a:p>
          <a:p>
            <a:pPr marL="342900" indent="-342900">
              <a:buAutoNum type="arabicPeriod"/>
            </a:pPr>
            <a:r>
              <a:rPr lang="ru-RU" sz="2400" dirty="0" smtClean="0">
                <a:latin typeface="Georgia" pitchFamily="18" charset="0"/>
              </a:rPr>
              <a:t>Станция «</a:t>
            </a:r>
            <a:r>
              <a:rPr lang="ru-RU" sz="2400" i="1" dirty="0" smtClean="0">
                <a:latin typeface="Georgia" pitchFamily="18" charset="0"/>
              </a:rPr>
              <a:t>Визитная карточка</a:t>
            </a:r>
            <a:r>
              <a:rPr lang="ru-RU" sz="2400" dirty="0" smtClean="0">
                <a:latin typeface="Georgia" pitchFamily="18" charset="0"/>
              </a:rPr>
              <a:t>»</a:t>
            </a:r>
          </a:p>
          <a:p>
            <a:pPr marL="342900" indent="-342900">
              <a:buAutoNum type="arabicPeriod"/>
            </a:pPr>
            <a:r>
              <a:rPr lang="ru-RU" sz="2400" dirty="0" smtClean="0">
                <a:latin typeface="Georgia" pitchFamily="18" charset="0"/>
              </a:rPr>
              <a:t>Станция «</a:t>
            </a:r>
            <a:r>
              <a:rPr lang="ru-RU" sz="2400" i="1" dirty="0" smtClean="0">
                <a:latin typeface="Georgia" pitchFamily="18" charset="0"/>
              </a:rPr>
              <a:t>Историческая</a:t>
            </a:r>
            <a:r>
              <a:rPr lang="ru-RU" sz="2400" dirty="0" smtClean="0">
                <a:latin typeface="Georgia" pitchFamily="18" charset="0"/>
              </a:rPr>
              <a:t>»</a:t>
            </a:r>
          </a:p>
          <a:p>
            <a:pPr marL="342900" indent="-342900">
              <a:buAutoNum type="arabicPeriod"/>
            </a:pPr>
            <a:r>
              <a:rPr lang="ru-RU" sz="2400" dirty="0" smtClean="0">
                <a:latin typeface="Georgia" pitchFamily="18" charset="0"/>
              </a:rPr>
              <a:t>Станция «</a:t>
            </a:r>
            <a:r>
              <a:rPr lang="ru-RU" sz="2400" i="1" dirty="0" smtClean="0">
                <a:latin typeface="Georgia" pitchFamily="18" charset="0"/>
              </a:rPr>
              <a:t>Ребусная</a:t>
            </a:r>
            <a:r>
              <a:rPr lang="ru-RU" sz="2400" dirty="0" smtClean="0">
                <a:latin typeface="Georgia" pitchFamily="18" charset="0"/>
              </a:rPr>
              <a:t>»</a:t>
            </a:r>
          </a:p>
          <a:p>
            <a:pPr marL="342900" indent="-342900">
              <a:buAutoNum type="arabicPeriod"/>
            </a:pPr>
            <a:r>
              <a:rPr lang="ru-RU" sz="2400" dirty="0" smtClean="0">
                <a:latin typeface="Georgia" pitchFamily="18" charset="0"/>
              </a:rPr>
              <a:t>Станция «</a:t>
            </a:r>
            <a:r>
              <a:rPr lang="ru-RU" sz="2400" i="1" dirty="0" smtClean="0">
                <a:latin typeface="Georgia" pitchFamily="18" charset="0"/>
              </a:rPr>
              <a:t>Игровая</a:t>
            </a:r>
            <a:r>
              <a:rPr lang="ru-RU" sz="2400" dirty="0" smtClean="0">
                <a:latin typeface="Georgia" pitchFamily="18" charset="0"/>
              </a:rPr>
              <a:t>»</a:t>
            </a:r>
          </a:p>
          <a:p>
            <a:pPr marL="342900" indent="-342900">
              <a:buAutoNum type="arabicPeriod"/>
            </a:pPr>
            <a:r>
              <a:rPr lang="ru-RU" sz="2400" dirty="0" smtClean="0">
                <a:latin typeface="Georgia" pitchFamily="18" charset="0"/>
              </a:rPr>
              <a:t>Станция «</a:t>
            </a:r>
            <a:r>
              <a:rPr lang="ru-RU" sz="2400" i="1" dirty="0" smtClean="0">
                <a:latin typeface="Georgia" pitchFamily="18" charset="0"/>
              </a:rPr>
              <a:t>Спортивная</a:t>
            </a:r>
            <a:r>
              <a:rPr lang="ru-RU" sz="2400" dirty="0" smtClean="0">
                <a:latin typeface="Georgia" pitchFamily="18" charset="0"/>
              </a:rPr>
              <a:t>»</a:t>
            </a:r>
          </a:p>
          <a:p>
            <a:pPr marL="342900" indent="-342900">
              <a:buAutoNum type="arabicPeriod"/>
            </a:pPr>
            <a:r>
              <a:rPr lang="ru-RU" sz="2400" dirty="0" smtClean="0">
                <a:latin typeface="Georgia" pitchFamily="18" charset="0"/>
              </a:rPr>
              <a:t>Станция «</a:t>
            </a:r>
            <a:r>
              <a:rPr lang="ru-RU" sz="2400" i="1" dirty="0" smtClean="0">
                <a:latin typeface="Georgia" pitchFamily="18" charset="0"/>
              </a:rPr>
              <a:t>Героическая</a:t>
            </a:r>
            <a:r>
              <a:rPr lang="ru-RU" sz="2400" dirty="0" smtClean="0">
                <a:latin typeface="Georgia" pitchFamily="18" charset="0"/>
              </a:rPr>
              <a:t>»</a:t>
            </a:r>
          </a:p>
          <a:p>
            <a:pPr marL="342900" indent="-342900">
              <a:buAutoNum type="arabicPeriod"/>
            </a:pPr>
            <a:r>
              <a:rPr lang="ru-RU" sz="2400" dirty="0" smtClean="0">
                <a:latin typeface="Georgia" pitchFamily="18" charset="0"/>
              </a:rPr>
              <a:t>Станция «</a:t>
            </a:r>
            <a:r>
              <a:rPr lang="ru-RU" sz="2400" i="1" dirty="0" smtClean="0">
                <a:latin typeface="Georgia" pitchFamily="18" charset="0"/>
              </a:rPr>
              <a:t>Художественная</a:t>
            </a:r>
            <a:r>
              <a:rPr lang="ru-RU" sz="2400" dirty="0" smtClean="0">
                <a:latin typeface="Georgia" pitchFamily="18" charset="0"/>
              </a:rPr>
              <a:t>»</a:t>
            </a:r>
          </a:p>
          <a:p>
            <a:pPr marL="342900" indent="-342900">
              <a:buAutoNum type="arabicPeriod"/>
            </a:pPr>
            <a:r>
              <a:rPr lang="ru-RU" sz="2400" dirty="0" smtClean="0">
                <a:latin typeface="Georgia" pitchFamily="18" charset="0"/>
              </a:rPr>
              <a:t>Станция «</a:t>
            </a:r>
            <a:r>
              <a:rPr lang="ru-RU" sz="2400" i="1" dirty="0" smtClean="0">
                <a:latin typeface="Georgia" pitchFamily="18" charset="0"/>
              </a:rPr>
              <a:t>Музыкальная</a:t>
            </a:r>
            <a:r>
              <a:rPr lang="ru-RU" sz="2400" dirty="0" smtClean="0">
                <a:latin typeface="Georgia" pitchFamily="18" charset="0"/>
              </a:rPr>
              <a:t>»</a:t>
            </a:r>
          </a:p>
          <a:p>
            <a:pPr marL="342900" indent="-342900"/>
            <a:r>
              <a:rPr lang="ru-RU" sz="2400" i="1" dirty="0" smtClean="0">
                <a:latin typeface="Georgia" pitchFamily="18" charset="0"/>
              </a:rPr>
              <a:t>Финиш</a:t>
            </a:r>
            <a:endParaRPr lang="ru-RU" sz="2400" i="1" dirty="0">
              <a:latin typeface="Georgia" pitchFamily="18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220072" y="2996952"/>
            <a:ext cx="3730641" cy="365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19872" y="404664"/>
            <a:ext cx="2520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Georgia" pitchFamily="18" charset="0"/>
              </a:rPr>
              <a:t>Станция</a:t>
            </a:r>
            <a:endParaRPr lang="ru-RU" sz="2800" dirty="0">
              <a:latin typeface="Georgia" pitchFamily="18" charset="0"/>
            </a:endParaRPr>
          </a:p>
        </p:txBody>
      </p:sp>
      <p:sp>
        <p:nvSpPr>
          <p:cNvPr id="44034" name="WordArt 2"/>
          <p:cNvSpPr>
            <a:spLocks noChangeArrowheads="1" noChangeShapeType="1" noTextEdit="1"/>
          </p:cNvSpPr>
          <p:nvPr/>
        </p:nvSpPr>
        <p:spPr bwMode="auto">
          <a:xfrm>
            <a:off x="3203848" y="1052736"/>
            <a:ext cx="2880320" cy="7715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 smtClean="0">
                <a:ln w="9525" algn="ctr">
                  <a:noFill/>
                  <a:round/>
                  <a:headEnd/>
                  <a:tailEnd/>
                </a:ln>
                <a:solidFill>
                  <a:srgbClr val="002060"/>
                </a:soli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Georgia"/>
              </a:rPr>
              <a:t>"С</a:t>
            </a:r>
            <a:r>
              <a:rPr lang="ru-RU" sz="3600" kern="10" spc="0" dirty="0" smtClean="0">
                <a:ln w="9525" algn="ctr">
                  <a:noFill/>
                  <a:round/>
                  <a:headEnd/>
                  <a:tailEnd/>
                </a:ln>
                <a:solidFill>
                  <a:srgbClr val="002060"/>
                </a:soli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Georgia"/>
              </a:rPr>
              <a:t>портивная"</a:t>
            </a:r>
            <a:endParaRPr lang="ru-RU" sz="3600" kern="10" spc="0" dirty="0">
              <a:ln w="9525" algn="ctr">
                <a:noFill/>
                <a:round/>
                <a:headEnd/>
                <a:tailEnd/>
              </a:ln>
              <a:solidFill>
                <a:srgbClr val="002060"/>
              </a:solidFill>
              <a:effectLst>
                <a:outerShdw dist="53882" dir="2700000" algn="ctr" rotWithShape="0">
                  <a:srgbClr val="C0C0C0">
                    <a:alpha val="80000"/>
                  </a:srgbClr>
                </a:outerShdw>
              </a:effectLst>
              <a:latin typeface="Georgia"/>
            </a:endParaRPr>
          </a:p>
        </p:txBody>
      </p:sp>
      <p:pic>
        <p:nvPicPr>
          <p:cNvPr id="44035" name="Picture 3" descr="D:\МОЯ ПАПКА\ОЛИМП\Талисманы\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9552" y="476672"/>
            <a:ext cx="2179702" cy="2304256"/>
          </a:xfrm>
          <a:prstGeom prst="teardrop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259632" y="4293096"/>
            <a:ext cx="25202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Georgia" pitchFamily="18" charset="0"/>
              </a:rPr>
              <a:t>Подвижные эстафеты</a:t>
            </a:r>
            <a:endParaRPr lang="ru-RU" sz="2800" dirty="0">
              <a:latin typeface="Georgia" pitchFamily="18" charset="0"/>
            </a:endParaRPr>
          </a:p>
        </p:txBody>
      </p:sp>
      <p:pic>
        <p:nvPicPr>
          <p:cNvPr id="50178" name="Picture 2" descr="http://firstklass.ru/uploads/posts/2011-06/1307912312_igry-v-ozdorovitelnom-lager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3717032"/>
            <a:ext cx="4021309" cy="201622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19872" y="404664"/>
            <a:ext cx="2520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Georgia" pitchFamily="18" charset="0"/>
              </a:rPr>
              <a:t>Станция</a:t>
            </a:r>
            <a:endParaRPr lang="ru-RU" sz="2800" dirty="0">
              <a:latin typeface="Georgia" pitchFamily="18" charset="0"/>
            </a:endParaRPr>
          </a:p>
        </p:txBody>
      </p:sp>
      <p:sp>
        <p:nvSpPr>
          <p:cNvPr id="44034" name="WordArt 2"/>
          <p:cNvSpPr>
            <a:spLocks noChangeArrowheads="1" noChangeShapeType="1" noTextEdit="1"/>
          </p:cNvSpPr>
          <p:nvPr/>
        </p:nvSpPr>
        <p:spPr bwMode="auto">
          <a:xfrm>
            <a:off x="3059832" y="1052736"/>
            <a:ext cx="3168352" cy="7715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 smtClean="0">
                <a:ln w="9525" algn="ctr">
                  <a:noFill/>
                  <a:round/>
                  <a:headEnd/>
                  <a:tailEnd/>
                </a:ln>
                <a:solidFill>
                  <a:srgbClr val="002060"/>
                </a:soli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Georgia"/>
              </a:rPr>
              <a:t>"Героическая</a:t>
            </a:r>
            <a:r>
              <a:rPr lang="ru-RU" sz="3600" kern="10" spc="0" dirty="0" smtClean="0">
                <a:ln w="9525" algn="ctr">
                  <a:noFill/>
                  <a:round/>
                  <a:headEnd/>
                  <a:tailEnd/>
                </a:ln>
                <a:solidFill>
                  <a:srgbClr val="002060"/>
                </a:soli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Georgia"/>
              </a:rPr>
              <a:t>"</a:t>
            </a:r>
            <a:endParaRPr lang="ru-RU" sz="3600" kern="10" spc="0" dirty="0">
              <a:ln w="9525" algn="ctr">
                <a:noFill/>
                <a:round/>
                <a:headEnd/>
                <a:tailEnd/>
              </a:ln>
              <a:solidFill>
                <a:srgbClr val="002060"/>
              </a:solidFill>
              <a:effectLst>
                <a:outerShdw dist="53882" dir="2700000" algn="ctr" rotWithShape="0">
                  <a:srgbClr val="C0C0C0">
                    <a:alpha val="80000"/>
                  </a:srgbClr>
                </a:outerShdw>
              </a:effectLst>
              <a:latin typeface="Georgia"/>
            </a:endParaRPr>
          </a:p>
        </p:txBody>
      </p:sp>
      <p:pic>
        <p:nvPicPr>
          <p:cNvPr id="49154" name="Picture 2" descr="D:\МОЯ ПАПКА\ОЛИМП\Талисманы\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3528" y="260648"/>
            <a:ext cx="2232248" cy="2227783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7" name="Рисунок 6" descr="Слайд8.JPG"/>
          <p:cNvPicPr/>
          <p:nvPr/>
        </p:nvPicPr>
        <p:blipFill>
          <a:blip r:embed="rId3" cstate="email"/>
          <a:stretch>
            <a:fillRect/>
          </a:stretch>
        </p:blipFill>
        <p:spPr>
          <a:xfrm>
            <a:off x="2627784" y="1916832"/>
            <a:ext cx="6048672" cy="4536504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07904" y="404664"/>
            <a:ext cx="2520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Georgia" pitchFamily="18" charset="0"/>
              </a:rPr>
              <a:t>Станция</a:t>
            </a:r>
            <a:endParaRPr lang="ru-RU" sz="2800" dirty="0">
              <a:latin typeface="Georgia" pitchFamily="18" charset="0"/>
            </a:endParaRPr>
          </a:p>
        </p:txBody>
      </p:sp>
      <p:sp>
        <p:nvSpPr>
          <p:cNvPr id="44034" name="WordArt 2"/>
          <p:cNvSpPr>
            <a:spLocks noChangeArrowheads="1" noChangeShapeType="1" noTextEdit="1"/>
          </p:cNvSpPr>
          <p:nvPr/>
        </p:nvSpPr>
        <p:spPr bwMode="auto">
          <a:xfrm>
            <a:off x="2771800" y="1052736"/>
            <a:ext cx="4536504" cy="7715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 smtClean="0">
                <a:ln w="9525" algn="ctr">
                  <a:noFill/>
                  <a:round/>
                  <a:headEnd/>
                  <a:tailEnd/>
                </a:ln>
                <a:solidFill>
                  <a:srgbClr val="002060"/>
                </a:soli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Georgia"/>
              </a:rPr>
              <a:t>"Художественная</a:t>
            </a:r>
            <a:r>
              <a:rPr lang="ru-RU" sz="3600" kern="10" spc="0" dirty="0" smtClean="0">
                <a:ln w="9525" algn="ctr">
                  <a:noFill/>
                  <a:round/>
                  <a:headEnd/>
                  <a:tailEnd/>
                </a:ln>
                <a:solidFill>
                  <a:srgbClr val="002060"/>
                </a:soli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Georgia"/>
              </a:rPr>
              <a:t>"</a:t>
            </a:r>
            <a:endParaRPr lang="ru-RU" sz="3600" kern="10" spc="0" dirty="0">
              <a:ln w="9525" algn="ctr">
                <a:noFill/>
                <a:round/>
                <a:headEnd/>
                <a:tailEnd/>
              </a:ln>
              <a:solidFill>
                <a:srgbClr val="002060"/>
              </a:solidFill>
              <a:effectLst>
                <a:outerShdw dist="53882" dir="2700000" algn="ctr" rotWithShape="0">
                  <a:srgbClr val="C0C0C0">
                    <a:alpha val="80000"/>
                  </a:srgbClr>
                </a:outerShdw>
              </a:effectLst>
              <a:latin typeface="Georgia"/>
            </a:endParaRPr>
          </a:p>
        </p:txBody>
      </p:sp>
      <p:pic>
        <p:nvPicPr>
          <p:cNvPr id="49154" name="Picture 2" descr="D:\МОЯ ПАПКА\ОЛИМП\Талисманы\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3528" y="260648"/>
            <a:ext cx="2232248" cy="2227783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619672" y="2924944"/>
            <a:ext cx="6552728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Полны величия заснеженные горы.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Играет бликами морская даль.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Полны спортсмены олимпийского задора,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А солнце в небе блещет как медаль!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					В. </a:t>
            </a:r>
            <a:r>
              <a:rPr kumimoji="0" lang="ru-RU" sz="24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Негодаев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3059832" y="188640"/>
            <a:ext cx="3034680" cy="893986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dirty="0" smtClean="0">
                <a:ln>
                  <a:solidFill>
                    <a:schemeClr val="accent1">
                      <a:lumMod val="50000"/>
                    </a:schemeClr>
                  </a:solidFill>
                </a:ln>
                <a:solidFill>
                  <a:srgbClr val="000099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Медали</a:t>
            </a:r>
          </a:p>
        </p:txBody>
      </p:sp>
      <p:pic>
        <p:nvPicPr>
          <p:cNvPr id="18435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059113" y="1125538"/>
            <a:ext cx="3322637" cy="2938462"/>
          </a:xfrm>
        </p:spPr>
      </p:pic>
      <p:pic>
        <p:nvPicPr>
          <p:cNvPr id="18436" name="Picture 3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79388" y="1125538"/>
            <a:ext cx="2663825" cy="2879725"/>
          </a:xfrm>
        </p:spPr>
      </p:pic>
      <p:pic>
        <p:nvPicPr>
          <p:cNvPr id="18437" name="Picture 6"/>
          <p:cNvPicPr>
            <a:picLocks noChangeAspect="1" noChangeArrowheads="1"/>
          </p:cNvPicPr>
          <p:nvPr/>
        </p:nvPicPr>
        <p:blipFill>
          <a:blip r:embed="rId4" cstate="print"/>
          <a:srcRect r="3221"/>
          <a:stretch>
            <a:fillRect/>
          </a:stretch>
        </p:blipFill>
        <p:spPr bwMode="auto">
          <a:xfrm>
            <a:off x="6011863" y="4149725"/>
            <a:ext cx="2304553" cy="2474913"/>
          </a:xfrm>
          <a:prstGeom prst="rect">
            <a:avLst/>
          </a:prstGeom>
          <a:noFill/>
          <a:ln w="127000" algn="ctr">
            <a:noFill/>
            <a:miter lim="800000"/>
            <a:headEnd/>
            <a:tailEnd/>
          </a:ln>
          <a:effectLst/>
        </p:spPr>
      </p:pic>
      <p:pic>
        <p:nvPicPr>
          <p:cNvPr id="18438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76600" y="4221163"/>
            <a:ext cx="2447925" cy="2397125"/>
          </a:xfrm>
          <a:prstGeom prst="rect">
            <a:avLst/>
          </a:prstGeom>
          <a:noFill/>
          <a:ln w="127000" algn="ctr">
            <a:noFill/>
            <a:miter lim="800000"/>
            <a:headEnd/>
            <a:tailEnd/>
          </a:ln>
          <a:effectLst/>
        </p:spPr>
      </p:pic>
      <p:pic>
        <p:nvPicPr>
          <p:cNvPr id="18439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9552" y="4221088"/>
            <a:ext cx="2381250" cy="2381250"/>
          </a:xfrm>
          <a:prstGeom prst="rect">
            <a:avLst/>
          </a:prstGeom>
          <a:noFill/>
          <a:ln w="127000" algn="ctr">
            <a:noFill/>
            <a:miter lim="800000"/>
            <a:headEnd/>
            <a:tailEnd/>
          </a:ln>
          <a:effectLst/>
        </p:spPr>
      </p:pic>
      <p:pic>
        <p:nvPicPr>
          <p:cNvPr id="18440" name="Picture 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516688" y="1268413"/>
            <a:ext cx="2381250" cy="2381250"/>
          </a:xfrm>
          <a:prstGeom prst="rect">
            <a:avLst/>
          </a:prstGeom>
          <a:noFill/>
          <a:ln w="127000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75856" y="404664"/>
            <a:ext cx="2520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Georgia" pitchFamily="18" charset="0"/>
              </a:rPr>
              <a:t>Станция</a:t>
            </a:r>
            <a:endParaRPr lang="ru-RU" sz="2800" dirty="0">
              <a:latin typeface="Georgia" pitchFamily="18" charset="0"/>
            </a:endParaRPr>
          </a:p>
        </p:txBody>
      </p:sp>
      <p:sp>
        <p:nvSpPr>
          <p:cNvPr id="44034" name="WordArt 2"/>
          <p:cNvSpPr>
            <a:spLocks noChangeArrowheads="1" noChangeShapeType="1" noTextEdit="1"/>
          </p:cNvSpPr>
          <p:nvPr/>
        </p:nvSpPr>
        <p:spPr bwMode="auto">
          <a:xfrm>
            <a:off x="2771800" y="1052736"/>
            <a:ext cx="3744416" cy="7715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 smtClean="0">
                <a:ln w="9525" algn="ctr">
                  <a:noFill/>
                  <a:round/>
                  <a:headEnd/>
                  <a:tailEnd/>
                </a:ln>
                <a:solidFill>
                  <a:srgbClr val="002060"/>
                </a:soli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Georgia"/>
              </a:rPr>
              <a:t>"Музыкальная</a:t>
            </a:r>
            <a:r>
              <a:rPr lang="ru-RU" sz="3600" kern="10" spc="0" dirty="0" smtClean="0">
                <a:ln w="9525" algn="ctr">
                  <a:noFill/>
                  <a:round/>
                  <a:headEnd/>
                  <a:tailEnd/>
                </a:ln>
                <a:solidFill>
                  <a:srgbClr val="002060"/>
                </a:soli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Georgia"/>
              </a:rPr>
              <a:t>"</a:t>
            </a:r>
            <a:endParaRPr lang="ru-RU" sz="3600" kern="10" spc="0" dirty="0">
              <a:ln w="9525" algn="ctr">
                <a:noFill/>
                <a:round/>
                <a:headEnd/>
                <a:tailEnd/>
              </a:ln>
              <a:solidFill>
                <a:srgbClr val="002060"/>
              </a:solidFill>
              <a:effectLst>
                <a:outerShdw dist="53882" dir="2700000" algn="ctr" rotWithShape="0">
                  <a:srgbClr val="C0C0C0">
                    <a:alpha val="80000"/>
                  </a:srgbClr>
                </a:outerShdw>
              </a:effectLst>
              <a:latin typeface="Georgia"/>
            </a:endParaRPr>
          </a:p>
        </p:txBody>
      </p:sp>
      <p:sp>
        <p:nvSpPr>
          <p:cNvPr id="57346" name="WordArt 2"/>
          <p:cNvSpPr>
            <a:spLocks noChangeArrowheads="1" noChangeShapeType="1" noTextEdit="1"/>
          </p:cNvSpPr>
          <p:nvPr/>
        </p:nvSpPr>
        <p:spPr bwMode="auto">
          <a:xfrm>
            <a:off x="683568" y="2708920"/>
            <a:ext cx="3600400" cy="2664296"/>
          </a:xfrm>
          <a:prstGeom prst="rect">
            <a:avLst/>
          </a:prstGeom>
        </p:spPr>
        <p:txBody>
          <a:bodyPr wrap="none" fromWordArt="1">
            <a:prstTxWarp prst="textCanUp">
              <a:avLst>
                <a:gd name="adj" fmla="val 85713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002060"/>
                  </a:solidFill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Гимн</a:t>
            </a:r>
          </a:p>
          <a:p>
            <a:pPr algn="ctr" rtl="0"/>
            <a:r>
              <a:rPr lang="ru-RU" sz="3600" kern="10" spc="0" dirty="0" smtClean="0">
                <a:ln w="9525">
                  <a:solidFill>
                    <a:srgbClr val="002060"/>
                  </a:solidFill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сочинской </a:t>
            </a:r>
          </a:p>
          <a:p>
            <a:pPr algn="ctr" rtl="0"/>
            <a:r>
              <a:rPr lang="ru-RU" sz="3600" kern="10" spc="0" dirty="0" smtClean="0">
                <a:ln w="9525">
                  <a:solidFill>
                    <a:srgbClr val="002060"/>
                  </a:solidFill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олимпиады</a:t>
            </a:r>
          </a:p>
          <a:p>
            <a:pPr algn="ctr" rtl="0"/>
            <a:r>
              <a:rPr lang="ru-RU" sz="3600" kern="10" spc="0" dirty="0" smtClean="0">
                <a:ln w="9525">
                  <a:solidFill>
                    <a:srgbClr val="002060"/>
                  </a:solidFill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2014</a:t>
            </a:r>
            <a:endParaRPr lang="ru-RU" sz="3600" kern="10" spc="0" dirty="0">
              <a:ln w="9525">
                <a:solidFill>
                  <a:srgbClr val="002060"/>
                </a:solidFill>
                <a:round/>
                <a:headEnd/>
                <a:tailEnd/>
              </a:ln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57347" name="Picture 3" descr="D:\МОЯ ПАПКА\ОЛИМП\211490251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16016" y="2852936"/>
            <a:ext cx="4020020" cy="3384376"/>
          </a:xfrm>
          <a:prstGeom prst="rect">
            <a:avLst/>
          </a:prstGeom>
          <a:noFill/>
        </p:spPr>
      </p:pic>
      <p:pic>
        <p:nvPicPr>
          <p:cNvPr id="6" name="Гимн сочинской олимпиады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email"/>
          <a:stretch>
            <a:fillRect/>
          </a:stretch>
        </p:blipFill>
        <p:spPr>
          <a:xfrm>
            <a:off x="2339752" y="530120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409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67744" y="2492896"/>
            <a:ext cx="4862503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000" b="1" spc="50" dirty="0" smtClean="0">
                <a:ln w="11430">
                  <a:solidFill>
                    <a:srgbClr val="002060"/>
                  </a:solidFill>
                </a:ln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Большое</a:t>
            </a:r>
            <a:r>
              <a:rPr lang="ru-RU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8000" b="1" spc="50" dirty="0" smtClean="0">
                <a:ln w="11430">
                  <a:solidFill>
                    <a:srgbClr val="002060"/>
                  </a:solidFill>
                </a:ln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спасибо!</a:t>
            </a:r>
            <a:endParaRPr lang="ru-RU" sz="8000" b="1" spc="50" dirty="0">
              <a:ln w="11430">
                <a:solidFill>
                  <a:srgbClr val="002060"/>
                </a:solidFill>
              </a:ln>
              <a:solidFill>
                <a:srgbClr val="00B0F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6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WordArt 2"/>
          <p:cNvSpPr>
            <a:spLocks noChangeArrowheads="1" noChangeShapeType="1" noTextEdit="1"/>
          </p:cNvSpPr>
          <p:nvPr/>
        </p:nvSpPr>
        <p:spPr bwMode="auto">
          <a:xfrm>
            <a:off x="2195736" y="908720"/>
            <a:ext cx="4896544" cy="792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noFill/>
                  <a:round/>
                  <a:headEnd/>
                  <a:tailEnd/>
                </a:ln>
                <a:solidFill>
                  <a:srgbClr val="002060"/>
                </a:soli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Georgia"/>
              </a:rPr>
              <a:t>"Визитная карточка"</a:t>
            </a:r>
            <a:endParaRPr lang="ru-RU" sz="3600" kern="10" spc="0" dirty="0">
              <a:ln w="9525">
                <a:noFill/>
                <a:round/>
                <a:headEnd/>
                <a:tailEnd/>
              </a:ln>
              <a:solidFill>
                <a:srgbClr val="002060"/>
              </a:solidFill>
              <a:effectLst>
                <a:outerShdw dist="53882" dir="2700000" algn="ctr" rotWithShape="0">
                  <a:srgbClr val="C0C0C0">
                    <a:alpha val="80000"/>
                  </a:srgbClr>
                </a:outerShdw>
              </a:effectLst>
              <a:latin typeface="Georgi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75856" y="404664"/>
            <a:ext cx="2520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Georgia" pitchFamily="18" charset="0"/>
              </a:rPr>
              <a:t>Станция</a:t>
            </a:r>
            <a:endParaRPr lang="ru-RU" sz="2800" dirty="0">
              <a:latin typeface="Georgia" pitchFamily="18" charset="0"/>
            </a:endParaRPr>
          </a:p>
        </p:txBody>
      </p:sp>
      <p:sp>
        <p:nvSpPr>
          <p:cNvPr id="1027" name="WordArt 3"/>
          <p:cNvSpPr>
            <a:spLocks noChangeArrowheads="1" noChangeShapeType="1" noTextEdit="1"/>
          </p:cNvSpPr>
          <p:nvPr/>
        </p:nvSpPr>
        <p:spPr bwMode="auto">
          <a:xfrm>
            <a:off x="683568" y="2276872"/>
            <a:ext cx="3257550" cy="14573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002060"/>
                  </a:solidFill>
                  <a:round/>
                  <a:headEnd/>
                  <a:tailEnd/>
                </a:ln>
                <a:solidFill>
                  <a:srgbClr val="3333FF"/>
                </a:solidFill>
                <a:effectLst/>
                <a:latin typeface="Arial Black"/>
              </a:rPr>
              <a:t>Олимпийцы </a:t>
            </a:r>
            <a:endParaRPr lang="ru-RU" sz="3600" kern="10" spc="0" dirty="0">
              <a:ln w="9525">
                <a:solidFill>
                  <a:srgbClr val="002060"/>
                </a:solidFill>
                <a:round/>
                <a:headEnd/>
                <a:tailEnd/>
              </a:ln>
              <a:solidFill>
                <a:srgbClr val="3333FF"/>
              </a:solidFill>
              <a:effectLst/>
              <a:latin typeface="Arial Black"/>
            </a:endParaRPr>
          </a:p>
        </p:txBody>
      </p:sp>
      <p:sp>
        <p:nvSpPr>
          <p:cNvPr id="1028" name="WordArt 4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5220072" y="2492896"/>
            <a:ext cx="2886075" cy="1085850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Почемучки</a:t>
            </a:r>
            <a:endParaRPr lang="ru-RU" sz="3600" kern="10" spc="0" dirty="0">
              <a:ln w="12700">
                <a:solidFill>
                  <a:srgbClr val="000000"/>
                </a:solidFill>
                <a:round/>
                <a:headEnd/>
                <a:tailEnd/>
              </a:ln>
              <a:pattFill prst="dashHorz">
                <a:fgClr>
                  <a:srgbClr val="808080"/>
                </a:fgClr>
                <a:bgClr>
                  <a:srgbClr val="FFFF00"/>
                </a:bgClr>
              </a:pattFill>
              <a:effectLst>
                <a:outerShdw dist="45791" dir="2021404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1029" name="WordArt 5"/>
          <p:cNvSpPr>
            <a:spLocks noChangeArrowheads="1" noChangeShapeType="1" noTextEdit="1"/>
          </p:cNvSpPr>
          <p:nvPr/>
        </p:nvSpPr>
        <p:spPr bwMode="auto">
          <a:xfrm>
            <a:off x="5292080" y="4437112"/>
            <a:ext cx="2617861" cy="986433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pPr algn="ctr" rtl="0"/>
            <a:r>
              <a:rPr lang="ru-RU" sz="3600" kern="10" spc="0" dirty="0" smtClean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effectLst/>
                <a:latin typeface="Times New Roman"/>
                <a:cs typeface="Times New Roman"/>
              </a:rPr>
              <a:t>Искатели</a:t>
            </a:r>
            <a:endParaRPr lang="ru-RU" sz="3600" kern="10" spc="0" dirty="0">
              <a:ln w="9525">
                <a:round/>
                <a:headEnd/>
                <a:tailEnd/>
              </a:ln>
              <a:gradFill rotWithShape="0">
                <a:gsLst>
                  <a:gs pos="0">
                    <a:srgbClr val="FFFFCC"/>
                  </a:gs>
                  <a:gs pos="100000">
                    <a:srgbClr val="FF9999"/>
                  </a:gs>
                </a:gsLst>
                <a:lin ang="5400000" scaled="1"/>
              </a:gradFill>
              <a:effectLst/>
              <a:latin typeface="Times New Roman"/>
              <a:cs typeface="Times New Roman"/>
            </a:endParaRPr>
          </a:p>
        </p:txBody>
      </p:sp>
      <p:sp>
        <p:nvSpPr>
          <p:cNvPr id="1030" name="WordArt 6"/>
          <p:cNvSpPr>
            <a:spLocks noChangeArrowheads="1" noChangeShapeType="1" noTextEdit="1"/>
          </p:cNvSpPr>
          <p:nvPr/>
        </p:nvSpPr>
        <p:spPr bwMode="auto">
          <a:xfrm>
            <a:off x="1907704" y="4581128"/>
            <a:ext cx="1857375" cy="7524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smtClean="0">
                <a:ln w="9525">
                  <a:solidFill>
                    <a:srgbClr val="C000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Улыбка</a:t>
            </a:r>
            <a:endParaRPr lang="ru-RU" sz="3600" kern="10" spc="0">
              <a:ln w="9525">
                <a:solidFill>
                  <a:srgbClr val="C00000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75856" y="404664"/>
            <a:ext cx="2520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Georgia" pitchFamily="18" charset="0"/>
              </a:rPr>
              <a:t>Станция</a:t>
            </a:r>
            <a:endParaRPr lang="ru-RU" sz="2800" dirty="0">
              <a:latin typeface="Georgia" pitchFamily="18" charset="0"/>
            </a:endParaRPr>
          </a:p>
        </p:txBody>
      </p:sp>
      <p:sp>
        <p:nvSpPr>
          <p:cNvPr id="2050" name="WordArt 2"/>
          <p:cNvSpPr>
            <a:spLocks noChangeArrowheads="1" noChangeShapeType="1" noTextEdit="1"/>
          </p:cNvSpPr>
          <p:nvPr/>
        </p:nvSpPr>
        <p:spPr bwMode="auto">
          <a:xfrm>
            <a:off x="2771800" y="908720"/>
            <a:ext cx="3672408" cy="792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 algn="ctr">
                  <a:noFill/>
                  <a:round/>
                  <a:headEnd/>
                  <a:tailEnd/>
                </a:ln>
                <a:solidFill>
                  <a:srgbClr val="002060"/>
                </a:soli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Georgia"/>
              </a:rPr>
              <a:t>"Историческая"</a:t>
            </a:r>
            <a:endParaRPr lang="ru-RU" sz="3600" kern="10" spc="0" dirty="0">
              <a:ln w="9525" algn="ctr">
                <a:noFill/>
                <a:round/>
                <a:headEnd/>
                <a:tailEnd/>
              </a:ln>
              <a:solidFill>
                <a:srgbClr val="002060"/>
              </a:solidFill>
              <a:effectLst>
                <a:outerShdw dist="53882" dir="2700000" algn="ctr" rotWithShape="0">
                  <a:srgbClr val="C0C0C0">
                    <a:alpha val="80000"/>
                  </a:srgbClr>
                </a:outerShdw>
              </a:effectLst>
              <a:latin typeface="Georgia"/>
            </a:endParaRPr>
          </a:p>
        </p:txBody>
      </p:sp>
      <p:pic>
        <p:nvPicPr>
          <p:cNvPr id="5" name="Рисунок 4" descr="D:\общая D_Галина\Учителя\Тюрина\Талисманы\3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1520" y="188640"/>
            <a:ext cx="2088232" cy="2160240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6" name="il_fi" descr="http://lh4.ggpht.com/_NkffXgkQPM0/TTVc4QwxE7I/AAAAAAAABb8/Xs1cvuv3w3w/img238718515159d168886c6100b7cb945d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051720" y="4365104"/>
            <a:ext cx="5184576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il_fi" descr="http://winter-game.com/uploads/posts/2011-02/Winter-Game.com_585_1.jpg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915816" y="1844824"/>
            <a:ext cx="3314700" cy="21932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il_fi" descr="http://plrim.plrinternetmarke.netdna-cdn.com/wp-content/uploads/2011/04/man_with_question_mark-blue.jpg"/>
          <p:cNvPicPr/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20272" y="2420888"/>
            <a:ext cx="1800200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7" descr="067079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843808" y="1268760"/>
            <a:ext cx="3171530" cy="2088231"/>
          </a:xfrm>
          <a:noFill/>
          <a:effectLst>
            <a:softEdge rad="127000"/>
          </a:effectLst>
        </p:spPr>
      </p:pic>
      <p:pic>
        <p:nvPicPr>
          <p:cNvPr id="4" name="il_fi" descr="http://olimp-history.ru/files/ancient_olympics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51520" y="3356992"/>
            <a:ext cx="3143250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www.etoya.ru/files/images/pub/part_0/15588/src/все%20соревнования.%20Античность.jpg?475_396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932040" y="3429000"/>
            <a:ext cx="3960440" cy="31958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WordArt 2"/>
          <p:cNvSpPr>
            <a:spLocks noChangeArrowheads="1" noChangeShapeType="1" noTextEdit="1"/>
          </p:cNvSpPr>
          <p:nvPr/>
        </p:nvSpPr>
        <p:spPr bwMode="auto">
          <a:xfrm>
            <a:off x="107504" y="188640"/>
            <a:ext cx="8928992" cy="105273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00206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00CC"/>
                    </a:gs>
                    <a:gs pos="50000">
                      <a:srgbClr val="3333FF"/>
                    </a:gs>
                    <a:gs pos="100000">
                      <a:srgbClr val="0000CC"/>
                    </a:gs>
                  </a:gsLst>
                  <a:lin ang="0" scaled="1"/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Родина Олимпийских игр – Древняя Греция</a:t>
            </a:r>
            <a:endParaRPr lang="ru-RU" sz="3600" kern="10" spc="0" dirty="0">
              <a:ln w="9525">
                <a:solidFill>
                  <a:srgbClr val="00206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0000CC"/>
                  </a:gs>
                  <a:gs pos="50000">
                    <a:srgbClr val="3333FF"/>
                  </a:gs>
                  <a:gs pos="100000">
                    <a:srgbClr val="0000CC"/>
                  </a:gs>
                </a:gsLst>
                <a:lin ang="0" scaled="1"/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DeViTT-D.V\Desktop\презинтация\2827cd82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00628" y="3643314"/>
            <a:ext cx="3978433" cy="29970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267" name="Picture 2" descr="C:\Users\DeViTT-D.V\Desktop\презинтация\001 (1)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42844" y="2071678"/>
            <a:ext cx="3143272" cy="23583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3076" name="Picture 4" descr="C:\Users\DeViTT-D.V\Desktop\презинтация\014.jpe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012160" y="836712"/>
            <a:ext cx="2664296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827584" y="4509120"/>
            <a:ext cx="3816424" cy="2088232"/>
          </a:xfrm>
        </p:spPr>
        <p:txBody>
          <a:bodyPr lIns="0" tIns="0" rIns="0" bIns="0"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365760" indent="-256032" eaLnBrk="1" fontAlgn="auto" hangingPunct="1">
              <a:spcBef>
                <a:spcPts val="0"/>
              </a:spcBef>
              <a:spcAft>
                <a:spcPts val="0"/>
              </a:spcAft>
              <a:buFont typeface="Wingdings 3"/>
              <a:buNone/>
              <a:defRPr/>
            </a:pPr>
            <a:r>
              <a:rPr lang="ru-RU" sz="4000" dirty="0">
                <a:ln>
                  <a:solidFill>
                    <a:schemeClr val="accent1">
                      <a:lumMod val="50000"/>
                    </a:schemeClr>
                  </a:solidFill>
                </a:ln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А) 884 г. до н.э.</a:t>
            </a:r>
          </a:p>
          <a:p>
            <a:pPr marL="365760" indent="-256032" eaLnBrk="1" fontAlgn="auto" hangingPunct="1">
              <a:spcBef>
                <a:spcPts val="0"/>
              </a:spcBef>
              <a:spcAft>
                <a:spcPts val="0"/>
              </a:spcAft>
              <a:buFont typeface="Wingdings 3"/>
              <a:buNone/>
              <a:defRPr/>
            </a:pPr>
            <a:r>
              <a:rPr lang="ru-RU" sz="4000" dirty="0">
                <a:ln>
                  <a:solidFill>
                    <a:schemeClr val="accent1">
                      <a:lumMod val="50000"/>
                    </a:schemeClr>
                  </a:solidFill>
                </a:ln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Б) 776 г. до н.э.</a:t>
            </a:r>
          </a:p>
          <a:p>
            <a:pPr marL="365760" indent="-256032" eaLnBrk="1" fontAlgn="auto" hangingPunct="1">
              <a:spcBef>
                <a:spcPts val="0"/>
              </a:spcBef>
              <a:spcAft>
                <a:spcPts val="0"/>
              </a:spcAft>
              <a:buFont typeface="Wingdings 3"/>
              <a:buNone/>
              <a:defRPr/>
            </a:pPr>
            <a:r>
              <a:rPr lang="ru-RU" sz="4000" dirty="0">
                <a:ln>
                  <a:solidFill>
                    <a:schemeClr val="accent1">
                      <a:lumMod val="50000"/>
                    </a:schemeClr>
                  </a:solidFill>
                </a:ln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В) 880 г. до н.э</a:t>
            </a:r>
            <a:r>
              <a:rPr lang="ru-RU" sz="4000" dirty="0" smtClean="0">
                <a:ln>
                  <a:solidFill>
                    <a:schemeClr val="accent1">
                      <a:lumMod val="50000"/>
                    </a:schemeClr>
                  </a:solidFill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None/>
              <a:defRPr/>
            </a:pPr>
            <a:r>
              <a:rPr lang="ru-RU" sz="2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 </a:t>
            </a:r>
            <a:endParaRPr lang="ru-RU" sz="28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5857884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marL="88900" algn="ctr" fontAlgn="auto">
              <a:spcBef>
                <a:spcPts val="400"/>
              </a:spcBef>
              <a:spcAft>
                <a:spcPts val="0"/>
              </a:spcAft>
              <a:buClr>
                <a:srgbClr val="0F6FC6"/>
              </a:buClr>
              <a:buSzPct val="68000"/>
              <a:defRPr/>
            </a:pPr>
            <a:r>
              <a:rPr lang="ru-RU" sz="4000" dirty="0">
                <a:ln>
                  <a:solidFill>
                    <a:schemeClr val="accent1">
                      <a:lumMod val="50000"/>
                    </a:schemeClr>
                  </a:solidFill>
                </a:ln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Когда проходили первые олимпийские игры Древней Греции?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DeViTT-D.V\Desktop\презинтация\pierre_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240" y="1340768"/>
            <a:ext cx="2193555" cy="30786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9" name="Picture 3" descr="C:\Users\DeViTT-D.V\Desktop\презинтация\29092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8104" y="4365104"/>
            <a:ext cx="3071834" cy="23038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0" name="Picture 4" descr="C:\Users\DeViTT-D.V\Desktop\презинтация\24961701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714480" y="1357298"/>
            <a:ext cx="3401846" cy="25037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67544" y="4293096"/>
            <a:ext cx="4786346" cy="2000264"/>
          </a:xfrm>
        </p:spPr>
        <p:txBody>
          <a:bodyPr>
            <a:normAutofit fontScale="77500" lnSpcReduction="20000"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marL="723900" indent="-614363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ru-RU" sz="4000" dirty="0" smtClean="0">
                <a:ln>
                  <a:solidFill>
                    <a:schemeClr val="accent1">
                      <a:lumMod val="50000"/>
                    </a:schemeClr>
                  </a:solidFill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А) Бутовский Алексей   Дмитриевич</a:t>
            </a:r>
          </a:p>
          <a:p>
            <a:pPr marL="365760" indent="-256032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ru-RU" sz="4000" dirty="0" smtClean="0">
                <a:ln>
                  <a:solidFill>
                    <a:schemeClr val="accent1">
                      <a:lumMod val="50000"/>
                    </a:schemeClr>
                  </a:solidFill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Б) Георг Аверофт</a:t>
            </a:r>
          </a:p>
          <a:p>
            <a:pPr marL="365760" indent="-256032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ru-RU" sz="4000" dirty="0" smtClean="0">
                <a:ln>
                  <a:solidFill>
                    <a:schemeClr val="accent1">
                      <a:lumMod val="50000"/>
                    </a:schemeClr>
                  </a:solidFill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В) Пьер де Кубертен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07504" y="116632"/>
            <a:ext cx="795811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8900" indent="-256032" fontAlgn="auto">
              <a:spcBef>
                <a:spcPts val="400"/>
              </a:spcBef>
              <a:spcAft>
                <a:spcPts val="0"/>
              </a:spcAft>
              <a:buClr>
                <a:srgbClr val="0F6FC6"/>
              </a:buClr>
              <a:buSzPct val="68000"/>
              <a:defRPr/>
            </a:pPr>
            <a:r>
              <a:rPr lang="ru-RU" sz="4000" dirty="0">
                <a:ln>
                  <a:solidFill>
                    <a:schemeClr val="accent1">
                      <a:lumMod val="50000"/>
                    </a:schemeClr>
                  </a:solidFill>
                </a:ln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Кто был инициатором организации современных олимпийских игр ?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C:\Users\DeViTT-D.V\Desktop\презинтация\viewimage.ph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1916832"/>
            <a:ext cx="3000396" cy="36530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2" name="Picture 2" descr="C:\Users\DeViTT-D.V\Desktop\презинтация\big_pic_273370.thumbnai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1960" y="2132856"/>
            <a:ext cx="4643470" cy="28264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143240" y="5000636"/>
            <a:ext cx="5715040" cy="1643074"/>
          </a:xfrm>
        </p:spPr>
        <p:txBody>
          <a:bodyPr>
            <a:normAutofit fontScale="92500" lnSpcReduction="10000"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marL="365760" indent="-256032" eaLnBrk="1" fontAlgn="auto" hangingPunct="1">
              <a:lnSpc>
                <a:spcPct val="90000"/>
              </a:lnSpc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ru-RU" sz="3700" dirty="0" smtClean="0">
                <a:ln>
                  <a:solidFill>
                    <a:schemeClr val="accent1">
                      <a:lumMod val="50000"/>
                    </a:schemeClr>
                  </a:solidFill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А) I Олимпийские игры</a:t>
            </a:r>
          </a:p>
          <a:p>
            <a:pPr marL="365760" indent="-256032" eaLnBrk="1" fontAlgn="auto" hangingPunct="1">
              <a:lnSpc>
                <a:spcPct val="90000"/>
              </a:lnSpc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ru-RU" sz="3700" dirty="0" smtClean="0">
                <a:ln>
                  <a:solidFill>
                    <a:schemeClr val="accent1">
                      <a:lumMod val="50000"/>
                    </a:schemeClr>
                  </a:solidFill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Б) III Олимпийские игры</a:t>
            </a:r>
          </a:p>
          <a:p>
            <a:pPr marL="365760" indent="-256032" eaLnBrk="1" fontAlgn="auto" hangingPunct="1">
              <a:lnSpc>
                <a:spcPct val="90000"/>
              </a:lnSpc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ru-RU" sz="3700" dirty="0" smtClean="0">
                <a:ln>
                  <a:solidFill>
                    <a:schemeClr val="accent1">
                      <a:lumMod val="50000"/>
                    </a:schemeClr>
                  </a:solidFill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В) IV Олимпийские игры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0"/>
            <a:ext cx="7143768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400"/>
              </a:spcBef>
              <a:spcAft>
                <a:spcPts val="0"/>
              </a:spcAft>
              <a:buClr>
                <a:srgbClr val="0F6FC6"/>
              </a:buClr>
              <a:buSzPct val="68000"/>
              <a:defRPr/>
            </a:pPr>
            <a:r>
              <a:rPr lang="ru-RU" sz="4000" dirty="0">
                <a:ln>
                  <a:solidFill>
                    <a:schemeClr val="accent1">
                      <a:lumMod val="50000"/>
                    </a:schemeClr>
                  </a:solidFill>
                </a:ln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В каких олимпийских играх впервые приняли участие спортсмены России ?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C:\Users\DeViTT-D.V\Desktop\презинтация\1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988840"/>
            <a:ext cx="4357718" cy="28107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6" name="Picture 2" descr="C:\Users\DeViTT-D.V\Desktop\презинтация\Olympic_Fla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3504" y="1000108"/>
            <a:ext cx="3816551" cy="27860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1571604" y="4929198"/>
            <a:ext cx="7572396" cy="1428760"/>
          </a:xfrm>
        </p:spPr>
        <p:txBody>
          <a:bodyPr>
            <a:no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marL="365760" indent="-256032" eaLnBrk="1" fontAlgn="auto" hangingPunct="1">
              <a:lnSpc>
                <a:spcPct val="80000"/>
              </a:lnSpc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ru-RU" sz="3700" i="1" dirty="0" smtClean="0">
                <a:ln>
                  <a:solidFill>
                    <a:schemeClr val="accent1">
                      <a:lumMod val="50000"/>
                    </a:schemeClr>
                  </a:solidFill>
                </a:ln>
                <a:solidFill>
                  <a:srgbClr val="000066"/>
                </a:solidFill>
                <a:latin typeface="Palatino Linotype" pitchFamily="18" charset="0"/>
                <a:cs typeface="Times New Roman" pitchFamily="18" charset="0"/>
              </a:rPr>
              <a:t>А) в 1896 году в Париже</a:t>
            </a:r>
          </a:p>
          <a:p>
            <a:pPr marL="365760" indent="-256032" eaLnBrk="1" fontAlgn="auto" hangingPunct="1">
              <a:lnSpc>
                <a:spcPct val="80000"/>
              </a:lnSpc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ru-RU" sz="3700" i="1" dirty="0" smtClean="0">
                <a:ln>
                  <a:solidFill>
                    <a:schemeClr val="accent1">
                      <a:lumMod val="50000"/>
                    </a:schemeClr>
                  </a:solidFill>
                </a:ln>
                <a:solidFill>
                  <a:srgbClr val="000066"/>
                </a:solidFill>
                <a:latin typeface="Palatino Linotype" pitchFamily="18" charset="0"/>
                <a:cs typeface="Times New Roman" pitchFamily="18" charset="0"/>
              </a:rPr>
              <a:t>Б) в 1896 году в Афинах</a:t>
            </a:r>
          </a:p>
          <a:p>
            <a:pPr marL="365760" indent="-256032" eaLnBrk="1" fontAlgn="auto" hangingPunct="1">
              <a:lnSpc>
                <a:spcPct val="80000"/>
              </a:lnSpc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ru-RU" sz="3700" i="1" dirty="0" smtClean="0">
                <a:ln>
                  <a:solidFill>
                    <a:schemeClr val="accent1">
                      <a:lumMod val="50000"/>
                    </a:schemeClr>
                  </a:solidFill>
                </a:ln>
                <a:solidFill>
                  <a:srgbClr val="000066"/>
                </a:solidFill>
                <a:latin typeface="Palatino Linotype" pitchFamily="18" charset="0"/>
                <a:cs typeface="Times New Roman" pitchFamily="18" charset="0"/>
              </a:rPr>
              <a:t>В) </a:t>
            </a:r>
            <a:r>
              <a:rPr lang="ru-RU" sz="3700" i="1" dirty="0" err="1" smtClean="0">
                <a:ln>
                  <a:solidFill>
                    <a:schemeClr val="accent1">
                      <a:lumMod val="50000"/>
                    </a:schemeClr>
                  </a:solidFill>
                </a:ln>
                <a:solidFill>
                  <a:srgbClr val="000066"/>
                </a:solidFill>
                <a:latin typeface="Palatino Linotype" pitchFamily="18" charset="0"/>
                <a:cs typeface="Times New Roman" pitchFamily="18" charset="0"/>
              </a:rPr>
              <a:t>в</a:t>
            </a:r>
            <a:r>
              <a:rPr lang="ru-RU" sz="3700" i="1" dirty="0" smtClean="0">
                <a:ln>
                  <a:solidFill>
                    <a:schemeClr val="accent1">
                      <a:lumMod val="50000"/>
                    </a:schemeClr>
                  </a:solidFill>
                </a:ln>
                <a:solidFill>
                  <a:srgbClr val="000066"/>
                </a:solidFill>
                <a:latin typeface="Palatino Linotype" pitchFamily="18" charset="0"/>
                <a:cs typeface="Times New Roman" pitchFamily="18" charset="0"/>
              </a:rPr>
              <a:t> 1896 году в Сент-Луисе (США)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188640"/>
            <a:ext cx="748883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ts val="4000"/>
              </a:lnSpc>
              <a:spcBef>
                <a:spcPts val="200"/>
              </a:spcBef>
              <a:spcAft>
                <a:spcPts val="0"/>
              </a:spcAft>
              <a:buClr>
                <a:srgbClr val="0F6FC6"/>
              </a:buClr>
              <a:buSzPct val="68000"/>
              <a:defRPr/>
            </a:pPr>
            <a:r>
              <a:rPr lang="ru-RU" sz="4000" dirty="0">
                <a:ln>
                  <a:solidFill>
                    <a:schemeClr val="accent1">
                      <a:lumMod val="50000"/>
                    </a:schemeClr>
                  </a:solidFill>
                </a:ln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Когда и где проходили первые олимпийские игры современности?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</TotalTime>
  <Words>445</Words>
  <Application>Microsoft Office PowerPoint</Application>
  <PresentationFormat>Экран (4:3)</PresentationFormat>
  <Paragraphs>105</Paragraphs>
  <Slides>25</Slides>
  <Notes>8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Классный час «Олимпийский лабиринт» (игра-путешествие  на олимпийском поезде  «Сочи 2014»)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Основатель олимпийских игр современности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Медали</vt:lpstr>
      <vt:lpstr>Слайд 24</vt:lpstr>
      <vt:lpstr>Слайд 25</vt:lpstr>
    </vt:vector>
  </TitlesOfParts>
  <Company>DNA Project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Классный час «Олимпийский лабиринт» (игра-путешествие  на олимпийском поезде «Сочи 2014»)</dc:title>
  <dc:creator>DNA7 X86</dc:creator>
  <cp:lastModifiedBy>Tata</cp:lastModifiedBy>
  <cp:revision>38</cp:revision>
  <dcterms:created xsi:type="dcterms:W3CDTF">2011-09-26T14:40:39Z</dcterms:created>
  <dcterms:modified xsi:type="dcterms:W3CDTF">2012-04-13T22:18:54Z</dcterms:modified>
</cp:coreProperties>
</file>