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63" r:id="rId17"/>
    <p:sldId id="265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88" d="100"/>
          <a:sy n="88" d="100"/>
        </p:scale>
        <p:origin x="-10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50D4C-C8FF-4204-9E53-2931B5E97325}" type="datetimeFigureOut">
              <a:rPr lang="ru-RU" smtClean="0"/>
              <a:t>23.11.2010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4E4D1-CCB1-4F27-8546-DBFDB584AF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4E4D1-CCB1-4F27-8546-DBFDB584AFC2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4E4D1-CCB1-4F27-8546-DBFDB584AFC2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4E4D1-CCB1-4F27-8546-DBFDB584AFC2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4E4D1-CCB1-4F27-8546-DBFDB584AFC2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0" y="2420938"/>
            <a:ext cx="9144000" cy="2303462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6699"/>
          </a:solidFill>
          <a:ln w="9525">
            <a:solidFill>
              <a:srgbClr val="FF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0" y="2133600"/>
            <a:ext cx="9144000" cy="2303463"/>
          </a:xfrm>
          <a:prstGeom prst="wave">
            <a:avLst>
              <a:gd name="adj1" fmla="val 13005"/>
              <a:gd name="adj2" fmla="val 0"/>
            </a:avLst>
          </a:prstGeom>
          <a:solidFill>
            <a:srgbClr val="660066"/>
          </a:solidFill>
          <a:ln w="9525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32313"/>
            <a:ext cx="6400800" cy="14890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1844675"/>
            <a:ext cx="9144000" cy="2303463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FF"/>
          </a:solidFill>
          <a:ln w="9525">
            <a:solidFill>
              <a:srgbClr val="CC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 descr="156255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659563" y="5013325"/>
            <a:ext cx="2314575" cy="1285875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95288" y="1484313"/>
            <a:ext cx="8353425" cy="4681537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solidFill>
              <a:srgbClr val="CC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0" y="-26988"/>
            <a:ext cx="9144000" cy="2276476"/>
            <a:chOff x="0" y="-17"/>
            <a:chExt cx="5760" cy="1434"/>
          </a:xfrm>
        </p:grpSpPr>
        <p:sp>
          <p:nvSpPr>
            <p:cNvPr id="1043" name="AutoShape 19"/>
            <p:cNvSpPr>
              <a:spLocks noChangeArrowheads="1"/>
            </p:cNvSpPr>
            <p:nvPr userDrawn="1"/>
          </p:nvSpPr>
          <p:spPr bwMode="auto">
            <a:xfrm>
              <a:off x="0" y="164"/>
              <a:ext cx="5760" cy="1253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6699"/>
            </a:solidFill>
            <a:ln w="9525">
              <a:solidFill>
                <a:srgbClr val="FF66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AutoShape 18"/>
            <p:cNvSpPr>
              <a:spLocks noChangeArrowheads="1"/>
            </p:cNvSpPr>
            <p:nvPr userDrawn="1"/>
          </p:nvSpPr>
          <p:spPr bwMode="auto">
            <a:xfrm>
              <a:off x="0" y="73"/>
              <a:ext cx="5760" cy="1253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660066"/>
            </a:solidFill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AutoShape 13"/>
            <p:cNvSpPr>
              <a:spLocks noChangeArrowheads="1"/>
            </p:cNvSpPr>
            <p:nvPr userDrawn="1"/>
          </p:nvSpPr>
          <p:spPr bwMode="auto">
            <a:xfrm>
              <a:off x="0" y="-17"/>
              <a:ext cx="5760" cy="1253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FFFF"/>
            </a:solidFill>
            <a:ln w="9525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1429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2500306"/>
            <a:ext cx="7572428" cy="142876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Кубанское – значит 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качественное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000636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Классный руководитель</a:t>
            </a:r>
            <a:r>
              <a:rPr lang="en-US" dirty="0" smtClean="0"/>
              <a:t> 7 </a:t>
            </a:r>
            <a:r>
              <a:rPr lang="ru-RU" dirty="0" smtClean="0"/>
              <a:t>класса : Колединова А. 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857364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продуктов. Сметана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357430"/>
            <a:ext cx="53578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 название сметана получила от слова «сметать», так как в процессе приготовления ее сметали (снимали, как сказали бы теперь) ложкой со скисшего и отстоявшегося молока, в отличие от сливок, которые с молока сливали. Сметана должна состоять только из сливок и закваски... Сейчас на молочных заводах сметану готовят иначе - из сливок, заквашивая их молочнокислыми бактериями. Благодаря этой закваске меняется не только вкус исходных сливок, но и готовый продукт - сметана - приобретает ряд очень ценных свойств: высокое содержание витаминов группы 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r="3571" b="6483"/>
          <a:stretch>
            <a:fillRect/>
          </a:stretch>
        </p:blipFill>
        <p:spPr bwMode="auto">
          <a:xfrm>
            <a:off x="5715008" y="2500306"/>
            <a:ext cx="321471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14348" y="2285992"/>
            <a:ext cx="54292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России традиционно вырабатывают сметану жирностью 10%, 15%, 20%, 25%, 30%, 36% и даже 40%, и почему-то считается, что чем жирнее сметана, тем лучше. Это совсем неверно. А вот в европейских странах в основном отдают предпочтение нежирным сортам сметаны. Вообще, в Европе сметана стала известна потребителям лишь после Второй мировой войны.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Прийдя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Европу из России, она получила название «русские сливки». Как уже было отмечено, жирность сметаны не является показателем ее качества, да и из соображений здорового питания лучше всего отдавать предпочтение сметане минимальной жирности.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42910" y="2500306"/>
            <a:ext cx="4572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Сметана увеличивает питательность и улучшает вкус многих блюд, придавая им легкую кислинку и нежность. Сметаной заправляют салаты, ее добавляют в супы, на ее основе готовят соусы, заправки, кондитерские кремы. Довольно широко сметана используется в детском и диетическом питании. Сметану, конечно, можно есть с блинами, а можно и отдельно, как самостоятельное блюдо, но, так как она является источником животных жиров, - в небольших количествах.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4786314" y="571501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Назад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2560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проходит экспертиза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4143380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смотр качества в различных торговых точках города взяли 15 образцов: 8 наименований сметаны, 7 - творога.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48" y="2643182"/>
            <a:ext cx="79296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В Краснодаре состоялась потребительская конференция по оценке качества кисломолочной продукции (сметаны и творога). По сути - это конкурс красоты и вкуса среди продуктов. Его организовали специалисты департамента потребительской сферы и регулирования рынка алкоголя Краснодарского края и ГУП КК «Кубань-Качество».</a:t>
            </a:r>
            <a:endParaRPr kumimoji="0" lang="ru-RU" altLang="zh-CN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проходит экспертиза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643183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Продукция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выработана 8 кубанскими товаропроизводителями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071810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«Сыродел» ст. Староминская;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ОАО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«ЮНИМИЛК», г.Москва, фактическое производство филиал «Молочный комбинат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Лабинский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Кореновский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молочно-консервный комбинат»;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ОАО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Вимм-Билль-Данн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г.Москва, фактическое производство г.Тимашевск;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Московский завод плавленых сыров «КАРАТ», фактическое производство ЗАО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Сыркомбинат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«Калининский»;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фирма «Калория», Каневской район,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ст.Стародеревянковская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«Филиал №1 «Белый Медведь»,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с.Отрадо-Ольгинское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Сахаро-сыродельный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комбинат «Ленинградский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3071810"/>
            <a:ext cx="6072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инорегиональными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компания «АЛЛ», г.Ростов-на-Дону;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Группа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Данон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Московская область;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Молвест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г.Воронеж.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проходит экспертиза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42910" y="2643182"/>
            <a:ext cx="79296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Организаторы закупали сметану и творог там, где гарантированно соблюдаются условия хранения. Затем перевозили в специальных сумках-холодильниках. Так что никакие внешние факторы на свойства продукции повлиять не могли. </a:t>
            </a: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Смотр проходил в три этапа. Все образцы, конечно, были обезличены, то есть имели только номер, а производитель не указывался. Поэтому любая предвзятость в оценках исключалась.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14348" y="2857496"/>
            <a:ext cx="77867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Первый тур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- лабораторные испытания по физико-химическим и микробиологическим показателям. Он показал, что микробиологическим показателям не соответствуют два образца сметаны и четыре творога (повышенное содержание плесени и дрожжей). Они и сошли с дистанции.  </a:t>
            </a:r>
            <a:endParaRPr kumimoji="0" lang="ru-RU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428868"/>
            <a:ext cx="81439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Второй тур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дегустация 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потребителей.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Сначала участвующие в смотре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эксперты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рассказали потребителям о том, какими должны быть внешние признаки хороших сметаны и творога. Например, качественная сметана - это однородная густая масса с глянцевой поверхностью, у нее чистый, кисломолочный без посторонних оттенков вкус и такой же запах. Цвет белый с кремовым оттенком, равномерный по всей массе. Настоящий творог - это мягкая, мажущая или рассыпчатая с наличием или без ощутимых частиц молочного белка, масса. У нежирного продукта возможно незначительное выделение сыворотки. Вкус и запах: чистые, кисломолочные, без посторонних привкусов и запахов. Цвет качественного творога - белый, с кремовым оттенком, равномерный по всей массе.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7" grpId="1"/>
      <p:bldP spid="29698" grpId="0"/>
      <p:bldP spid="29698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проходит экспертиза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00034" y="2571744"/>
            <a:ext cx="81439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Третий этап</a:t>
            </a: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 - экспертное заключение о качестве представленной продукции. Теперь за дело берутся профессионалы, которые по пятибалльной системе в специальной анкете  выставляют  оценки за  внешний вид, консистенцию, вкус, запах, маркировку. Отведав один образец, эксперты запивают его водой, чтобы и следующий вкус ощутить в полной мере.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71472" y="4429132"/>
            <a:ext cx="80724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И хотя процесс дегустации достаточно субъективный, и личные вкусовые пристрастия играют здесь не последнюю роль, эксперты нередко делали одинаковые оценки. Впрочем, все они отметили, что у представленных продуктов молочный аромат слабо выражен, а у некоторых подкачал цвет.  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000240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проходит экспертиза. Итоги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714620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Потребители большинством голосов высоко оценили сметану «Кубанский молочник» (производство ЗАО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Сахаро-сыродельный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комбинат «Ленинградский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творог «Кубанская буренка» (ОАО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Вимм-Билль-Данн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714752"/>
            <a:ext cx="1762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ED1D3"/>
              </a:clrFrom>
              <a:clrTo>
                <a:srgbClr val="CED1D3">
                  <a:alpha val="0"/>
                </a:srgbClr>
              </a:clrTo>
            </a:clrChange>
          </a:blip>
          <a:srcRect t="52500" r="78143" b="17500"/>
          <a:stretch>
            <a:fillRect/>
          </a:stretch>
        </p:blipFill>
        <p:spPr bwMode="auto">
          <a:xfrm>
            <a:off x="1428728" y="4143380"/>
            <a:ext cx="2428892" cy="187642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4071942"/>
            <a:ext cx="8286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результатам экспертной оценки большее количество баллов набрал творог, произведенный ЗАО «Сыродел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вот в отношении сметаны мнения потребителей и экспертов сошлись в высокой оценке.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571501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Главная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6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642918"/>
            <a:ext cx="8143932" cy="714380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СОВЕТЫ ПО ПРИНЦИПУ: "ПОВТОРЕНИЕ —  МАТЬ УЧЕНИЯ 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071678"/>
            <a:ext cx="557216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Blip>
                <a:blip r:embed="rId2"/>
              </a:buBlip>
            </a:pPr>
            <a:r>
              <a:rPr lang="ru-RU" sz="2400" dirty="0" smtClean="0">
                <a:latin typeface="Times New Roman" pitchFamily="18" charset="0"/>
              </a:rPr>
              <a:t>Станьте грамотным покупателем, знающим свои права. </a:t>
            </a:r>
          </a:p>
          <a:p>
            <a:pPr algn="just">
              <a:lnSpc>
                <a:spcPct val="90000"/>
              </a:lnSpc>
              <a:buBlip>
                <a:blip r:embed="rId2"/>
              </a:buBlip>
            </a:pPr>
            <a:r>
              <a:rPr lang="ru-RU" sz="2400" dirty="0" smtClean="0">
                <a:latin typeface="Times New Roman" pitchFamily="18" charset="0"/>
              </a:rPr>
              <a:t>Будьте всегда вежливы, культурны, но добивайтесь соблюдения своих прав.</a:t>
            </a:r>
          </a:p>
          <a:p>
            <a:pPr algn="just">
              <a:lnSpc>
                <a:spcPct val="90000"/>
              </a:lnSpc>
              <a:buBlip>
                <a:blip r:embed="rId2"/>
              </a:buBlip>
            </a:pPr>
            <a:r>
              <a:rPr lang="ru-RU" sz="2400" dirty="0" smtClean="0">
                <a:latin typeface="Times New Roman" pitchFamily="18" charset="0"/>
              </a:rPr>
              <a:t>Учитесь выбирать товар неспеша. Внимательно его осматривайте, читайте информацию в маркировке, на этикетке, в инструкциях. При сомнении в качестве товара требуйте сопроводительные документы. </a:t>
            </a:r>
          </a:p>
          <a:p>
            <a:pPr algn="just">
              <a:lnSpc>
                <a:spcPct val="90000"/>
              </a:lnSpc>
              <a:buBlip>
                <a:blip r:embed="rId2"/>
              </a:buBlip>
            </a:pPr>
            <a:r>
              <a:rPr lang="ru-RU" sz="2400" dirty="0" smtClean="0">
                <a:latin typeface="Times New Roman" pitchFamily="18" charset="0"/>
              </a:rPr>
              <a:t>Товары неизвестного происхождения не покупайте.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72330" y="1643050"/>
            <a:ext cx="1785950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7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87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642918"/>
            <a:ext cx="8143932" cy="714380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СОВЕТЫ ПО ПРИНЦИПУ: "ПОВТОРЕНИЕ —  МАТЬ УЧЕНИЯ 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72330" y="1643050"/>
            <a:ext cx="1785950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7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87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428868"/>
            <a:ext cx="6000792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Посмотрите на товар!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Есть ли «Качество Кубань»?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Этот знак подделать сложно.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Есть реальная возможность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Товар отличный выбирать.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Таким товарам можно  доверять!</a:t>
            </a:r>
            <a:endParaRPr lang="ru-RU" sz="3200" b="1" dirty="0">
              <a:solidFill>
                <a:srgbClr val="0066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668648" cy="400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86182" y="2786058"/>
            <a:ext cx="4572000" cy="27515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Запоминайте этот знак – он гарантия качества. Если на товаре есть этот знак, можно смело приобретать этот товар!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42918"/>
            <a:ext cx="8143932" cy="714380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СОВЕТЫ ПО ПРИНЦИПУ: "ПОВТОРЕНИЕ —  МАТЬ УЧЕНИЯ 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500042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Цели и задачи:</a:t>
            </a:r>
            <a:endParaRPr lang="ru-RU" sz="6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500306"/>
            <a:ext cx="75724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напомнить о существовании знака «КАЧЕСТВО КУБАНЬ»;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дать представление о качественных товарах, которые производятся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дать представление, как проходят экспертизы продуктов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71480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План классного часа</a:t>
            </a:r>
            <a:endParaRPr lang="ru-RU" sz="3600" b="1" dirty="0">
              <a:ln w="18000">
                <a:solidFill>
                  <a:srgbClr val="00B05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285992"/>
            <a:ext cx="7429552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2" action="ppaction://hlinksldjump"/>
              </a:rPr>
              <a:t>Знак «Качество Кубань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2" action="ppaction://hlinksldjump"/>
              </a:rPr>
              <a:t>»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3" action="ppaction://hlinksldjump"/>
              </a:rPr>
              <a:t>Конкурс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3" action="ppaction://hlinksldjump"/>
              </a:rPr>
              <a:t>красоты и вкуса творога и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3" action="ppaction://hlinksldjump"/>
              </a:rPr>
              <a:t>сметаны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4" action="ppaction://hlinksldjump"/>
              </a:rPr>
              <a:t>СОВЕТЫ ПО ПРИНЦИПУ: "ПОВТОРЕНИЕ —  МАТЬ УЧЕНИЯ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hlinkClick r:id="rId4" action="ppaction://hlinksldjump"/>
              </a:rPr>
              <a:t>"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00042"/>
            <a:ext cx="6429420" cy="107157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 «Качество Кубань»</a:t>
            </a:r>
          </a:p>
        </p:txBody>
      </p:sp>
      <p:pic>
        <p:nvPicPr>
          <p:cNvPr id="5" name="Picture 6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668648" cy="400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71802" y="2357430"/>
            <a:ext cx="55007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Сейчас вокруг подделок тьма,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 человек здоровым был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Программу “Качества” не зря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Нам департамент предложил.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Будь то кефир, вода иль чай,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этикетку только глянь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Стоит знак “Качества Кубань” – 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Без опасенья покупай!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235743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Знак «Качество Кубань» выполнен в виде синей ленты, расположенной по окружности, и двух лент красного цвета –  в нижней части знака. </a:t>
            </a:r>
          </a:p>
          <a:p>
            <a:pPr algn="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В центре – надпись «Качество Кубань».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28" y="500042"/>
            <a:ext cx="6429420" cy="107157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 «Качество Кубань»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2571744"/>
            <a:ext cx="46434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Краснодарском крае по инициативе губернатора А.Н.Ткачёва принята целевая программа “Качество”, задачами которой является контроль за качеством товаров и услуг.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2428868"/>
            <a:ext cx="53578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 “Качество Кубань” служит гарантом качества продукции. Прежде чем нанести этот знак, продукция тщательно проверяется на соответствие нормам и требованиям качества. Подделать этот знак практически невозможно.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668648" cy="400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28" y="500042"/>
            <a:ext cx="6429420" cy="107157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 «Качество Кубань»</a:t>
            </a:r>
          </a:p>
        </p:txBody>
      </p:sp>
      <p:pic>
        <p:nvPicPr>
          <p:cNvPr id="8" name="Picture 6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668648" cy="400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857620" y="25717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Товарам со знаком “Качество Кубань” вы можете смело доверять. Поэтому, приобретая товары со знаком “Качество Кубань”, вы делаете правильный выбор: отличное качество и безопасность продукции вам гарантированы.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2500329" cy="3461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3314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3116"/>
            <a:ext cx="3192463" cy="243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8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86256"/>
            <a:ext cx="4191000" cy="191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50459" t="17668" r="5018" b="6360"/>
          <a:stretch>
            <a:fillRect/>
          </a:stretch>
        </p:blipFill>
        <p:spPr bwMode="auto">
          <a:xfrm>
            <a:off x="6929454" y="2285992"/>
            <a:ext cx="178595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 r="1" b="10667"/>
          <a:stretch>
            <a:fillRect/>
          </a:stretch>
        </p:blipFill>
        <p:spPr bwMode="auto">
          <a:xfrm>
            <a:off x="4857752" y="3000372"/>
            <a:ext cx="3571901" cy="2393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500166" y="428604"/>
            <a:ext cx="6429420" cy="107157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 «Качество Кубань»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9190" y="542926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Главная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2714620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AutoNum type="arabicPeriod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История продуктов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r">
              <a:buAutoNum type="arabicPeriod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Как проходит экспертиза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928802"/>
            <a:ext cx="160389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214818"/>
            <a:ext cx="2276857" cy="135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286808" cy="78581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-13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красоты и вкуса творога 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928802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продуктов. Творог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2571744"/>
            <a:ext cx="435771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Римский историк Марк </a:t>
            </a:r>
            <a:r>
              <a:rPr kumimoji="0" lang="ru-RU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Теренций</a:t>
            </a: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 писал в своих хрониках, что в Древнем Риме для получения творога молоко заквашивали ферментом из желудка теленка. Творог солили, смешивали с медом или вином. На Руси творог называли сыром. Это слово по отношению к творогу не исчезло даже при появлении твердых сыров. Блюдо из творога до сих пор называют «сырниками».</a:t>
            </a:r>
            <a:endParaRPr kumimoji="0" lang="ru-RU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7878" y="2930377"/>
            <a:ext cx="247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2643182"/>
            <a:ext cx="52864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Славяне почитали творог, равно как и другие молочные продукты. Готовили творог из простокваши, которую ставили в русскую печку, чтобы она свернулась. Через несколько часов горшок с простоквашей доставали и процеживали содержимое через ткань. Все, что оставалось на поверхности полотна, и было творогом. Полученную массу клали под пресс. Чтобы творог лучше хранился, его высушивали в печи, раскладывали по горшочкам и заливали топленым маслом.</a:t>
            </a:r>
            <a:endParaRPr kumimoji="0" lang="ru-RU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71472" y="3000372"/>
            <a:ext cx="464347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На всю Россию славился производством творога Ростовский уезд Ярославской губернии. Однако промышленное производство творога началось в России только в XIX веке. Творог делают не только из молока. Известно производство творога из сои. Такой творог называется «</a:t>
            </a:r>
            <a:r>
              <a:rPr kumimoji="0" lang="ru-RU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тофу</a:t>
            </a: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». Он является традиционным блюдом в Китае и Японии.</a:t>
            </a:r>
            <a:endParaRPr kumimoji="0" lang="ru-RU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5" grpId="1"/>
      <p:bldP spid="1027" grpId="0"/>
      <p:bldP spid="1027" grpId="1"/>
      <p:bldP spid="1028" grpId="0"/>
    </p:bldLst>
  </p:timing>
</p:sld>
</file>

<file path=ppt/theme/theme1.xml><?xml version="1.0" encoding="utf-8"?>
<a:theme xmlns:a="http://schemas.openxmlformats.org/drawingml/2006/main" name="Simple_lines_1">
  <a:themeElements>
    <a:clrScheme name="Simple_lines_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imple_lines_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mple_lines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_lines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_lines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_lines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_lines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_lines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_lines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Simple_lines_1</Template>
  <TotalTime>361</TotalTime>
  <Words>1535</Words>
  <PresentationFormat>Экран (4:3)</PresentationFormat>
  <Paragraphs>99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Simple_lines_1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41</cp:revision>
  <dcterms:modified xsi:type="dcterms:W3CDTF">2010-11-23T18:28:15Z</dcterms:modified>
</cp:coreProperties>
</file>