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3"/>
  </p:notesMasterIdLst>
  <p:sldIdLst>
    <p:sldId id="256" r:id="rId2"/>
    <p:sldId id="280" r:id="rId3"/>
    <p:sldId id="279" r:id="rId4"/>
    <p:sldId id="260" r:id="rId5"/>
    <p:sldId id="261" r:id="rId6"/>
    <p:sldId id="262" r:id="rId7"/>
    <p:sldId id="273" r:id="rId8"/>
    <p:sldId id="275" r:id="rId9"/>
    <p:sldId id="264" r:id="rId10"/>
    <p:sldId id="283" r:id="rId11"/>
    <p:sldId id="282" r:id="rId12"/>
  </p:sldIdLst>
  <p:sldSz cx="12192000" cy="6858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1pPr>
    <a:lvl2pPr marL="0" marR="0" indent="4572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2pPr>
    <a:lvl3pPr marL="0" marR="0" indent="9144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3pPr>
    <a:lvl4pPr marL="0" marR="0" indent="13716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4pPr>
    <a:lvl5pPr marL="0" marR="0" indent="18288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5pPr>
    <a:lvl6pPr marL="0" marR="0" indent="22860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6pPr>
    <a:lvl7pPr marL="0" marR="0" indent="27432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7pPr>
    <a:lvl8pPr marL="0" marR="0" indent="32004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8pPr>
    <a:lvl9pPr marL="0" marR="0" indent="36576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0DEEF"/>
          </a:solidFill>
        </a:fill>
      </a:tcStyle>
    </a:wholeTbl>
    <a:band2H>
      <a:tcTxStyle/>
      <a:tcStyle>
        <a:tcBdr/>
        <a:fill>
          <a:solidFill>
            <a:srgbClr val="E9EFF7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E0E0E0"/>
          </a:solidFill>
        </a:fill>
      </a:tcStyle>
    </a:wholeTbl>
    <a:band2H>
      <a:tcTxStyle/>
      <a:tcStyle>
        <a:tcBdr/>
        <a:fill>
          <a:solidFill>
            <a:srgbClr val="F0F0F0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4E2CE"/>
          </a:solidFill>
        </a:fill>
      </a:tcStyle>
    </a:wholeTbl>
    <a:band2H>
      <a:tcTxStyle/>
      <a:tcStyle>
        <a:tcBdr/>
        <a:fill>
          <a:solidFill>
            <a:srgbClr val="EBF1E8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75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Shape 30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31" name="Shape 31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015227320"/>
      </p:ext>
    </p:extLst>
  </p:cSld>
  <p:clrMap bg1="lt1" tx1="dk1" bg2="lt2" tx2="dk2" accent1="accent1" accent2="accent2" accent3="accent3" accent4="accent4" accent5="accent5" accent6="accent6" hlink="hlink" folHlink="folHlink"/>
  <p:notesStyle>
    <a:lvl1pPr latinLnBrk="0">
      <a:defRPr sz="1200">
        <a:latin typeface="+mj-lt"/>
        <a:ea typeface="+mj-ea"/>
        <a:cs typeface="+mj-cs"/>
        <a:sym typeface="Calibri"/>
      </a:defRPr>
    </a:lvl1pPr>
    <a:lvl2pPr indent="228600" latinLnBrk="0">
      <a:defRPr sz="1200">
        <a:latin typeface="+mj-lt"/>
        <a:ea typeface="+mj-ea"/>
        <a:cs typeface="+mj-cs"/>
        <a:sym typeface="Calibri"/>
      </a:defRPr>
    </a:lvl2pPr>
    <a:lvl3pPr indent="457200" latinLnBrk="0">
      <a:defRPr sz="1200">
        <a:latin typeface="+mj-lt"/>
        <a:ea typeface="+mj-ea"/>
        <a:cs typeface="+mj-cs"/>
        <a:sym typeface="Calibri"/>
      </a:defRPr>
    </a:lvl3pPr>
    <a:lvl4pPr indent="685800" latinLnBrk="0">
      <a:defRPr sz="1200">
        <a:latin typeface="+mj-lt"/>
        <a:ea typeface="+mj-ea"/>
        <a:cs typeface="+mj-cs"/>
        <a:sym typeface="Calibri"/>
      </a:defRPr>
    </a:lvl4pPr>
    <a:lvl5pPr indent="914400" latinLnBrk="0">
      <a:defRPr sz="1200">
        <a:latin typeface="+mj-lt"/>
        <a:ea typeface="+mj-ea"/>
        <a:cs typeface="+mj-cs"/>
        <a:sym typeface="Calibri"/>
      </a:defRPr>
    </a:lvl5pPr>
    <a:lvl6pPr indent="1143000" latinLnBrk="0">
      <a:defRPr sz="1200">
        <a:latin typeface="+mj-lt"/>
        <a:ea typeface="+mj-ea"/>
        <a:cs typeface="+mj-cs"/>
        <a:sym typeface="Calibri"/>
      </a:defRPr>
    </a:lvl6pPr>
    <a:lvl7pPr indent="1371600" latinLnBrk="0">
      <a:defRPr sz="1200">
        <a:latin typeface="+mj-lt"/>
        <a:ea typeface="+mj-ea"/>
        <a:cs typeface="+mj-cs"/>
        <a:sym typeface="Calibri"/>
      </a:defRPr>
    </a:lvl7pPr>
    <a:lvl8pPr indent="1600200" latinLnBrk="0">
      <a:defRPr sz="1200">
        <a:latin typeface="+mj-lt"/>
        <a:ea typeface="+mj-ea"/>
        <a:cs typeface="+mj-cs"/>
        <a:sym typeface="Calibri"/>
      </a:defRPr>
    </a:lvl8pPr>
    <a:lvl9pPr indent="1828800" latinLnBrk="0">
      <a:defRPr sz="1200">
        <a:latin typeface="+mj-lt"/>
        <a:ea typeface="+mj-ea"/>
        <a:cs typeface="+mj-cs"/>
        <a:sym typeface="Calibri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Текст заголовка"/>
          <p:cNvSpPr txBox="1">
            <a:spLocks noGrp="1"/>
          </p:cNvSpPr>
          <p:nvPr>
            <p:ph type="title"/>
          </p:nvPr>
        </p:nvSpPr>
        <p:spPr>
          <a:xfrm>
            <a:off x="1524000" y="1122362"/>
            <a:ext cx="9144000" cy="2387601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t>Текст заголовка</a:t>
            </a:r>
          </a:p>
        </p:txBody>
      </p:sp>
      <p:sp>
        <p:nvSpPr>
          <p:cNvPr id="14" name="Уровень текста 1…"/>
          <p:cNvSpPr txBox="1">
            <a:spLocks noGrp="1"/>
          </p:cNvSpPr>
          <p:nvPr>
            <p:ph type="body" sz="quarter" idx="1"/>
          </p:nvPr>
        </p:nvSpPr>
        <p:spPr>
          <a:xfrm>
            <a:off x="1524000" y="3602037"/>
            <a:ext cx="9144000" cy="1655763"/>
          </a:xfrm>
          <a:prstGeom prst="rect">
            <a:avLst/>
          </a:prstGeom>
        </p:spPr>
        <p:txBody>
          <a:bodyPr/>
          <a:lstStyle>
            <a:lvl1pPr marL="0" indent="0" algn="ctr">
              <a:buSzTx/>
              <a:buFontTx/>
              <a:buNone/>
              <a:defRPr sz="2400"/>
            </a:lvl1pPr>
            <a:lvl2pPr marL="0" indent="457200" algn="ctr">
              <a:buSzTx/>
              <a:buFontTx/>
              <a:buNone/>
              <a:defRPr sz="2400"/>
            </a:lvl2pPr>
            <a:lvl3pPr marL="0" indent="914400" algn="ctr">
              <a:buSzTx/>
              <a:buFontTx/>
              <a:buNone/>
              <a:defRPr sz="2400"/>
            </a:lvl3pPr>
            <a:lvl4pPr marL="0" indent="1371600" algn="ctr">
              <a:buSzTx/>
              <a:buFontTx/>
              <a:buNone/>
              <a:defRPr sz="2400"/>
            </a:lvl4pPr>
            <a:lvl5pPr marL="0" indent="1828800" algn="ctr">
              <a:buSzTx/>
              <a:buFontTx/>
              <a:buNone/>
              <a:defRPr sz="2400"/>
            </a:lvl5pPr>
          </a:lstStyle>
          <a:p>
            <a:r>
              <a:t>Уровень текста 1</a:t>
            </a:r>
          </a:p>
          <a:p>
            <a:pPr lvl="1"/>
            <a:r>
              <a:t>Уровень текста 2</a:t>
            </a:r>
          </a:p>
          <a:p>
            <a:pPr lvl="2"/>
            <a:r>
              <a:t>Уровень текста 3</a:t>
            </a:r>
          </a:p>
          <a:p>
            <a:pPr lvl="3"/>
            <a:r>
              <a:t>Уровень текста 4</a:t>
            </a:r>
          </a:p>
          <a:p>
            <a:pPr lvl="4"/>
            <a:r>
              <a:t>Уровень текста 5</a:t>
            </a:r>
          </a:p>
        </p:txBody>
      </p:sp>
      <p:sp>
        <p:nvSpPr>
          <p:cNvPr id="15" name="Номер слайда"/>
          <p:cNvSpPr txBox="1">
            <a:spLocks noGrp="1"/>
          </p:cNvSpPr>
          <p:nvPr>
            <p:ph type="sldNum" sz="quarter" idx="2"/>
          </p:nvPr>
        </p:nvSpPr>
        <p:spPr>
          <a:xfrm>
            <a:off x="5892800" y="6172200"/>
            <a:ext cx="2844800" cy="368301"/>
          </a:xfrm>
          <a:prstGeom prst="rect">
            <a:avLst/>
          </a:prstGeom>
        </p:spPr>
        <p:txBody>
          <a:bodyPr anchor="ctr"/>
          <a:lstStyle>
            <a:lvl1pPr>
              <a:defRPr sz="1200">
                <a:solidFill>
                  <a:srgbClr val="000000"/>
                </a:solidFill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Текст заголовка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Текст заголовка</a:t>
            </a:r>
          </a:p>
        </p:txBody>
      </p:sp>
      <p:sp>
        <p:nvSpPr>
          <p:cNvPr id="23" name="Уровень текста 1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Уровень текста 1</a:t>
            </a:r>
          </a:p>
          <a:p>
            <a:pPr lvl="1"/>
            <a:r>
              <a:t>Уровень текста 2</a:t>
            </a:r>
          </a:p>
          <a:p>
            <a:pPr lvl="2"/>
            <a:r>
              <a:t>Уровень текста 3</a:t>
            </a:r>
          </a:p>
          <a:p>
            <a:pPr lvl="3"/>
            <a:r>
              <a:t>Уровень текста 4</a:t>
            </a:r>
          </a:p>
          <a:p>
            <a:pPr lvl="4"/>
            <a:r>
              <a:t>Уровень текста 5</a:t>
            </a:r>
          </a:p>
        </p:txBody>
      </p:sp>
      <p:sp>
        <p:nvSpPr>
          <p:cNvPr id="24" name="Номер слайда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 заголовка"/>
          <p:cNvSpPr txBox="1">
            <a:spLocks noGrp="1"/>
          </p:cNvSpPr>
          <p:nvPr>
            <p:ph type="title"/>
          </p:nvPr>
        </p:nvSpPr>
        <p:spPr>
          <a:xfrm>
            <a:off x="1104900" y="365125"/>
            <a:ext cx="8053614" cy="91757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rIns="45719" anchor="ctr">
            <a:normAutofit/>
          </a:bodyPr>
          <a:lstStyle/>
          <a:p>
            <a:r>
              <a:t>Текст заголовка</a:t>
            </a:r>
          </a:p>
        </p:txBody>
      </p:sp>
      <p:sp>
        <p:nvSpPr>
          <p:cNvPr id="3" name="Уровень текста 1…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rIns="45719">
            <a:normAutofit/>
          </a:bodyPr>
          <a:lstStyle/>
          <a:p>
            <a:r>
              <a:t>Уровень текста 1</a:t>
            </a:r>
          </a:p>
          <a:p>
            <a:pPr lvl="1"/>
            <a:r>
              <a:t>Уровень текста 2</a:t>
            </a:r>
          </a:p>
          <a:p>
            <a:pPr lvl="2"/>
            <a:r>
              <a:t>Уровень текста 3</a:t>
            </a:r>
          </a:p>
          <a:p>
            <a:pPr lvl="3"/>
            <a:r>
              <a:t>Уровень текста 4</a:t>
            </a:r>
          </a:p>
          <a:p>
            <a:pPr lvl="4"/>
            <a:r>
              <a:t>Уровень текста 5</a:t>
            </a:r>
          </a:p>
        </p:txBody>
      </p:sp>
      <p:sp>
        <p:nvSpPr>
          <p:cNvPr id="4" name="Параллелограмм 6"/>
          <p:cNvSpPr/>
          <p:nvPr/>
        </p:nvSpPr>
        <p:spPr>
          <a:xfrm rot="18919285">
            <a:off x="-547866" y="792195"/>
            <a:ext cx="1846765" cy="76875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21600"/>
                </a:moveTo>
                <a:lnTo>
                  <a:pt x="9017" y="0"/>
                </a:lnTo>
                <a:lnTo>
                  <a:pt x="21600" y="0"/>
                </a:lnTo>
                <a:lnTo>
                  <a:pt x="12583" y="21600"/>
                </a:lnTo>
                <a:close/>
              </a:path>
            </a:pathLst>
          </a:custGeom>
          <a:solidFill>
            <a:srgbClr val="FF0000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5" name="Номер слайда"/>
          <p:cNvSpPr txBox="1">
            <a:spLocks noGrp="1"/>
          </p:cNvSpPr>
          <p:nvPr>
            <p:ph type="sldNum" sz="quarter" idx="2"/>
          </p:nvPr>
        </p:nvSpPr>
        <p:spPr>
          <a:xfrm>
            <a:off x="11746497" y="6362700"/>
            <a:ext cx="343904" cy="358140"/>
          </a:xfrm>
          <a:prstGeom prst="rect">
            <a:avLst/>
          </a:prstGeom>
          <a:ln w="12700">
            <a:miter lim="400000"/>
          </a:ln>
        </p:spPr>
        <p:txBody>
          <a:bodyPr wrap="none" lIns="45719" rIns="45719">
            <a:spAutoFit/>
          </a:bodyPr>
          <a:lstStyle>
            <a:lvl1pPr algn="r">
              <a:defRPr>
                <a:solidFill>
                  <a:srgbClr val="FF0000"/>
                </a:solidFill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  <p:pic>
        <p:nvPicPr>
          <p:cNvPr id="6" name="Рисунок 9" descr="Рисунок 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190605" y="258761"/>
            <a:ext cx="1675731" cy="626610"/>
          </a:xfrm>
          <a:prstGeom prst="rect">
            <a:avLst/>
          </a:prstGeom>
          <a:ln w="12700">
            <a:miter lim="400000"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ransition spd="med"/>
  <p:txStyles>
    <p:titleStyle>
      <a:lvl1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200" b="1" i="0" u="none" strike="noStrike" cap="none" spc="0" baseline="0">
          <a:ln>
            <a:noFill/>
          </a:ln>
          <a:solidFill>
            <a:srgbClr val="333E48"/>
          </a:solidFill>
          <a:uFillTx/>
          <a:latin typeface="Arial"/>
          <a:ea typeface="Arial"/>
          <a:cs typeface="Arial"/>
          <a:sym typeface="Arial"/>
        </a:defRPr>
      </a:lvl1pPr>
      <a:lvl2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200" b="1" i="0" u="none" strike="noStrike" cap="none" spc="0" baseline="0">
          <a:ln>
            <a:noFill/>
          </a:ln>
          <a:solidFill>
            <a:srgbClr val="333E48"/>
          </a:solidFill>
          <a:uFillTx/>
          <a:latin typeface="Arial"/>
          <a:ea typeface="Arial"/>
          <a:cs typeface="Arial"/>
          <a:sym typeface="Arial"/>
        </a:defRPr>
      </a:lvl2pPr>
      <a:lvl3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200" b="1" i="0" u="none" strike="noStrike" cap="none" spc="0" baseline="0">
          <a:ln>
            <a:noFill/>
          </a:ln>
          <a:solidFill>
            <a:srgbClr val="333E48"/>
          </a:solidFill>
          <a:uFillTx/>
          <a:latin typeface="Arial"/>
          <a:ea typeface="Arial"/>
          <a:cs typeface="Arial"/>
          <a:sym typeface="Arial"/>
        </a:defRPr>
      </a:lvl3pPr>
      <a:lvl4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200" b="1" i="0" u="none" strike="noStrike" cap="none" spc="0" baseline="0">
          <a:ln>
            <a:noFill/>
          </a:ln>
          <a:solidFill>
            <a:srgbClr val="333E48"/>
          </a:solidFill>
          <a:uFillTx/>
          <a:latin typeface="Arial"/>
          <a:ea typeface="Arial"/>
          <a:cs typeface="Arial"/>
          <a:sym typeface="Arial"/>
        </a:defRPr>
      </a:lvl4pPr>
      <a:lvl5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200" b="1" i="0" u="none" strike="noStrike" cap="none" spc="0" baseline="0">
          <a:ln>
            <a:noFill/>
          </a:ln>
          <a:solidFill>
            <a:srgbClr val="333E48"/>
          </a:solidFill>
          <a:uFillTx/>
          <a:latin typeface="Arial"/>
          <a:ea typeface="Arial"/>
          <a:cs typeface="Arial"/>
          <a:sym typeface="Arial"/>
        </a:defRPr>
      </a:lvl5pPr>
      <a:lvl6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200" b="1" i="0" u="none" strike="noStrike" cap="none" spc="0" baseline="0">
          <a:ln>
            <a:noFill/>
          </a:ln>
          <a:solidFill>
            <a:srgbClr val="333E48"/>
          </a:solidFill>
          <a:uFillTx/>
          <a:latin typeface="Arial"/>
          <a:ea typeface="Arial"/>
          <a:cs typeface="Arial"/>
          <a:sym typeface="Arial"/>
        </a:defRPr>
      </a:lvl6pPr>
      <a:lvl7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200" b="1" i="0" u="none" strike="noStrike" cap="none" spc="0" baseline="0">
          <a:ln>
            <a:noFill/>
          </a:ln>
          <a:solidFill>
            <a:srgbClr val="333E48"/>
          </a:solidFill>
          <a:uFillTx/>
          <a:latin typeface="Arial"/>
          <a:ea typeface="Arial"/>
          <a:cs typeface="Arial"/>
          <a:sym typeface="Arial"/>
        </a:defRPr>
      </a:lvl7pPr>
      <a:lvl8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200" b="1" i="0" u="none" strike="noStrike" cap="none" spc="0" baseline="0">
          <a:ln>
            <a:noFill/>
          </a:ln>
          <a:solidFill>
            <a:srgbClr val="333E48"/>
          </a:solidFill>
          <a:uFillTx/>
          <a:latin typeface="Arial"/>
          <a:ea typeface="Arial"/>
          <a:cs typeface="Arial"/>
          <a:sym typeface="Arial"/>
        </a:defRPr>
      </a:lvl8pPr>
      <a:lvl9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200" b="1" i="0" u="none" strike="noStrike" cap="none" spc="0" baseline="0">
          <a:ln>
            <a:noFill/>
          </a:ln>
          <a:solidFill>
            <a:srgbClr val="333E48"/>
          </a:solidFill>
          <a:uFillTx/>
          <a:latin typeface="Arial"/>
          <a:ea typeface="Arial"/>
          <a:cs typeface="Arial"/>
          <a:sym typeface="Arial"/>
        </a:defRPr>
      </a:lvl9pPr>
    </p:titleStyle>
    <p:bodyStyle>
      <a:lvl1pPr marL="228600" marR="0" indent="-228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1800" b="0" i="0" u="none" strike="noStrike" cap="none" spc="0" baseline="0">
          <a:ln>
            <a:noFill/>
          </a:ln>
          <a:solidFill>
            <a:srgbClr val="333E48"/>
          </a:solidFill>
          <a:uFillTx/>
          <a:latin typeface="Arial"/>
          <a:ea typeface="Arial"/>
          <a:cs typeface="Arial"/>
          <a:sym typeface="Arial"/>
        </a:defRPr>
      </a:lvl1pPr>
      <a:lvl2pPr marL="714375" marR="0" indent="-257175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1800" b="0" i="0" u="none" strike="noStrike" cap="none" spc="0" baseline="0">
          <a:ln>
            <a:noFill/>
          </a:ln>
          <a:solidFill>
            <a:srgbClr val="333E48"/>
          </a:solidFill>
          <a:uFillTx/>
          <a:latin typeface="Arial"/>
          <a:ea typeface="Arial"/>
          <a:cs typeface="Arial"/>
          <a:sym typeface="Arial"/>
        </a:defRPr>
      </a:lvl2pPr>
      <a:lvl3pPr marL="1208314" marR="0" indent="-293914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1800" b="0" i="0" u="none" strike="noStrike" cap="none" spc="0" baseline="0">
          <a:ln>
            <a:noFill/>
          </a:ln>
          <a:solidFill>
            <a:srgbClr val="333E48"/>
          </a:solidFill>
          <a:uFillTx/>
          <a:latin typeface="Arial"/>
          <a:ea typeface="Arial"/>
          <a:cs typeface="Arial"/>
          <a:sym typeface="Arial"/>
        </a:defRPr>
      </a:lvl3pPr>
      <a:lvl4pPr marL="1714500" marR="0" indent="-3429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1800" b="0" i="0" u="none" strike="noStrike" cap="none" spc="0" baseline="0">
          <a:ln>
            <a:noFill/>
          </a:ln>
          <a:solidFill>
            <a:srgbClr val="333E48"/>
          </a:solidFill>
          <a:uFillTx/>
          <a:latin typeface="Arial"/>
          <a:ea typeface="Arial"/>
          <a:cs typeface="Arial"/>
          <a:sym typeface="Arial"/>
        </a:defRPr>
      </a:lvl4pPr>
      <a:lvl5pPr marL="2171700" marR="0" indent="-3429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1800" b="0" i="0" u="none" strike="noStrike" cap="none" spc="0" baseline="0">
          <a:ln>
            <a:noFill/>
          </a:ln>
          <a:solidFill>
            <a:srgbClr val="333E48"/>
          </a:solidFill>
          <a:uFillTx/>
          <a:latin typeface="Arial"/>
          <a:ea typeface="Arial"/>
          <a:cs typeface="Arial"/>
          <a:sym typeface="Arial"/>
        </a:defRPr>
      </a:lvl5pPr>
      <a:lvl6pPr marL="2514600" marR="0" indent="-228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1800" b="0" i="0" u="none" strike="noStrike" cap="none" spc="0" baseline="0">
          <a:ln>
            <a:noFill/>
          </a:ln>
          <a:solidFill>
            <a:srgbClr val="333E48"/>
          </a:solidFill>
          <a:uFillTx/>
          <a:latin typeface="Arial"/>
          <a:ea typeface="Arial"/>
          <a:cs typeface="Arial"/>
          <a:sym typeface="Arial"/>
        </a:defRPr>
      </a:lvl6pPr>
      <a:lvl7pPr marL="2971800" marR="0" indent="-228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1800" b="0" i="0" u="none" strike="noStrike" cap="none" spc="0" baseline="0">
          <a:ln>
            <a:noFill/>
          </a:ln>
          <a:solidFill>
            <a:srgbClr val="333E48"/>
          </a:solidFill>
          <a:uFillTx/>
          <a:latin typeface="Arial"/>
          <a:ea typeface="Arial"/>
          <a:cs typeface="Arial"/>
          <a:sym typeface="Arial"/>
        </a:defRPr>
      </a:lvl7pPr>
      <a:lvl8pPr marL="3429000" marR="0" indent="-228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1800" b="0" i="0" u="none" strike="noStrike" cap="none" spc="0" baseline="0">
          <a:ln>
            <a:noFill/>
          </a:ln>
          <a:solidFill>
            <a:srgbClr val="333E48"/>
          </a:solidFill>
          <a:uFillTx/>
          <a:latin typeface="Arial"/>
          <a:ea typeface="Arial"/>
          <a:cs typeface="Arial"/>
          <a:sym typeface="Arial"/>
        </a:defRPr>
      </a:lvl8pPr>
      <a:lvl9pPr marL="3886200" marR="0" indent="-228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1800" b="0" i="0" u="none" strike="noStrike" cap="none" spc="0" baseline="0">
          <a:ln>
            <a:noFill/>
          </a:ln>
          <a:solidFill>
            <a:srgbClr val="333E48"/>
          </a:solidFill>
          <a:uFillTx/>
          <a:latin typeface="Arial"/>
          <a:ea typeface="Arial"/>
          <a:cs typeface="Arial"/>
          <a:sym typeface="Arial"/>
        </a:defRPr>
      </a:lvl9pPr>
    </p:bodyStyle>
    <p:otherStyle>
      <a:lvl1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1pPr>
      <a:lvl2pPr marL="0" marR="0" indent="4572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2pPr>
      <a:lvl3pPr marL="0" marR="0" indent="9144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3pPr>
      <a:lvl4pPr marL="0" marR="0" indent="13716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4pPr>
      <a:lvl5pPr marL="0" marR="0" indent="18288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5pPr>
      <a:lvl6pPr marL="0" marR="0" indent="22860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6pPr>
      <a:lvl7pPr marL="0" marR="0" indent="27432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7pPr>
      <a:lvl8pPr marL="0" marR="0" indent="32004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8pPr>
      <a:lvl9pPr marL="0" marR="0" indent="36576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4.jpe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image" Target="../media/image7.png"/><Relationship Id="rId7" Type="http://schemas.openxmlformats.org/officeDocument/2006/relationships/image" Target="../media/image11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Relationship Id="rId9" Type="http://schemas.openxmlformats.org/officeDocument/2006/relationships/image" Target="../media/image13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Заголовок 1"/>
          <p:cNvSpPr txBox="1">
            <a:spLocks noGrp="1"/>
          </p:cNvSpPr>
          <p:nvPr>
            <p:ph type="ctrTitle"/>
          </p:nvPr>
        </p:nvSpPr>
        <p:spPr>
          <a:xfrm>
            <a:off x="1856014" y="3182523"/>
            <a:ext cx="9309101" cy="1652549"/>
          </a:xfrm>
          <a:prstGeom prst="rect">
            <a:avLst/>
          </a:prstGeom>
        </p:spPr>
        <p:txBody>
          <a:bodyPr anchor="t"/>
          <a:lstStyle>
            <a:lvl1pPr algn="l">
              <a:defRPr sz="3200"/>
            </a:lvl1pPr>
          </a:lstStyle>
          <a:p>
            <a:r>
              <a:t>О создании федеральной сети Центров образования цифрового и гуманитарного профилей «Точка роста» </a:t>
            </a:r>
          </a:p>
        </p:txBody>
      </p:sp>
      <p:grpSp>
        <p:nvGrpSpPr>
          <p:cNvPr id="37" name="Группа 9"/>
          <p:cNvGrpSpPr/>
          <p:nvPr/>
        </p:nvGrpSpPr>
        <p:grpSpPr>
          <a:xfrm>
            <a:off x="7295221" y="5407388"/>
            <a:ext cx="4466779" cy="1148490"/>
            <a:chOff x="0" y="0"/>
            <a:chExt cx="4466778" cy="1148489"/>
          </a:xfrm>
        </p:grpSpPr>
        <p:pic>
          <p:nvPicPr>
            <p:cNvPr id="34" name="Рисунок 3" descr="Рисунок 3"/>
            <p:cNvPicPr>
              <a:picLocks noChangeAspect="1"/>
            </p:cNvPicPr>
            <p:nvPr/>
          </p:nvPicPr>
          <p:blipFill>
            <a:blip r:embed="rId2"/>
            <a:srcRect t="18495" b="28755"/>
            <a:stretch>
              <a:fillRect/>
            </a:stretch>
          </p:blipFill>
          <p:spPr>
            <a:xfrm>
              <a:off x="0" y="113666"/>
              <a:ext cx="1845977" cy="973703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pic>
          <p:nvPicPr>
            <p:cNvPr id="35" name="Рисунок 4" descr="Рисунок 4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2098198" y="52546"/>
              <a:ext cx="837849" cy="1095944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pic>
          <p:nvPicPr>
            <p:cNvPr id="36" name="Рисунок 5" descr="Рисунок 5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3479354" y="-1"/>
              <a:ext cx="987425" cy="1095944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</p:grpSp>
      <p:pic>
        <p:nvPicPr>
          <p:cNvPr id="38" name="Рисунок 8" descr="Рисунок 8"/>
          <p:cNvPicPr>
            <a:picLocks noChangeAspect="1"/>
          </p:cNvPicPr>
          <p:nvPr/>
        </p:nvPicPr>
        <p:blipFill>
          <a:blip r:embed="rId5"/>
          <a:srcRect l="27307" t="8943" r="20023" b="77236"/>
          <a:stretch>
            <a:fillRect/>
          </a:stretch>
        </p:blipFill>
        <p:spPr>
          <a:xfrm>
            <a:off x="1750431" y="413700"/>
            <a:ext cx="5674736" cy="2106343"/>
          </a:xfrm>
          <a:prstGeom prst="rect">
            <a:avLst/>
          </a:prstGeom>
          <a:ln w="12700">
            <a:miter lim="400000"/>
          </a:ln>
        </p:spPr>
      </p:pic>
      <p:sp>
        <p:nvSpPr>
          <p:cNvPr id="39" name="Параллелограмм 10"/>
          <p:cNvSpPr/>
          <p:nvPr/>
        </p:nvSpPr>
        <p:spPr>
          <a:xfrm rot="18919285">
            <a:off x="-1047360" y="4355574"/>
            <a:ext cx="3536020" cy="147193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21600"/>
                </a:moveTo>
                <a:lnTo>
                  <a:pt x="9017" y="0"/>
                </a:lnTo>
                <a:lnTo>
                  <a:pt x="21600" y="0"/>
                </a:lnTo>
                <a:lnTo>
                  <a:pt x="12583" y="21600"/>
                </a:lnTo>
                <a:close/>
              </a:path>
            </a:pathLst>
          </a:custGeom>
          <a:solidFill>
            <a:srgbClr val="FF0000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/>
          </a:p>
        </p:txBody>
      </p:sp>
    </p:spTree>
  </p:cSld>
  <p:clrMapOvr>
    <a:masterClrMapping/>
  </p:clrMapOvr>
  <p:transition spd="med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TextBox 7"/>
          <p:cNvSpPr txBox="1">
            <a:spLocks noGrp="1"/>
          </p:cNvSpPr>
          <p:nvPr>
            <p:ph type="sldNum" sz="quarter" idx="2"/>
          </p:nvPr>
        </p:nvSpPr>
        <p:spPr>
          <a:xfrm>
            <a:off x="11746497" y="6362699"/>
            <a:ext cx="343903" cy="35814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t>10</a:t>
            </a:fld>
            <a:endParaRPr/>
          </a:p>
        </p:txBody>
      </p:sp>
      <p:sp>
        <p:nvSpPr>
          <p:cNvPr id="126" name="Заголовок 1"/>
          <p:cNvSpPr txBox="1">
            <a:spLocks noGrp="1"/>
          </p:cNvSpPr>
          <p:nvPr>
            <p:ph type="title"/>
          </p:nvPr>
        </p:nvSpPr>
        <p:spPr>
          <a:xfrm>
            <a:off x="1104900" y="278038"/>
            <a:ext cx="8053614" cy="917576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</a:lstStyle>
          <a:p>
            <a:r>
              <a:t>Фирменный стиль</a:t>
            </a:r>
          </a:p>
        </p:txBody>
      </p:sp>
      <p:sp>
        <p:nvSpPr>
          <p:cNvPr id="127" name="Объект 2"/>
          <p:cNvSpPr txBox="1">
            <a:spLocks noGrp="1"/>
          </p:cNvSpPr>
          <p:nvPr>
            <p:ph type="body" sz="quarter" idx="1"/>
          </p:nvPr>
        </p:nvSpPr>
        <p:spPr>
          <a:xfrm>
            <a:off x="1155699" y="1431925"/>
            <a:ext cx="9101485" cy="968375"/>
          </a:xfrm>
          <a:prstGeom prst="rect">
            <a:avLst/>
          </a:prstGeom>
        </p:spPr>
        <p:txBody>
          <a:bodyPr/>
          <a:lstStyle>
            <a:lvl1pPr marL="0" indent="0" algn="just">
              <a:buSzTx/>
              <a:buNone/>
              <a:defRPr sz="2000"/>
            </a:lvl1pPr>
          </a:lstStyle>
          <a:p>
            <a:r>
              <a:t>Символика проекта и правила ее использования в различных задачах по оформлению печатной, цифровой, сувенирной и прочей продукции описаны в кратком руководстве по фирменному стилю.</a:t>
            </a:r>
          </a:p>
        </p:txBody>
      </p:sp>
      <p:pic>
        <p:nvPicPr>
          <p:cNvPr id="128" name="Рисунок 2" descr="Рисунок 2"/>
          <p:cNvPicPr>
            <a:picLocks noChangeAspect="1"/>
          </p:cNvPicPr>
          <p:nvPr/>
        </p:nvPicPr>
        <p:blipFill>
          <a:blip r:embed="rId2">
            <a:extLst/>
          </a:blip>
          <a:srcRect b="60386"/>
          <a:stretch>
            <a:fillRect/>
          </a:stretch>
        </p:blipFill>
        <p:spPr>
          <a:xfrm>
            <a:off x="1176338" y="3106058"/>
            <a:ext cx="3295224" cy="1262744"/>
          </a:xfrm>
          <a:prstGeom prst="rect">
            <a:avLst/>
          </a:prstGeom>
          <a:ln w="12700">
            <a:miter lim="400000"/>
          </a:ln>
        </p:spPr>
      </p:pic>
      <p:sp>
        <p:nvSpPr>
          <p:cNvPr id="129" name="Объект 2"/>
          <p:cNvSpPr txBox="1"/>
          <p:nvPr/>
        </p:nvSpPr>
        <p:spPr>
          <a:xfrm>
            <a:off x="1175657" y="2569030"/>
            <a:ext cx="2510974" cy="49202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>
            <a:spAutoFit/>
          </a:bodyPr>
          <a:lstStyle/>
          <a:p>
            <a:pPr>
              <a:spcBef>
                <a:spcPts val="1000"/>
              </a:spcBef>
              <a:defRPr sz="1400">
                <a:solidFill>
                  <a:srgbClr val="333E48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Основной логотип </a:t>
            </a:r>
            <a:br/>
            <a:r>
              <a:t>и вспомогательные версии</a:t>
            </a:r>
          </a:p>
        </p:txBody>
      </p:sp>
      <p:sp>
        <p:nvSpPr>
          <p:cNvPr id="130" name="Объект 2"/>
          <p:cNvSpPr txBox="1"/>
          <p:nvPr/>
        </p:nvSpPr>
        <p:spPr>
          <a:xfrm>
            <a:off x="4804230" y="2554515"/>
            <a:ext cx="2993571" cy="28882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>
            <a:spAutoFit/>
          </a:bodyPr>
          <a:lstStyle>
            <a:lvl1pPr>
              <a:spcBef>
                <a:spcPts val="1000"/>
              </a:spcBef>
              <a:defRPr sz="1400">
                <a:solidFill>
                  <a:srgbClr val="333E48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Декоративные элементы</a:t>
            </a:r>
          </a:p>
        </p:txBody>
      </p:sp>
      <p:pic>
        <p:nvPicPr>
          <p:cNvPr id="131" name="Рисунок 24" descr="Рисунок 24"/>
          <p:cNvPicPr>
            <a:picLocks noChangeAspect="1"/>
          </p:cNvPicPr>
          <p:nvPr/>
        </p:nvPicPr>
        <p:blipFill>
          <a:blip r:embed="rId2">
            <a:extLst/>
          </a:blip>
          <a:srcRect t="52817" r="36154" b="22140"/>
          <a:stretch>
            <a:fillRect/>
          </a:stretch>
        </p:blipFill>
        <p:spPr>
          <a:xfrm>
            <a:off x="1210657" y="4390328"/>
            <a:ext cx="1552575" cy="589098"/>
          </a:xfrm>
          <a:prstGeom prst="rect">
            <a:avLst/>
          </a:prstGeom>
          <a:ln w="12700">
            <a:miter lim="400000"/>
          </a:ln>
        </p:spPr>
      </p:pic>
      <p:pic>
        <p:nvPicPr>
          <p:cNvPr id="132" name="Рисунок 25" descr="Рисунок 25"/>
          <p:cNvPicPr>
            <a:picLocks noChangeAspect="1"/>
          </p:cNvPicPr>
          <p:nvPr/>
        </p:nvPicPr>
        <p:blipFill>
          <a:blip r:embed="rId2">
            <a:extLst/>
          </a:blip>
          <a:srcRect t="84234" r="44522"/>
          <a:stretch>
            <a:fillRect/>
          </a:stretch>
        </p:blipFill>
        <p:spPr>
          <a:xfrm>
            <a:off x="2999374" y="4540279"/>
            <a:ext cx="1349069" cy="370865"/>
          </a:xfrm>
          <a:prstGeom prst="rect">
            <a:avLst/>
          </a:prstGeom>
          <a:ln w="12700">
            <a:miter lim="400000"/>
          </a:ln>
        </p:spPr>
      </p:pic>
      <p:pic>
        <p:nvPicPr>
          <p:cNvPr id="133" name="Рисунок 4" descr="Рисунок 4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261198" y="4973620"/>
            <a:ext cx="3065735" cy="539644"/>
          </a:xfrm>
          <a:prstGeom prst="rect">
            <a:avLst/>
          </a:prstGeom>
          <a:ln w="12700">
            <a:miter lim="400000"/>
          </a:ln>
        </p:spPr>
      </p:pic>
      <p:pic>
        <p:nvPicPr>
          <p:cNvPr id="134" name="Рисунок 6" descr="Рисунок 6"/>
          <p:cNvPicPr>
            <a:picLocks noChangeAspect="1"/>
          </p:cNvPicPr>
          <p:nvPr/>
        </p:nvPicPr>
        <p:blipFill>
          <a:blip r:embed="rId4">
            <a:extLst/>
          </a:blip>
          <a:srcRect b="55431"/>
          <a:stretch>
            <a:fillRect/>
          </a:stretch>
        </p:blipFill>
        <p:spPr>
          <a:xfrm>
            <a:off x="1175657" y="5756950"/>
            <a:ext cx="1566489" cy="714784"/>
          </a:xfrm>
          <a:prstGeom prst="rect">
            <a:avLst/>
          </a:prstGeom>
          <a:ln w="12700">
            <a:miter lim="400000"/>
          </a:ln>
        </p:spPr>
      </p:pic>
      <p:pic>
        <p:nvPicPr>
          <p:cNvPr id="135" name="Рисунок 30" descr="Рисунок 30"/>
          <p:cNvPicPr>
            <a:picLocks noChangeAspect="1"/>
          </p:cNvPicPr>
          <p:nvPr/>
        </p:nvPicPr>
        <p:blipFill>
          <a:blip r:embed="rId4">
            <a:extLst/>
          </a:blip>
          <a:srcRect t="55922"/>
          <a:stretch>
            <a:fillRect/>
          </a:stretch>
        </p:blipFill>
        <p:spPr>
          <a:xfrm>
            <a:off x="2889397" y="5775528"/>
            <a:ext cx="1566490" cy="706919"/>
          </a:xfrm>
          <a:prstGeom prst="rect">
            <a:avLst/>
          </a:prstGeom>
          <a:ln w="12700">
            <a:miter lim="400000"/>
          </a:ln>
        </p:spPr>
      </p:pic>
      <p:grpSp>
        <p:nvGrpSpPr>
          <p:cNvPr id="138" name="Группа 14"/>
          <p:cNvGrpSpPr/>
          <p:nvPr/>
        </p:nvGrpSpPr>
        <p:grpSpPr>
          <a:xfrm>
            <a:off x="4815115" y="3133724"/>
            <a:ext cx="2757261" cy="3314676"/>
            <a:chOff x="0" y="0"/>
            <a:chExt cx="2757260" cy="3314674"/>
          </a:xfrm>
        </p:grpSpPr>
        <p:pic>
          <p:nvPicPr>
            <p:cNvPr id="136" name="Рисунок 10" descr="Рисунок 10"/>
            <p:cNvPicPr>
              <a:picLocks noChangeAspect="1"/>
            </p:cNvPicPr>
            <p:nvPr/>
          </p:nvPicPr>
          <p:blipFill>
            <a:blip r:embed="rId5">
              <a:extLst/>
            </a:blip>
            <a:srcRect t="13947" b="13296"/>
            <a:stretch>
              <a:fillRect/>
            </a:stretch>
          </p:blipFill>
          <p:spPr>
            <a:xfrm>
              <a:off x="0" y="0"/>
              <a:ext cx="2757260" cy="1409965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pic>
          <p:nvPicPr>
            <p:cNvPr id="137" name="Рисунок 12" descr="Рисунок 12"/>
            <p:cNvPicPr>
              <a:picLocks noChangeAspect="1"/>
            </p:cNvPicPr>
            <p:nvPr/>
          </p:nvPicPr>
          <p:blipFill>
            <a:blip r:embed="rId6">
              <a:extLst/>
            </a:blip>
            <a:stretch>
              <a:fillRect/>
            </a:stretch>
          </p:blipFill>
          <p:spPr>
            <a:xfrm>
              <a:off x="115382" y="1513126"/>
              <a:ext cx="2641879" cy="1801549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</p:grpSp>
      <p:sp>
        <p:nvSpPr>
          <p:cNvPr id="139" name="Объект 2"/>
          <p:cNvSpPr txBox="1"/>
          <p:nvPr/>
        </p:nvSpPr>
        <p:spPr>
          <a:xfrm>
            <a:off x="8014155" y="2529115"/>
            <a:ext cx="2399846" cy="28882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>
            <a:spAutoFit/>
          </a:bodyPr>
          <a:lstStyle>
            <a:lvl1pPr>
              <a:spcBef>
                <a:spcPts val="1000"/>
              </a:spcBef>
              <a:defRPr sz="1400">
                <a:solidFill>
                  <a:srgbClr val="333E48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Варианты вывесок</a:t>
            </a:r>
          </a:p>
        </p:txBody>
      </p:sp>
      <p:pic>
        <p:nvPicPr>
          <p:cNvPr id="140" name="Рисунок 16" descr="Рисунок 16"/>
          <p:cNvPicPr>
            <a:picLocks noChangeAspect="1"/>
          </p:cNvPicPr>
          <p:nvPr/>
        </p:nvPicPr>
        <p:blipFill>
          <a:blip r:embed="rId7">
            <a:extLst/>
          </a:blip>
          <a:stretch>
            <a:fillRect/>
          </a:stretch>
        </p:blipFill>
        <p:spPr>
          <a:xfrm>
            <a:off x="8096278" y="3149600"/>
            <a:ext cx="1350798" cy="1168400"/>
          </a:xfrm>
          <a:prstGeom prst="rect">
            <a:avLst/>
          </a:prstGeom>
          <a:ln>
            <a:solidFill>
              <a:srgbClr val="808080"/>
            </a:solidFill>
          </a:ln>
          <a:effectLst>
            <a:outerShdw blurRad="50800" dist="38100" dir="2700000" rotWithShape="0">
              <a:srgbClr val="000000">
                <a:alpha val="40000"/>
              </a:srgbClr>
            </a:outerShdw>
          </a:effectLst>
        </p:spPr>
      </p:pic>
      <p:pic>
        <p:nvPicPr>
          <p:cNvPr id="141" name="Рисунок 18" descr="Рисунок 18"/>
          <p:cNvPicPr>
            <a:picLocks noChangeAspect="1"/>
          </p:cNvPicPr>
          <p:nvPr/>
        </p:nvPicPr>
        <p:blipFill>
          <a:blip r:embed="rId8">
            <a:extLst/>
          </a:blip>
          <a:stretch>
            <a:fillRect/>
          </a:stretch>
        </p:blipFill>
        <p:spPr>
          <a:xfrm>
            <a:off x="8105775" y="4486275"/>
            <a:ext cx="3578225" cy="1336532"/>
          </a:xfrm>
          <a:prstGeom prst="rect">
            <a:avLst/>
          </a:prstGeom>
          <a:ln>
            <a:solidFill>
              <a:srgbClr val="808080"/>
            </a:solidFill>
          </a:ln>
          <a:effectLst>
            <a:outerShdw blurRad="50800" dist="38100" dir="2700000" rotWithShape="0">
              <a:srgbClr val="000000">
                <a:alpha val="40000"/>
              </a:srgbClr>
            </a:outerShdw>
          </a:effectLst>
        </p:spPr>
      </p:pic>
      <p:pic>
        <p:nvPicPr>
          <p:cNvPr id="142" name="Рисунок 20" descr="Рисунок 20"/>
          <p:cNvPicPr>
            <a:picLocks noChangeAspect="1"/>
          </p:cNvPicPr>
          <p:nvPr/>
        </p:nvPicPr>
        <p:blipFill>
          <a:blip r:embed="rId9">
            <a:extLst/>
          </a:blip>
          <a:stretch>
            <a:fillRect/>
          </a:stretch>
        </p:blipFill>
        <p:spPr>
          <a:xfrm>
            <a:off x="9610725" y="3136900"/>
            <a:ext cx="2022475" cy="1201588"/>
          </a:xfrm>
          <a:prstGeom prst="rect">
            <a:avLst/>
          </a:prstGeom>
          <a:ln>
            <a:solidFill>
              <a:srgbClr val="808080"/>
            </a:solidFill>
          </a:ln>
          <a:effectLst>
            <a:outerShdw blurRad="50800" dist="38100" dir="2700000" rotWithShape="0">
              <a:srgbClr val="000000">
                <a:alpha val="40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217366198"/>
      </p:ext>
    </p:extLst>
  </p:cSld>
  <p:clrMapOvr>
    <a:masterClrMapping/>
  </p:clrMapOvr>
  <p:transition spd="med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TextBox 7"/>
          <p:cNvSpPr txBox="1">
            <a:spLocks noGrp="1"/>
          </p:cNvSpPr>
          <p:nvPr>
            <p:ph type="sldNum" sz="quarter" idx="2"/>
          </p:nvPr>
        </p:nvSpPr>
        <p:spPr>
          <a:xfrm>
            <a:off x="11746497" y="6362700"/>
            <a:ext cx="343903" cy="358140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t>11</a:t>
            </a:fld>
            <a:endParaRPr/>
          </a:p>
        </p:txBody>
      </p:sp>
      <p:sp>
        <p:nvSpPr>
          <p:cNvPr id="155" name="Заголовок 1"/>
          <p:cNvSpPr txBox="1">
            <a:spLocks noGrp="1"/>
          </p:cNvSpPr>
          <p:nvPr>
            <p:ph type="title"/>
          </p:nvPr>
        </p:nvSpPr>
        <p:spPr>
          <a:xfrm>
            <a:off x="1104900" y="365125"/>
            <a:ext cx="8053614" cy="917575"/>
          </a:xfrm>
          <a:prstGeom prst="rect">
            <a:avLst/>
          </a:prstGeom>
        </p:spPr>
        <p:txBody>
          <a:bodyPr/>
          <a:lstStyle/>
          <a:p>
            <a:pPr>
              <a:defRPr sz="2800"/>
            </a:pPr>
            <a:r>
              <a:t>Образовательные сессии </a:t>
            </a:r>
            <a:br/>
            <a:r>
              <a:t>для педагогов Центров</a:t>
            </a:r>
          </a:p>
        </p:txBody>
      </p:sp>
      <p:sp>
        <p:nvSpPr>
          <p:cNvPr id="156" name="Объект 2"/>
          <p:cNvSpPr txBox="1">
            <a:spLocks noGrp="1"/>
          </p:cNvSpPr>
          <p:nvPr>
            <p:ph type="body" sz="quarter" idx="1"/>
          </p:nvPr>
        </p:nvSpPr>
        <p:spPr>
          <a:xfrm>
            <a:off x="8359373" y="6374855"/>
            <a:ext cx="3322430" cy="333829"/>
          </a:xfrm>
          <a:prstGeom prst="rect">
            <a:avLst/>
          </a:prstGeom>
        </p:spPr>
        <p:txBody>
          <a:bodyPr/>
          <a:lstStyle>
            <a:lvl1pPr marL="0" indent="0" algn="just">
              <a:lnSpc>
                <a:spcPct val="100000"/>
              </a:lnSpc>
              <a:buSzTx/>
              <a:buNone/>
              <a:defRPr sz="1400"/>
            </a:lvl1pPr>
          </a:lstStyle>
          <a:p>
            <a:endParaRPr dirty="0"/>
          </a:p>
        </p:txBody>
      </p:sp>
      <p:sp>
        <p:nvSpPr>
          <p:cNvPr id="157" name="Прямоугольник 4"/>
          <p:cNvSpPr txBox="1"/>
          <p:nvPr/>
        </p:nvSpPr>
        <p:spPr>
          <a:xfrm>
            <a:off x="3069770" y="1700320"/>
            <a:ext cx="1332097" cy="37523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2000" b="1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Soft Skills</a:t>
            </a:r>
          </a:p>
        </p:txBody>
      </p:sp>
      <p:sp>
        <p:nvSpPr>
          <p:cNvPr id="158" name="Прямоугольник 6"/>
          <p:cNvSpPr txBox="1"/>
          <p:nvPr/>
        </p:nvSpPr>
        <p:spPr>
          <a:xfrm>
            <a:off x="7354159" y="1700320"/>
            <a:ext cx="1417053" cy="37523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2000" b="1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Hard Skills</a:t>
            </a:r>
          </a:p>
        </p:txBody>
      </p:sp>
      <p:sp>
        <p:nvSpPr>
          <p:cNvPr id="159" name="Прямоугольник 3"/>
          <p:cNvSpPr txBox="1"/>
          <p:nvPr/>
        </p:nvSpPr>
        <p:spPr>
          <a:xfrm>
            <a:off x="162055" y="2143988"/>
            <a:ext cx="1753529" cy="37523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2000" b="1">
                <a:solidFill>
                  <a:srgbClr val="333E48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Содержание:</a:t>
            </a:r>
          </a:p>
        </p:txBody>
      </p:sp>
      <p:sp>
        <p:nvSpPr>
          <p:cNvPr id="160" name="Прямоугольник 3"/>
          <p:cNvSpPr txBox="1"/>
          <p:nvPr/>
        </p:nvSpPr>
        <p:spPr>
          <a:xfrm>
            <a:off x="175387" y="4773975"/>
            <a:ext cx="962762" cy="40011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2000" b="1">
                <a:solidFill>
                  <a:srgbClr val="333E48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lang="ru-RU" dirty="0" smtClean="0"/>
              <a:t>Сроки</a:t>
            </a:r>
            <a:r>
              <a:rPr dirty="0" smtClean="0"/>
              <a:t>:</a:t>
            </a:r>
            <a:endParaRPr dirty="0"/>
          </a:p>
        </p:txBody>
      </p:sp>
      <p:sp>
        <p:nvSpPr>
          <p:cNvPr id="161" name="Прямоугольник 3"/>
          <p:cNvSpPr txBox="1"/>
          <p:nvPr/>
        </p:nvSpPr>
        <p:spPr>
          <a:xfrm>
            <a:off x="692735" y="5417953"/>
            <a:ext cx="1162681" cy="37523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2000" b="1">
                <a:solidFill>
                  <a:srgbClr val="333E48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Формат:</a:t>
            </a:r>
          </a:p>
        </p:txBody>
      </p:sp>
      <p:sp>
        <p:nvSpPr>
          <p:cNvPr id="162" name="Прямоугольник 3"/>
          <p:cNvSpPr txBox="1"/>
          <p:nvPr/>
        </p:nvSpPr>
        <p:spPr>
          <a:xfrm>
            <a:off x="1990606" y="2275696"/>
            <a:ext cx="4228415" cy="211952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>
              <a:lnSpc>
                <a:spcPct val="120000"/>
              </a:lnSpc>
              <a:defRPr sz="2000">
                <a:solidFill>
                  <a:srgbClr val="333E48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ТРИЗ</a:t>
            </a:r>
          </a:p>
          <a:p>
            <a:pPr>
              <a:lnSpc>
                <a:spcPct val="120000"/>
              </a:lnSpc>
              <a:defRPr sz="2000">
                <a:solidFill>
                  <a:srgbClr val="333E48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Навыки презентации проекта</a:t>
            </a:r>
          </a:p>
          <a:p>
            <a:pPr>
              <a:lnSpc>
                <a:spcPct val="120000"/>
              </a:lnSpc>
              <a:defRPr sz="2000">
                <a:solidFill>
                  <a:srgbClr val="333E48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Обучение гибким компетенциям:</a:t>
            </a:r>
          </a:p>
          <a:p>
            <a:pPr marL="200526" indent="-200526">
              <a:lnSpc>
                <a:spcPct val="120000"/>
              </a:lnSpc>
              <a:buSzPct val="100000"/>
              <a:buChar char="-"/>
              <a:defRPr sz="2000">
                <a:solidFill>
                  <a:srgbClr val="333E48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Командная работа</a:t>
            </a:r>
          </a:p>
          <a:p>
            <a:pPr marL="200526" indent="-200526">
              <a:lnSpc>
                <a:spcPct val="120000"/>
              </a:lnSpc>
              <a:buSzPct val="100000"/>
              <a:buChar char="-"/>
              <a:defRPr sz="2000">
                <a:solidFill>
                  <a:srgbClr val="333E48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Креативное и критическое мышление</a:t>
            </a:r>
          </a:p>
        </p:txBody>
      </p:sp>
      <p:sp>
        <p:nvSpPr>
          <p:cNvPr id="163" name="Прямоугольник 3"/>
          <p:cNvSpPr txBox="1"/>
          <p:nvPr/>
        </p:nvSpPr>
        <p:spPr>
          <a:xfrm>
            <a:off x="2088355" y="5388214"/>
            <a:ext cx="2860718" cy="83099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/>
          <a:p>
            <a:pPr>
              <a:lnSpc>
                <a:spcPct val="120000"/>
              </a:lnSpc>
              <a:defRPr sz="2000">
                <a:solidFill>
                  <a:srgbClr val="333E48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rPr lang="ru-RU" dirty="0" smtClean="0"/>
              <a:t>дистанционный</a:t>
            </a:r>
            <a:endParaRPr dirty="0"/>
          </a:p>
          <a:p>
            <a:pPr>
              <a:lnSpc>
                <a:spcPct val="120000"/>
              </a:lnSpc>
              <a:defRPr sz="2000">
                <a:solidFill>
                  <a:srgbClr val="333E48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rPr lang="ru-RU" dirty="0"/>
              <a:t>и</a:t>
            </a:r>
            <a:r>
              <a:rPr lang="ru-RU" dirty="0" smtClean="0"/>
              <a:t>тоговое тестирование</a:t>
            </a:r>
            <a:endParaRPr dirty="0"/>
          </a:p>
        </p:txBody>
      </p:sp>
      <p:sp>
        <p:nvSpPr>
          <p:cNvPr id="164" name="Прямоугольник 3"/>
          <p:cNvSpPr txBox="1"/>
          <p:nvPr/>
        </p:nvSpPr>
        <p:spPr>
          <a:xfrm>
            <a:off x="6246925" y="5378958"/>
            <a:ext cx="3623747" cy="79707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/>
          <a:p>
            <a:pPr>
              <a:lnSpc>
                <a:spcPct val="120000"/>
              </a:lnSpc>
              <a:defRPr sz="2000">
                <a:solidFill>
                  <a:srgbClr val="333E48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rPr lang="ru-RU" dirty="0"/>
              <a:t>о</a:t>
            </a:r>
            <a:r>
              <a:rPr lang="ru-RU" dirty="0" smtClean="0"/>
              <a:t>чное обучение</a:t>
            </a:r>
            <a:endParaRPr lang="ru-RU" dirty="0"/>
          </a:p>
          <a:p>
            <a:pPr>
              <a:lnSpc>
                <a:spcPct val="120000"/>
              </a:lnSpc>
              <a:defRPr sz="2000">
                <a:solidFill>
                  <a:srgbClr val="333E48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rPr lang="ru-RU" smtClean="0"/>
              <a:t>в </a:t>
            </a:r>
            <a:r>
              <a:rPr lang="ru-RU" dirty="0" smtClean="0"/>
              <a:t>технопарках «</a:t>
            </a:r>
            <a:r>
              <a:rPr lang="ru-RU" dirty="0" err="1" smtClean="0"/>
              <a:t>Кванториум</a:t>
            </a:r>
            <a:r>
              <a:rPr lang="ru-RU" dirty="0" smtClean="0"/>
              <a:t>»</a:t>
            </a:r>
            <a:endParaRPr dirty="0"/>
          </a:p>
        </p:txBody>
      </p:sp>
      <p:sp>
        <p:nvSpPr>
          <p:cNvPr id="165" name="Прямоугольник 3"/>
          <p:cNvSpPr txBox="1"/>
          <p:nvPr/>
        </p:nvSpPr>
        <p:spPr>
          <a:xfrm>
            <a:off x="2020714" y="4773975"/>
            <a:ext cx="2440731" cy="40011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2000">
                <a:solidFill>
                  <a:srgbClr val="333E48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dirty="0"/>
              <a:t>15.04</a:t>
            </a:r>
            <a:r>
              <a:rPr dirty="0" smtClean="0"/>
              <a:t>.</a:t>
            </a:r>
            <a:r>
              <a:rPr lang="ru-RU" dirty="0" smtClean="0"/>
              <a:t> – 30.06. </a:t>
            </a:r>
            <a:r>
              <a:rPr dirty="0" smtClean="0"/>
              <a:t>2019</a:t>
            </a:r>
            <a:endParaRPr dirty="0"/>
          </a:p>
        </p:txBody>
      </p:sp>
      <p:sp>
        <p:nvSpPr>
          <p:cNvPr id="166" name="Прямоугольник 3"/>
          <p:cNvSpPr txBox="1"/>
          <p:nvPr/>
        </p:nvSpPr>
        <p:spPr>
          <a:xfrm>
            <a:off x="6259387" y="4773975"/>
            <a:ext cx="2370199" cy="40011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2000">
                <a:solidFill>
                  <a:srgbClr val="333E48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lang="ru-RU" dirty="0" smtClean="0"/>
              <a:t>01</a:t>
            </a:r>
            <a:r>
              <a:rPr dirty="0" smtClean="0"/>
              <a:t>.0</a:t>
            </a:r>
            <a:r>
              <a:rPr lang="ru-RU" dirty="0" smtClean="0"/>
              <a:t>7</a:t>
            </a:r>
            <a:r>
              <a:rPr dirty="0" smtClean="0"/>
              <a:t>.</a:t>
            </a:r>
            <a:r>
              <a:rPr lang="ru-RU" dirty="0" smtClean="0"/>
              <a:t> – 23.08.2019</a:t>
            </a:r>
            <a:endParaRPr dirty="0"/>
          </a:p>
        </p:txBody>
      </p:sp>
      <p:sp>
        <p:nvSpPr>
          <p:cNvPr id="167" name="Прямоугольник 3"/>
          <p:cNvSpPr txBox="1"/>
          <p:nvPr/>
        </p:nvSpPr>
        <p:spPr>
          <a:xfrm>
            <a:off x="6294044" y="2275696"/>
            <a:ext cx="5679111" cy="211952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>
              <a:lnSpc>
                <a:spcPct val="120000"/>
              </a:lnSpc>
              <a:defRPr sz="2000">
                <a:solidFill>
                  <a:srgbClr val="333E48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Типовые планы и техники проведения занятий</a:t>
            </a:r>
          </a:p>
          <a:p>
            <a:pPr>
              <a:lnSpc>
                <a:spcPct val="120000"/>
              </a:lnSpc>
              <a:defRPr sz="2000">
                <a:solidFill>
                  <a:srgbClr val="333E48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Обучение предметным навыкам:</a:t>
            </a:r>
          </a:p>
          <a:p>
            <a:pPr marL="200526" indent="-200526">
              <a:lnSpc>
                <a:spcPct val="120000"/>
              </a:lnSpc>
              <a:buSzPct val="100000"/>
              <a:buChar char="-"/>
              <a:defRPr sz="2000">
                <a:solidFill>
                  <a:srgbClr val="333E48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Программирование </a:t>
            </a:r>
          </a:p>
          <a:p>
            <a:pPr marL="200526" indent="-200526">
              <a:lnSpc>
                <a:spcPct val="120000"/>
              </a:lnSpc>
              <a:buSzPct val="100000"/>
              <a:buChar char="-"/>
              <a:defRPr sz="2000">
                <a:solidFill>
                  <a:srgbClr val="333E48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3D-моделирование и 3D-печать</a:t>
            </a:r>
          </a:p>
          <a:p>
            <a:pPr marL="200526" indent="-200526">
              <a:lnSpc>
                <a:spcPct val="120000"/>
              </a:lnSpc>
              <a:buSzPct val="100000"/>
              <a:buChar char="-"/>
              <a:defRPr sz="2000">
                <a:solidFill>
                  <a:srgbClr val="333E48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Разработка виртуальной реальности</a:t>
            </a:r>
          </a:p>
          <a:p>
            <a:pPr marL="200526" indent="-200526">
              <a:lnSpc>
                <a:spcPct val="120000"/>
              </a:lnSpc>
              <a:buSzPct val="100000"/>
              <a:buChar char="-"/>
              <a:defRPr sz="2000">
                <a:solidFill>
                  <a:srgbClr val="333E48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Управления коптером</a:t>
            </a:r>
          </a:p>
        </p:txBody>
      </p:sp>
    </p:spTree>
    <p:extLst>
      <p:ext uri="{BB962C8B-B14F-4D97-AF65-F5344CB8AC3E}">
        <p14:creationId xmlns:p14="http://schemas.microsoft.com/office/powerpoint/2010/main" val="1919462832"/>
      </p:ext>
    </p:extLst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Федеральный проект  </a:t>
            </a:r>
            <a:r>
              <a:rPr lang="ru-RU" dirty="0"/>
              <a:t/>
            </a:r>
            <a:br>
              <a:rPr lang="ru-RU" dirty="0"/>
            </a:br>
            <a:r>
              <a:rPr lang="ru-RU" dirty="0"/>
              <a:t>«Современная </a:t>
            </a:r>
            <a:r>
              <a:rPr lang="ru-RU" dirty="0" smtClean="0"/>
              <a:t>школа» национального проекта «Образование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4400" dirty="0"/>
              <a:t>м</a:t>
            </a:r>
            <a:r>
              <a:rPr lang="ru-RU" sz="4400" dirty="0" smtClean="0"/>
              <a:t>ероприятие: </a:t>
            </a:r>
          </a:p>
          <a:p>
            <a:pPr marL="0" indent="0" algn="ctr">
              <a:buNone/>
            </a:pPr>
            <a:r>
              <a:rPr lang="ru-RU" sz="4400" dirty="0" smtClean="0"/>
              <a:t>«Обновление материально-технической базы для формирования у обучающихся современных технологических и гуманитарных навыков»  </a:t>
            </a:r>
            <a:endParaRPr lang="ru-RU" sz="4400" dirty="0"/>
          </a:p>
        </p:txBody>
      </p:sp>
    </p:spTree>
    <p:extLst>
      <p:ext uri="{BB962C8B-B14F-4D97-AF65-F5344CB8AC3E}">
        <p14:creationId xmlns:p14="http://schemas.microsoft.com/office/powerpoint/2010/main" val="1240490366"/>
      </p:ext>
    </p:extLst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TextBox 7"/>
          <p:cNvSpPr txBox="1">
            <a:spLocks noGrp="1"/>
          </p:cNvSpPr>
          <p:nvPr>
            <p:ph type="sldNum" sz="quarter" idx="2"/>
          </p:nvPr>
        </p:nvSpPr>
        <p:spPr>
          <a:xfrm>
            <a:off x="11866378" y="6362699"/>
            <a:ext cx="224023" cy="35814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t>3</a:t>
            </a:fld>
            <a:endParaRPr/>
          </a:p>
        </p:txBody>
      </p:sp>
      <p:sp>
        <p:nvSpPr>
          <p:cNvPr id="42" name="Заголовок 1"/>
          <p:cNvSpPr txBox="1"/>
          <p:nvPr/>
        </p:nvSpPr>
        <p:spPr>
          <a:xfrm>
            <a:off x="1028700" y="1965427"/>
            <a:ext cx="10998200" cy="90267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rIns="45719" anchor="ctr">
            <a:spAutoFit/>
          </a:bodyPr>
          <a:lstStyle/>
          <a:p>
            <a:pPr>
              <a:lnSpc>
                <a:spcPct val="90000"/>
              </a:lnSpc>
              <a:defRPr sz="2000">
                <a:solidFill>
                  <a:srgbClr val="333E48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Вхождение РФ к 2024 году в ТОП10 стран мира по качеству общего образования, воспитания гармонично развитой и социально ответственной личности, посредством обновления </a:t>
            </a:r>
            <a:r>
              <a:rPr b="1"/>
              <a:t>содержания, технологий и методов обучения</a:t>
            </a:r>
            <a:r>
              <a:t> </a:t>
            </a:r>
          </a:p>
        </p:txBody>
      </p:sp>
      <p:graphicFrame>
        <p:nvGraphicFramePr>
          <p:cNvPr id="43" name="Таблица 6"/>
          <p:cNvGraphicFramePr/>
          <p:nvPr/>
        </p:nvGraphicFramePr>
        <p:xfrm>
          <a:off x="1138044" y="3049031"/>
          <a:ext cx="8889999" cy="3114040"/>
        </p:xfrm>
        <a:graphic>
          <a:graphicData uri="http://schemas.openxmlformats.org/drawingml/2006/table">
            <a:tbl>
              <a:tblPr firstRow="1" bandRow="1">
                <a:tableStyleId>{4C3C2611-4C71-4FC5-86AE-919BDF0F9419}</a:tableStyleId>
              </a:tblPr>
              <a:tblGrid>
                <a:gridCol w="296333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6333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96333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>
                        <a:defRPr b="0">
                          <a:solidFill>
                            <a:srgbClr val="000000"/>
                          </a:solidFill>
                        </a:defRPr>
                      </a:pPr>
                      <a:r>
                        <a:rPr>
                          <a:solidFill>
                            <a:srgbClr val="FFFFFF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год</a:t>
                      </a:r>
                    </a:p>
                  </a:txBody>
                  <a:tcPr marL="45720" marR="45720" horzOverflow="overflow">
                    <a:solidFill>
                      <a:srgbClr val="333E4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b="0">
                          <a:solidFill>
                            <a:srgbClr val="000000"/>
                          </a:solidFill>
                        </a:defRPr>
                      </a:pPr>
                      <a:r>
                        <a:rPr>
                          <a:solidFill>
                            <a:srgbClr val="FFFFFF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Количество школ</a:t>
                      </a:r>
                    </a:p>
                  </a:txBody>
                  <a:tcPr marL="45720" marR="45720" horzOverflow="overflow">
                    <a:solidFill>
                      <a:srgbClr val="333E4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b="0">
                          <a:solidFill>
                            <a:srgbClr val="000000"/>
                          </a:solidFill>
                        </a:defRPr>
                      </a:pPr>
                      <a:r>
                        <a:rPr>
                          <a:solidFill>
                            <a:srgbClr val="FFFFFF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Охват учащихся, тыс</a:t>
                      </a:r>
                    </a:p>
                  </a:txBody>
                  <a:tcPr marL="45720" marR="45720" horzOverflow="overflow">
                    <a:solidFill>
                      <a:srgbClr val="333E4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>
                          <a:latin typeface="Arial"/>
                          <a:ea typeface="Arial"/>
                          <a:cs typeface="Arial"/>
                          <a:sym typeface="Arial"/>
                        </a:rPr>
                        <a:t>2019</a:t>
                      </a:r>
                    </a:p>
                  </a:txBody>
                  <a:tcPr marL="45720" marR="45720" horzOverflow="overflow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2400">
                          <a:latin typeface="Arial"/>
                          <a:ea typeface="Arial"/>
                          <a:cs typeface="Arial"/>
                          <a:sym typeface="Arial"/>
                        </a:rPr>
                        <a:t>2049</a:t>
                      </a:r>
                    </a:p>
                  </a:txBody>
                  <a:tcPr marL="45720" marR="45720" horzOverflow="overflow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2400">
                          <a:latin typeface="Arial"/>
                          <a:ea typeface="Arial"/>
                          <a:cs typeface="Arial"/>
                          <a:sym typeface="Arial"/>
                        </a:rPr>
                        <a:t>100</a:t>
                      </a:r>
                    </a:p>
                  </a:txBody>
                  <a:tcPr marL="45720" marR="45720" horzOverflow="overflow"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>
                          <a:latin typeface="Arial"/>
                          <a:ea typeface="Arial"/>
                          <a:cs typeface="Arial"/>
                          <a:sym typeface="Arial"/>
                        </a:rPr>
                        <a:t>2020</a:t>
                      </a:r>
                    </a:p>
                  </a:txBody>
                  <a:tcPr marL="45720" marR="45720" horzOverflow="overflow"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2400">
                          <a:latin typeface="Arial"/>
                          <a:ea typeface="Arial"/>
                          <a:cs typeface="Arial"/>
                          <a:sym typeface="Arial"/>
                        </a:rPr>
                        <a:t>5000</a:t>
                      </a:r>
                    </a:p>
                  </a:txBody>
                  <a:tcPr marL="45720" marR="45720" horzOverflow="overflow"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2400">
                          <a:latin typeface="Arial"/>
                          <a:ea typeface="Arial"/>
                          <a:cs typeface="Arial"/>
                          <a:sym typeface="Arial"/>
                        </a:rPr>
                        <a:t>250</a:t>
                      </a:r>
                    </a:p>
                  </a:txBody>
                  <a:tcPr marL="45720" marR="45720" horzOverflow="overflow"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>
                          <a:latin typeface="Arial"/>
                          <a:ea typeface="Arial"/>
                          <a:cs typeface="Arial"/>
                          <a:sym typeface="Arial"/>
                        </a:rPr>
                        <a:t>2021</a:t>
                      </a:r>
                    </a:p>
                  </a:txBody>
                  <a:tcPr marL="45720" marR="45720" horzOverflow="overflow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2400">
                          <a:latin typeface="Arial"/>
                          <a:ea typeface="Arial"/>
                          <a:cs typeface="Arial"/>
                          <a:sym typeface="Arial"/>
                        </a:rPr>
                        <a:t>8000</a:t>
                      </a:r>
                    </a:p>
                  </a:txBody>
                  <a:tcPr marL="45720" marR="45720" horzOverflow="overflow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2400">
                          <a:latin typeface="Arial"/>
                          <a:ea typeface="Arial"/>
                          <a:cs typeface="Arial"/>
                          <a:sym typeface="Arial"/>
                        </a:rPr>
                        <a:t>400</a:t>
                      </a:r>
                    </a:p>
                  </a:txBody>
                  <a:tcPr marL="45720" marR="45720" horzOverflow="overflow"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>
                          <a:latin typeface="Arial"/>
                          <a:ea typeface="Arial"/>
                          <a:cs typeface="Arial"/>
                          <a:sym typeface="Arial"/>
                        </a:rPr>
                        <a:t>2022</a:t>
                      </a:r>
                    </a:p>
                  </a:txBody>
                  <a:tcPr marL="45720" marR="45720" horzOverflow="overflow"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2400">
                          <a:latin typeface="Arial"/>
                          <a:ea typeface="Arial"/>
                          <a:cs typeface="Arial"/>
                          <a:sym typeface="Arial"/>
                        </a:rPr>
                        <a:t>11 000</a:t>
                      </a:r>
                    </a:p>
                  </a:txBody>
                  <a:tcPr marL="45720" marR="45720" horzOverflow="overflow"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2400">
                          <a:latin typeface="Arial"/>
                          <a:ea typeface="Arial"/>
                          <a:cs typeface="Arial"/>
                          <a:sym typeface="Arial"/>
                        </a:rPr>
                        <a:t>550</a:t>
                      </a:r>
                    </a:p>
                  </a:txBody>
                  <a:tcPr marL="45720" marR="45720" horzOverflow="overflow"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>
                          <a:latin typeface="Arial"/>
                          <a:ea typeface="Arial"/>
                          <a:cs typeface="Arial"/>
                          <a:sym typeface="Arial"/>
                        </a:rPr>
                        <a:t>2023</a:t>
                      </a:r>
                    </a:p>
                  </a:txBody>
                  <a:tcPr marL="45720" marR="45720" horzOverflow="overflow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2400">
                          <a:latin typeface="Arial"/>
                          <a:ea typeface="Arial"/>
                          <a:cs typeface="Arial"/>
                          <a:sym typeface="Arial"/>
                        </a:rPr>
                        <a:t>13 500</a:t>
                      </a:r>
                    </a:p>
                  </a:txBody>
                  <a:tcPr marL="45720" marR="45720" horzOverflow="overflow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2400">
                          <a:latin typeface="Arial"/>
                          <a:ea typeface="Arial"/>
                          <a:cs typeface="Arial"/>
                          <a:sym typeface="Arial"/>
                        </a:rPr>
                        <a:t>700</a:t>
                      </a:r>
                    </a:p>
                  </a:txBody>
                  <a:tcPr marL="45720" marR="45720" horzOverflow="overflow"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>
                          <a:latin typeface="Arial"/>
                          <a:ea typeface="Arial"/>
                          <a:cs typeface="Arial"/>
                          <a:sym typeface="Arial"/>
                        </a:rPr>
                        <a:t>2024</a:t>
                      </a:r>
                    </a:p>
                  </a:txBody>
                  <a:tcPr marL="45720" marR="45720" horzOverflow="overflow"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2400">
                          <a:latin typeface="Arial"/>
                          <a:ea typeface="Arial"/>
                          <a:cs typeface="Arial"/>
                          <a:sym typeface="Arial"/>
                        </a:rPr>
                        <a:t>16 000</a:t>
                      </a:r>
                    </a:p>
                  </a:txBody>
                  <a:tcPr marL="45720" marR="45720" horzOverflow="overflow"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2400">
                          <a:latin typeface="Arial"/>
                          <a:ea typeface="Arial"/>
                          <a:cs typeface="Arial"/>
                          <a:sym typeface="Arial"/>
                        </a:rPr>
                        <a:t>800</a:t>
                      </a:r>
                    </a:p>
                  </a:txBody>
                  <a:tcPr marL="45720" marR="45720" horzOverflow="overflow"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44" name="Заголовок 1"/>
          <p:cNvSpPr txBox="1"/>
          <p:nvPr/>
        </p:nvSpPr>
        <p:spPr>
          <a:xfrm>
            <a:off x="1028700" y="354869"/>
            <a:ext cx="6273800" cy="85313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rIns="45719" anchor="ctr">
            <a:spAutoFit/>
          </a:bodyPr>
          <a:lstStyle/>
          <a:p>
            <a:pPr>
              <a:lnSpc>
                <a:spcPct val="90000"/>
              </a:lnSpc>
              <a:defRPr sz="2800" b="1">
                <a:solidFill>
                  <a:srgbClr val="333E48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rPr dirty="0" err="1"/>
              <a:t>Цель</a:t>
            </a:r>
            <a:r>
              <a:rPr dirty="0"/>
              <a:t> </a:t>
            </a:r>
            <a:r>
              <a:rPr dirty="0" err="1"/>
              <a:t>федерального</a:t>
            </a:r>
            <a:r>
              <a:rPr dirty="0"/>
              <a:t> </a:t>
            </a:r>
            <a:r>
              <a:rPr dirty="0" err="1"/>
              <a:t>проекта</a:t>
            </a:r>
            <a:r>
              <a:rPr dirty="0"/>
              <a:t> </a:t>
            </a:r>
            <a:br>
              <a:rPr dirty="0"/>
            </a:br>
            <a:r>
              <a:rPr dirty="0"/>
              <a:t>«</a:t>
            </a:r>
            <a:r>
              <a:rPr dirty="0" err="1"/>
              <a:t>Современная</a:t>
            </a:r>
            <a:r>
              <a:rPr dirty="0"/>
              <a:t> школа»</a:t>
            </a:r>
          </a:p>
        </p:txBody>
      </p:sp>
    </p:spTree>
    <p:extLst>
      <p:ext uri="{BB962C8B-B14F-4D97-AF65-F5344CB8AC3E}">
        <p14:creationId xmlns:p14="http://schemas.microsoft.com/office/powerpoint/2010/main" val="1211018029"/>
      </p:ext>
    </p:extLst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extBox 7"/>
          <p:cNvSpPr txBox="1">
            <a:spLocks noGrp="1"/>
          </p:cNvSpPr>
          <p:nvPr>
            <p:ph type="sldNum" sz="quarter" idx="2"/>
          </p:nvPr>
        </p:nvSpPr>
        <p:spPr>
          <a:xfrm>
            <a:off x="11866378" y="6362699"/>
            <a:ext cx="224023" cy="35814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t>4</a:t>
            </a:fld>
            <a:endParaRPr/>
          </a:p>
        </p:txBody>
      </p:sp>
      <p:sp>
        <p:nvSpPr>
          <p:cNvPr id="57" name="Заголовок 1"/>
          <p:cNvSpPr txBox="1">
            <a:spLocks noGrp="1"/>
          </p:cNvSpPr>
          <p:nvPr>
            <p:ph type="title"/>
          </p:nvPr>
        </p:nvSpPr>
        <p:spPr>
          <a:xfrm>
            <a:off x="1104900" y="365125"/>
            <a:ext cx="9171214" cy="917575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defRPr sz="2800"/>
            </a:pPr>
            <a:r>
              <a:rPr sz="2400" dirty="0" err="1"/>
              <a:t>Распоряжение</a:t>
            </a:r>
            <a:r>
              <a:rPr sz="2400" dirty="0"/>
              <a:t> Министерства </a:t>
            </a:r>
            <a:r>
              <a:rPr sz="2400" dirty="0" err="1"/>
              <a:t>просвещения</a:t>
            </a:r>
            <a:r>
              <a:rPr sz="2400" dirty="0"/>
              <a:t> РФ №P-23</a:t>
            </a:r>
            <a:r>
              <a:rPr lang="ru-RU" sz="2400" dirty="0"/>
              <a:t/>
            </a:r>
            <a:br>
              <a:rPr lang="ru-RU" sz="2400" dirty="0"/>
            </a:br>
            <a:r>
              <a:rPr sz="2400" dirty="0" err="1"/>
              <a:t>от</a:t>
            </a:r>
            <a:r>
              <a:rPr sz="2400" dirty="0"/>
              <a:t> 1 </a:t>
            </a:r>
            <a:r>
              <a:rPr sz="2400" dirty="0" err="1"/>
              <a:t>марта</a:t>
            </a:r>
            <a:r>
              <a:rPr sz="2400" dirty="0"/>
              <a:t> 2019 </a:t>
            </a:r>
            <a:r>
              <a:rPr sz="2400" dirty="0" err="1"/>
              <a:t>года</a:t>
            </a:r>
            <a:r>
              <a:rPr sz="2400" dirty="0"/>
              <a:t> </a:t>
            </a:r>
          </a:p>
        </p:txBody>
      </p:sp>
      <p:sp>
        <p:nvSpPr>
          <p:cNvPr id="58" name="Объект 2"/>
          <p:cNvSpPr txBox="1">
            <a:spLocks noGrp="1"/>
          </p:cNvSpPr>
          <p:nvPr>
            <p:ph type="body" sz="half" idx="1"/>
          </p:nvPr>
        </p:nvSpPr>
        <p:spPr>
          <a:xfrm>
            <a:off x="1104901" y="1902691"/>
            <a:ext cx="9203994" cy="4460008"/>
          </a:xfrm>
          <a:prstGeom prst="rect">
            <a:avLst/>
          </a:prstGeom>
        </p:spPr>
        <p:txBody>
          <a:bodyPr>
            <a:normAutofit fontScale="47500" lnSpcReduction="20000"/>
          </a:bodyPr>
          <a:lstStyle>
            <a:lvl1pPr marL="0" indent="0" algn="just">
              <a:lnSpc>
                <a:spcPct val="100000"/>
              </a:lnSpc>
              <a:buSzTx/>
              <a:buNone/>
              <a:defRPr sz="2000"/>
            </a:lvl1pPr>
          </a:lstStyle>
          <a:p>
            <a:r>
              <a:rPr sz="5100" dirty="0"/>
              <a:t>«</a:t>
            </a:r>
            <a:r>
              <a:rPr sz="5100" dirty="0" err="1"/>
              <a:t>Об</a:t>
            </a:r>
            <a:r>
              <a:rPr sz="5100" dirty="0"/>
              <a:t> </a:t>
            </a:r>
            <a:r>
              <a:rPr sz="5100" dirty="0" err="1"/>
              <a:t>утверждении</a:t>
            </a:r>
            <a:r>
              <a:rPr sz="5100" dirty="0"/>
              <a:t> </a:t>
            </a:r>
            <a:r>
              <a:rPr sz="5100" dirty="0" err="1"/>
              <a:t>методических</a:t>
            </a:r>
            <a:r>
              <a:rPr sz="5100" dirty="0"/>
              <a:t> </a:t>
            </a:r>
            <a:r>
              <a:rPr sz="5100" dirty="0" err="1"/>
              <a:t>рекомендаций</a:t>
            </a:r>
            <a:r>
              <a:rPr sz="5100" dirty="0"/>
              <a:t> по </a:t>
            </a:r>
            <a:r>
              <a:rPr sz="5100" dirty="0" err="1"/>
              <a:t>созданию</a:t>
            </a:r>
            <a:r>
              <a:rPr sz="5100" dirty="0"/>
              <a:t> </a:t>
            </a:r>
            <a:r>
              <a:rPr sz="5100" dirty="0" err="1"/>
              <a:t>мест</a:t>
            </a:r>
            <a:r>
              <a:rPr sz="5100" dirty="0"/>
              <a:t> </a:t>
            </a:r>
            <a:r>
              <a:rPr sz="5100" dirty="0" err="1"/>
              <a:t>для</a:t>
            </a:r>
            <a:r>
              <a:rPr sz="5100" dirty="0"/>
              <a:t> </a:t>
            </a:r>
            <a:r>
              <a:rPr sz="5100" dirty="0" err="1"/>
              <a:t>реализации</a:t>
            </a:r>
            <a:r>
              <a:rPr sz="5100" dirty="0"/>
              <a:t> </a:t>
            </a:r>
            <a:r>
              <a:rPr sz="5100" dirty="0" err="1"/>
              <a:t>основных</a:t>
            </a:r>
            <a:r>
              <a:rPr sz="5100" dirty="0"/>
              <a:t> и </a:t>
            </a:r>
            <a:r>
              <a:rPr sz="5100" dirty="0" err="1"/>
              <a:t>дополнительных</a:t>
            </a:r>
            <a:r>
              <a:rPr sz="5100" dirty="0"/>
              <a:t> </a:t>
            </a:r>
            <a:r>
              <a:rPr sz="5100" dirty="0" err="1"/>
              <a:t>общеобразовательных</a:t>
            </a:r>
            <a:r>
              <a:rPr sz="5100" dirty="0"/>
              <a:t> программ </a:t>
            </a:r>
            <a:r>
              <a:rPr sz="5100" dirty="0" err="1"/>
              <a:t>цифрового</a:t>
            </a:r>
            <a:r>
              <a:rPr sz="5100" dirty="0"/>
              <a:t>, </a:t>
            </a:r>
            <a:r>
              <a:rPr sz="5100" dirty="0" err="1"/>
              <a:t>естественнонаучного</a:t>
            </a:r>
            <a:r>
              <a:rPr sz="5100" dirty="0"/>
              <a:t>, </a:t>
            </a:r>
            <a:r>
              <a:rPr sz="5100" dirty="0" err="1"/>
              <a:t>технического</a:t>
            </a:r>
            <a:r>
              <a:rPr sz="5100" dirty="0"/>
              <a:t> и </a:t>
            </a:r>
            <a:r>
              <a:rPr sz="5100" dirty="0" err="1"/>
              <a:t>гуманитарного</a:t>
            </a:r>
            <a:r>
              <a:rPr sz="5100" dirty="0"/>
              <a:t> </a:t>
            </a:r>
            <a:r>
              <a:rPr sz="5100" dirty="0" err="1"/>
              <a:t>профилей</a:t>
            </a:r>
            <a:r>
              <a:rPr sz="5100" dirty="0"/>
              <a:t> в </a:t>
            </a:r>
            <a:r>
              <a:rPr sz="5100" dirty="0" err="1"/>
              <a:t>образовательных</a:t>
            </a:r>
            <a:r>
              <a:rPr sz="5100" dirty="0"/>
              <a:t> </a:t>
            </a:r>
            <a:r>
              <a:rPr sz="5100" dirty="0" err="1"/>
              <a:t>организациях</a:t>
            </a:r>
            <a:r>
              <a:rPr sz="5100" dirty="0"/>
              <a:t>, </a:t>
            </a:r>
            <a:r>
              <a:rPr sz="5100" dirty="0" err="1"/>
              <a:t>расположенных</a:t>
            </a:r>
            <a:r>
              <a:rPr sz="5100" dirty="0"/>
              <a:t> в </a:t>
            </a:r>
            <a:r>
              <a:rPr sz="5100" dirty="0" err="1"/>
              <a:t>сельской</a:t>
            </a:r>
            <a:r>
              <a:rPr sz="5100" dirty="0"/>
              <a:t> </a:t>
            </a:r>
            <a:r>
              <a:rPr sz="5100" dirty="0" err="1"/>
              <a:t>местности</a:t>
            </a:r>
            <a:r>
              <a:rPr sz="5100" dirty="0"/>
              <a:t> и </a:t>
            </a:r>
            <a:r>
              <a:rPr sz="5100" dirty="0" err="1"/>
              <a:t>малых</a:t>
            </a:r>
            <a:r>
              <a:rPr sz="5100" dirty="0"/>
              <a:t> </a:t>
            </a:r>
            <a:r>
              <a:rPr sz="5100" dirty="0" err="1"/>
              <a:t>городах</a:t>
            </a:r>
            <a:r>
              <a:rPr sz="5100" dirty="0"/>
              <a:t>, и </a:t>
            </a:r>
            <a:r>
              <a:rPr sz="5100" dirty="0" err="1"/>
              <a:t>дистанционных</a:t>
            </a:r>
            <a:r>
              <a:rPr sz="5100" dirty="0"/>
              <a:t> программ </a:t>
            </a:r>
            <a:r>
              <a:rPr sz="5100" dirty="0" err="1"/>
              <a:t>обучения</a:t>
            </a:r>
            <a:r>
              <a:rPr sz="5100" dirty="0"/>
              <a:t> </a:t>
            </a:r>
            <a:r>
              <a:rPr sz="5100" dirty="0" err="1"/>
              <a:t>определенных</a:t>
            </a:r>
            <a:r>
              <a:rPr sz="5100" dirty="0"/>
              <a:t> </a:t>
            </a:r>
            <a:r>
              <a:rPr sz="5100" dirty="0" err="1"/>
              <a:t>категорий</a:t>
            </a:r>
            <a:r>
              <a:rPr sz="5100" dirty="0"/>
              <a:t> </a:t>
            </a:r>
            <a:r>
              <a:rPr sz="5100" dirty="0" err="1"/>
              <a:t>обучающихся</a:t>
            </a:r>
            <a:r>
              <a:rPr sz="5100" dirty="0"/>
              <a:t>, в </a:t>
            </a:r>
            <a:r>
              <a:rPr sz="5100" dirty="0" err="1"/>
              <a:t>том</a:t>
            </a:r>
            <a:r>
              <a:rPr sz="5100" dirty="0"/>
              <a:t> </a:t>
            </a:r>
            <a:r>
              <a:rPr sz="5100" dirty="0" err="1"/>
              <a:t>числе</a:t>
            </a:r>
            <a:r>
              <a:rPr sz="5100" dirty="0"/>
              <a:t> </a:t>
            </a:r>
            <a:r>
              <a:rPr sz="5100" dirty="0" err="1"/>
              <a:t>на</a:t>
            </a:r>
            <a:r>
              <a:rPr sz="5100" dirty="0"/>
              <a:t> </a:t>
            </a:r>
            <a:r>
              <a:rPr sz="5100" dirty="0" err="1"/>
              <a:t>базе</a:t>
            </a:r>
            <a:r>
              <a:rPr sz="5100" dirty="0"/>
              <a:t> </a:t>
            </a:r>
            <a:r>
              <a:rPr sz="5100" dirty="0" err="1"/>
              <a:t>сетевого</a:t>
            </a:r>
            <a:r>
              <a:rPr sz="5100" dirty="0"/>
              <a:t> </a:t>
            </a:r>
            <a:r>
              <a:rPr sz="5100" dirty="0" err="1"/>
              <a:t>взаимодействия</a:t>
            </a:r>
            <a:r>
              <a:rPr sz="5100" dirty="0"/>
              <a:t>»</a:t>
            </a:r>
            <a:endParaRPr lang="ru-RU" sz="5100" dirty="0"/>
          </a:p>
          <a:p>
            <a:endParaRPr lang="ru-RU" dirty="0"/>
          </a:p>
          <a:p>
            <a:r>
              <a:rPr lang="ru-RU" sz="4200" b="1" dirty="0"/>
              <a:t>Распоряжение Министерства просвещения РФ №P-46 от 15 апреля 2019 года</a:t>
            </a:r>
          </a:p>
          <a:p>
            <a:r>
              <a:rPr lang="ru-RU" sz="3000" dirty="0"/>
              <a:t> </a:t>
            </a:r>
            <a:r>
              <a:rPr lang="ru-RU" sz="4200" dirty="0"/>
              <a:t>«О внесении изменений в распоряжение Министерства просвещения РФ №Р-23 от 1 марта 2019 года ( уточнены примерные технические характеристики примерного перечня оборудования и средств обучения для оснащения Центров «Точка роста»</a:t>
            </a:r>
            <a:endParaRPr sz="4200" dirty="0"/>
          </a:p>
        </p:txBody>
      </p:sp>
    </p:spTree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TextBox 7"/>
          <p:cNvSpPr txBox="1">
            <a:spLocks noGrp="1"/>
          </p:cNvSpPr>
          <p:nvPr>
            <p:ph type="sldNum" sz="quarter" idx="2"/>
          </p:nvPr>
        </p:nvSpPr>
        <p:spPr>
          <a:xfrm>
            <a:off x="11866378" y="6362699"/>
            <a:ext cx="224023" cy="35814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t>5</a:t>
            </a:fld>
            <a:endParaRPr/>
          </a:p>
        </p:txBody>
      </p:sp>
      <p:sp>
        <p:nvSpPr>
          <p:cNvPr id="61" name="Заголовок 4"/>
          <p:cNvSpPr txBox="1">
            <a:spLocks noGrp="1"/>
          </p:cNvSpPr>
          <p:nvPr>
            <p:ph type="title"/>
          </p:nvPr>
        </p:nvSpPr>
        <p:spPr>
          <a:xfrm>
            <a:off x="1104900" y="365125"/>
            <a:ext cx="8053614" cy="917575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</a:lstStyle>
          <a:p>
            <a:r>
              <a:t>Определение</a:t>
            </a:r>
          </a:p>
        </p:txBody>
      </p:sp>
      <p:sp>
        <p:nvSpPr>
          <p:cNvPr id="62" name="Объект 6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9372600" cy="4351338"/>
          </a:xfrm>
          <a:prstGeom prst="rect">
            <a:avLst/>
          </a:prstGeom>
        </p:spPr>
        <p:txBody>
          <a:bodyPr>
            <a:noAutofit/>
          </a:bodyPr>
          <a:lstStyle/>
          <a:p>
            <a:pPr marL="342900" indent="-342900" algn="just">
              <a:lnSpc>
                <a:spcPct val="100000"/>
              </a:lnSpc>
              <a:buClr>
                <a:srgbClr val="FF0000"/>
              </a:buClr>
              <a:buFontTx/>
              <a:buAutoNum type="arabicPeriod"/>
              <a:defRPr sz="2000"/>
            </a:pPr>
            <a:r>
              <a:rPr sz="2400" dirty="0" err="1"/>
              <a:t>Центры</a:t>
            </a:r>
            <a:r>
              <a:rPr sz="2400" dirty="0"/>
              <a:t> «</a:t>
            </a:r>
            <a:r>
              <a:rPr sz="2400" dirty="0" err="1"/>
              <a:t>Точка</a:t>
            </a:r>
            <a:r>
              <a:rPr sz="2400" dirty="0"/>
              <a:t> </a:t>
            </a:r>
            <a:r>
              <a:rPr sz="2400" dirty="0" err="1"/>
              <a:t>роста</a:t>
            </a:r>
            <a:r>
              <a:rPr sz="2400" dirty="0"/>
              <a:t>» </a:t>
            </a:r>
            <a:r>
              <a:rPr sz="2400" dirty="0" err="1"/>
              <a:t>создаются</a:t>
            </a:r>
            <a:r>
              <a:rPr sz="2400" dirty="0"/>
              <a:t> </a:t>
            </a:r>
            <a:r>
              <a:rPr sz="2400" dirty="0" err="1"/>
              <a:t>как</a:t>
            </a:r>
            <a:r>
              <a:rPr sz="2400" dirty="0"/>
              <a:t> </a:t>
            </a:r>
            <a:r>
              <a:rPr sz="2400" dirty="0" err="1"/>
              <a:t>структурные</a:t>
            </a:r>
            <a:r>
              <a:rPr sz="2400" dirty="0"/>
              <a:t> </a:t>
            </a:r>
            <a:r>
              <a:rPr sz="2400" dirty="0" err="1"/>
              <a:t>подразделения</a:t>
            </a:r>
            <a:r>
              <a:rPr sz="2400" dirty="0"/>
              <a:t> </a:t>
            </a:r>
            <a:r>
              <a:rPr sz="2400" dirty="0" err="1"/>
              <a:t>общеобразовательных</a:t>
            </a:r>
            <a:r>
              <a:rPr sz="2400" dirty="0"/>
              <a:t> </a:t>
            </a:r>
            <a:r>
              <a:rPr sz="2400" dirty="0" err="1"/>
              <a:t>организаций</a:t>
            </a:r>
            <a:r>
              <a:rPr sz="2400" dirty="0"/>
              <a:t>, </a:t>
            </a:r>
            <a:r>
              <a:rPr sz="2400" dirty="0" err="1"/>
              <a:t>расположенных</a:t>
            </a:r>
            <a:r>
              <a:rPr sz="2400" dirty="0"/>
              <a:t> в </a:t>
            </a:r>
            <a:r>
              <a:rPr sz="2400" dirty="0" err="1"/>
              <a:t>сельской</a:t>
            </a:r>
            <a:r>
              <a:rPr sz="2400" dirty="0"/>
              <a:t> </a:t>
            </a:r>
            <a:r>
              <a:rPr sz="2400" dirty="0" err="1"/>
              <a:t>местности</a:t>
            </a:r>
            <a:r>
              <a:rPr sz="2400" dirty="0"/>
              <a:t> </a:t>
            </a:r>
            <a:r>
              <a:rPr lang="ru-RU" sz="2400" dirty="0"/>
              <a:t> </a:t>
            </a:r>
            <a:r>
              <a:rPr sz="2400" dirty="0"/>
              <a:t>и в </a:t>
            </a:r>
            <a:r>
              <a:rPr sz="2400" dirty="0" err="1"/>
              <a:t>малых</a:t>
            </a:r>
            <a:r>
              <a:rPr sz="2400" dirty="0"/>
              <a:t> </a:t>
            </a:r>
            <a:r>
              <a:rPr sz="2400" dirty="0" err="1"/>
              <a:t>городах</a:t>
            </a:r>
            <a:r>
              <a:rPr sz="2400" dirty="0"/>
              <a:t> </a:t>
            </a:r>
            <a:r>
              <a:rPr sz="2400" dirty="0" err="1"/>
              <a:t>без</a:t>
            </a:r>
            <a:r>
              <a:rPr sz="2400" dirty="0"/>
              <a:t> образования </a:t>
            </a:r>
            <a:r>
              <a:rPr sz="2400" dirty="0" err="1"/>
              <a:t>юридического</a:t>
            </a:r>
            <a:r>
              <a:rPr sz="2400" dirty="0"/>
              <a:t> </a:t>
            </a:r>
            <a:r>
              <a:rPr sz="2400" dirty="0" err="1"/>
              <a:t>лица</a:t>
            </a:r>
            <a:r>
              <a:rPr lang="ru-RU" sz="2400" dirty="0"/>
              <a:t> ( локальный акт ОО, типовое положение)</a:t>
            </a:r>
            <a:endParaRPr sz="2400" dirty="0"/>
          </a:p>
          <a:p>
            <a:pPr marL="342900" indent="-342900" algn="just">
              <a:lnSpc>
                <a:spcPct val="100000"/>
              </a:lnSpc>
              <a:buClr>
                <a:srgbClr val="FF0000"/>
              </a:buClr>
              <a:buFontTx/>
              <a:buAutoNum type="arabicPeriod"/>
              <a:defRPr sz="2000"/>
            </a:pPr>
            <a:r>
              <a:rPr sz="2400" dirty="0" err="1"/>
              <a:t>Совокупность</a:t>
            </a:r>
            <a:r>
              <a:rPr sz="2400" dirty="0"/>
              <a:t> </a:t>
            </a:r>
            <a:r>
              <a:rPr sz="2400" dirty="0" err="1"/>
              <a:t>образовательных</a:t>
            </a:r>
            <a:r>
              <a:rPr sz="2400" dirty="0"/>
              <a:t> </a:t>
            </a:r>
            <a:r>
              <a:rPr sz="2400" dirty="0" err="1"/>
              <a:t>организаций</a:t>
            </a:r>
            <a:r>
              <a:rPr sz="2400" dirty="0"/>
              <a:t>, </a:t>
            </a:r>
            <a:r>
              <a:rPr sz="2400" dirty="0" err="1"/>
              <a:t>на</a:t>
            </a:r>
            <a:r>
              <a:rPr sz="2400" dirty="0"/>
              <a:t> </a:t>
            </a:r>
            <a:r>
              <a:rPr sz="2400" dirty="0" err="1"/>
              <a:t>базе</a:t>
            </a:r>
            <a:r>
              <a:rPr sz="2400" dirty="0"/>
              <a:t> </a:t>
            </a:r>
            <a:r>
              <a:rPr sz="2400" dirty="0" err="1"/>
              <a:t>которых</a:t>
            </a:r>
            <a:r>
              <a:rPr sz="2400" dirty="0"/>
              <a:t> в </a:t>
            </a:r>
            <a:r>
              <a:rPr sz="2400" dirty="0" err="1" smtClean="0"/>
              <a:t>будут</a:t>
            </a:r>
            <a:r>
              <a:rPr sz="2400" dirty="0" smtClean="0"/>
              <a:t> </a:t>
            </a:r>
            <a:r>
              <a:rPr sz="2400" dirty="0" err="1"/>
              <a:t>созданы</a:t>
            </a:r>
            <a:r>
              <a:rPr sz="2400" dirty="0"/>
              <a:t> </a:t>
            </a:r>
            <a:r>
              <a:rPr sz="2400" dirty="0" err="1"/>
              <a:t>Центры</a:t>
            </a:r>
            <a:r>
              <a:rPr sz="2400" dirty="0"/>
              <a:t>, </a:t>
            </a:r>
            <a:r>
              <a:rPr sz="2400" dirty="0" err="1"/>
              <a:t>составит</a:t>
            </a:r>
            <a:r>
              <a:rPr sz="2400" dirty="0"/>
              <a:t> </a:t>
            </a:r>
            <a:r>
              <a:rPr sz="2400" b="1" dirty="0" err="1"/>
              <a:t>федеральную</a:t>
            </a:r>
            <a:r>
              <a:rPr sz="2400" b="1" dirty="0"/>
              <a:t> </a:t>
            </a:r>
            <a:r>
              <a:rPr sz="2400" b="1" dirty="0" err="1"/>
              <a:t>сеть</a:t>
            </a:r>
            <a:r>
              <a:rPr sz="2400" b="1" dirty="0"/>
              <a:t> </a:t>
            </a:r>
            <a:r>
              <a:rPr sz="2400" b="1" dirty="0" err="1"/>
              <a:t>Центров</a:t>
            </a:r>
            <a:r>
              <a:rPr sz="2400" b="1" dirty="0"/>
              <a:t> образования </a:t>
            </a:r>
            <a:r>
              <a:rPr sz="2400" b="1" dirty="0" err="1"/>
              <a:t>цифрового</a:t>
            </a:r>
            <a:r>
              <a:rPr sz="2400" b="1" dirty="0"/>
              <a:t> и </a:t>
            </a:r>
            <a:r>
              <a:rPr sz="2400" b="1" dirty="0" err="1"/>
              <a:t>гуманитарного</a:t>
            </a:r>
            <a:r>
              <a:rPr sz="2400" b="1" dirty="0"/>
              <a:t> </a:t>
            </a:r>
            <a:r>
              <a:rPr sz="2400" b="1" dirty="0" err="1"/>
              <a:t>профилей</a:t>
            </a:r>
            <a:r>
              <a:rPr sz="2400" b="1" dirty="0"/>
              <a:t>  «</a:t>
            </a:r>
            <a:r>
              <a:rPr sz="2400" b="1" dirty="0" err="1"/>
              <a:t>Точка</a:t>
            </a:r>
            <a:r>
              <a:rPr sz="2400" b="1" dirty="0"/>
              <a:t> </a:t>
            </a:r>
            <a:r>
              <a:rPr sz="2400" b="1" dirty="0" err="1"/>
              <a:t>роста</a:t>
            </a:r>
            <a:r>
              <a:rPr sz="2400" b="1" dirty="0"/>
              <a:t>»</a:t>
            </a:r>
          </a:p>
        </p:txBody>
      </p:sp>
    </p:spTree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TextBox 7"/>
          <p:cNvSpPr txBox="1">
            <a:spLocks noGrp="1"/>
          </p:cNvSpPr>
          <p:nvPr>
            <p:ph type="sldNum" sz="quarter" idx="2"/>
          </p:nvPr>
        </p:nvSpPr>
        <p:spPr>
          <a:xfrm>
            <a:off x="11866378" y="6362699"/>
            <a:ext cx="224023" cy="35814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t>6</a:t>
            </a:fld>
            <a:endParaRPr/>
          </a:p>
        </p:txBody>
      </p:sp>
      <p:sp>
        <p:nvSpPr>
          <p:cNvPr id="65" name="Заголовок 1"/>
          <p:cNvSpPr txBox="1">
            <a:spLocks noGrp="1"/>
          </p:cNvSpPr>
          <p:nvPr>
            <p:ph type="title"/>
          </p:nvPr>
        </p:nvSpPr>
        <p:spPr>
          <a:xfrm>
            <a:off x="1104900" y="365125"/>
            <a:ext cx="8053614" cy="917575"/>
          </a:xfrm>
          <a:prstGeom prst="rect">
            <a:avLst/>
          </a:prstGeom>
        </p:spPr>
        <p:txBody>
          <a:bodyPr/>
          <a:lstStyle>
            <a:lvl1pPr defTabSz="859536">
              <a:defRPr sz="3008"/>
            </a:lvl1pPr>
          </a:lstStyle>
          <a:p>
            <a:r>
              <a:t/>
            </a:r>
            <a:br/>
            <a:endParaRPr/>
          </a:p>
        </p:txBody>
      </p:sp>
      <p:sp>
        <p:nvSpPr>
          <p:cNvPr id="66" name="Объект 2"/>
          <p:cNvSpPr txBox="1">
            <a:spLocks noGrp="1"/>
          </p:cNvSpPr>
          <p:nvPr>
            <p:ph type="body" idx="1"/>
          </p:nvPr>
        </p:nvSpPr>
        <p:spPr>
          <a:xfrm>
            <a:off x="1193800" y="1825625"/>
            <a:ext cx="9123017" cy="4351338"/>
          </a:xfrm>
          <a:prstGeom prst="rect">
            <a:avLst/>
          </a:prstGeom>
        </p:spPr>
        <p:txBody>
          <a:bodyPr/>
          <a:lstStyle/>
          <a:p>
            <a:pPr algn="just">
              <a:lnSpc>
                <a:spcPct val="100000"/>
              </a:lnSpc>
              <a:buClr>
                <a:srgbClr val="FF0000"/>
              </a:buClr>
            </a:pPr>
            <a:r>
              <a:t>СОЗДАНИЕ УСЛОВИЙ ДЛЯ ВНЕДРЕНИЯ на уровнях начального общего, основного общего и ( или) среднего общего образования новых методов обучения и воспитания, образовательных технологий, обеспечивающих освоение обучающимися основных и дополнительных общеобразовательных программ цифрового, естественнонаучного, технического и гуманитарного профилей;</a:t>
            </a:r>
          </a:p>
          <a:p>
            <a:pPr algn="just">
              <a:lnSpc>
                <a:spcPct val="100000"/>
              </a:lnSpc>
              <a:buClr>
                <a:srgbClr val="FF0000"/>
              </a:buClr>
            </a:pPr>
            <a:r>
              <a:t>ОБНОВЛЕНИЕ СОДЕРЖАНИЯ И СОВЕРШЕНСТВОВАНИЕ МЕТОДОВ обучения предметов «Технология», «Информатика», «Основы безопасности жизнедеятельности»</a:t>
            </a:r>
          </a:p>
          <a:p>
            <a:pPr algn="just">
              <a:lnSpc>
                <a:spcPct val="100000"/>
              </a:lnSpc>
              <a:buClr>
                <a:srgbClr val="FF0000"/>
              </a:buClr>
            </a:pPr>
            <a:r>
              <a:t>ИСПОЛЬЗОВАНИЕ ИНФРАСТРУКТУРЫ ВО ВНЕУРОЧНОЕ ВРЕМЯ как общественного пространства для развития общекультурных компетенций и цифровой грамотности населения, шахматного образования, проектной деятельности, творческой, социальной самореализации детей, педагогов, родительской общественности</a:t>
            </a:r>
          </a:p>
        </p:txBody>
      </p:sp>
      <p:sp>
        <p:nvSpPr>
          <p:cNvPr id="67" name="Заголовок 1"/>
          <p:cNvSpPr txBox="1"/>
          <p:nvPr/>
        </p:nvSpPr>
        <p:spPr>
          <a:xfrm>
            <a:off x="1286329" y="270781"/>
            <a:ext cx="8191501" cy="91757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rIns="45719" anchor="ctr">
            <a:normAutofit/>
          </a:bodyPr>
          <a:lstStyle>
            <a:lvl1pPr>
              <a:lnSpc>
                <a:spcPct val="90000"/>
              </a:lnSpc>
              <a:defRPr sz="2800" b="1">
                <a:solidFill>
                  <a:srgbClr val="333E48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Задачи Центров «Точка роста»</a:t>
            </a:r>
          </a:p>
        </p:txBody>
      </p:sp>
    </p:spTree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Образовательные направления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b="1" dirty="0"/>
              <a:t>О</a:t>
            </a:r>
            <a:r>
              <a:rPr lang="ru-RU" b="1" dirty="0" smtClean="0"/>
              <a:t>сновные общеобразовательные программы</a:t>
            </a:r>
            <a:r>
              <a:rPr lang="ru-RU" dirty="0" smtClean="0"/>
              <a:t>:</a:t>
            </a:r>
          </a:p>
          <a:p>
            <a:r>
              <a:rPr lang="ru-RU" dirty="0" smtClean="0"/>
              <a:t>«Технология», Информатика», «Основы безопасности жизнедеятельности»</a:t>
            </a:r>
          </a:p>
          <a:p>
            <a:pPr marL="0" indent="0">
              <a:buNone/>
            </a:pPr>
            <a:endParaRPr lang="ru-RU" dirty="0" smtClean="0"/>
          </a:p>
          <a:p>
            <a:r>
              <a:rPr lang="ru-RU" dirty="0" err="1"/>
              <a:t>Р</a:t>
            </a:r>
            <a:r>
              <a:rPr lang="ru-RU" dirty="0" err="1" smtClean="0"/>
              <a:t>азноуровневые</a:t>
            </a:r>
            <a:r>
              <a:rPr lang="ru-RU" dirty="0" smtClean="0"/>
              <a:t> </a:t>
            </a:r>
            <a:r>
              <a:rPr lang="ru-RU" b="1" dirty="0" smtClean="0"/>
              <a:t>дополнительные общеобразовательные программы цифрового, естественнонаучного, технического и гуманитарного </a:t>
            </a:r>
            <a:r>
              <a:rPr lang="ru-RU" dirty="0" smtClean="0"/>
              <a:t>профилей:</a:t>
            </a:r>
          </a:p>
          <a:p>
            <a:r>
              <a:rPr lang="ru-RU" dirty="0"/>
              <a:t>п</a:t>
            </a:r>
            <a:r>
              <a:rPr lang="ru-RU" dirty="0" smtClean="0"/>
              <a:t>роектная деятельность</a:t>
            </a:r>
          </a:p>
          <a:p>
            <a:r>
              <a:rPr lang="ru-RU" dirty="0" smtClean="0"/>
              <a:t>научно-техническое творчество</a:t>
            </a:r>
          </a:p>
          <a:p>
            <a:r>
              <a:rPr lang="ru-RU" dirty="0" smtClean="0"/>
              <a:t>шахматное образование</a:t>
            </a:r>
          </a:p>
          <a:p>
            <a:r>
              <a:rPr lang="en-US" dirty="0" smtClean="0"/>
              <a:t>IT-</a:t>
            </a:r>
            <a:r>
              <a:rPr lang="ru-RU" dirty="0" smtClean="0"/>
              <a:t>технологии</a:t>
            </a:r>
          </a:p>
          <a:p>
            <a:r>
              <a:rPr lang="ru-RU" dirty="0" err="1"/>
              <a:t>м</a:t>
            </a:r>
            <a:r>
              <a:rPr lang="ru-RU" dirty="0" err="1" smtClean="0"/>
              <a:t>едиатворчество</a:t>
            </a:r>
            <a:endParaRPr lang="ru-RU" dirty="0" smtClean="0"/>
          </a:p>
          <a:p>
            <a:r>
              <a:rPr lang="ru-RU" dirty="0"/>
              <a:t>с</a:t>
            </a:r>
            <a:r>
              <a:rPr lang="ru-RU" dirty="0" smtClean="0"/>
              <a:t>оциокультурные мероприятия</a:t>
            </a:r>
          </a:p>
          <a:p>
            <a:r>
              <a:rPr lang="ru-RU" dirty="0"/>
              <a:t>и</a:t>
            </a:r>
            <a:r>
              <a:rPr lang="ru-RU" dirty="0" smtClean="0"/>
              <a:t>нформационная, экологическая, социальная, дорожно-транспортная безопасность</a:t>
            </a:r>
          </a:p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2697018" y="1939635"/>
            <a:ext cx="644698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97772422"/>
      </p:ext>
    </p:extLst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TextBox 7"/>
          <p:cNvSpPr txBox="1">
            <a:spLocks noGrp="1"/>
          </p:cNvSpPr>
          <p:nvPr>
            <p:ph type="sldNum" sz="quarter" idx="2"/>
          </p:nvPr>
        </p:nvSpPr>
        <p:spPr>
          <a:xfrm>
            <a:off x="11746497" y="6362699"/>
            <a:ext cx="343903" cy="35814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t>8</a:t>
            </a:fld>
            <a:endParaRPr/>
          </a:p>
        </p:txBody>
      </p:sp>
      <p:sp>
        <p:nvSpPr>
          <p:cNvPr id="149" name="Заголовок 1"/>
          <p:cNvSpPr txBox="1">
            <a:spLocks noGrp="1"/>
          </p:cNvSpPr>
          <p:nvPr>
            <p:ph type="title"/>
          </p:nvPr>
        </p:nvSpPr>
        <p:spPr>
          <a:xfrm>
            <a:off x="1104899" y="365125"/>
            <a:ext cx="7356931" cy="917575"/>
          </a:xfrm>
          <a:prstGeom prst="rect">
            <a:avLst/>
          </a:prstGeom>
        </p:spPr>
        <p:txBody>
          <a:bodyPr/>
          <a:lstStyle/>
          <a:p>
            <a:pPr>
              <a:defRPr sz="2800"/>
            </a:pPr>
            <a:r>
              <a:t>Требования к кадровому составу </a:t>
            </a:r>
            <a:br/>
            <a:r>
              <a:t>и штатной численности </a:t>
            </a:r>
          </a:p>
        </p:txBody>
      </p:sp>
      <p:sp>
        <p:nvSpPr>
          <p:cNvPr id="150" name="Прямоугольник 5"/>
          <p:cNvSpPr txBox="1"/>
          <p:nvPr/>
        </p:nvSpPr>
        <p:spPr>
          <a:xfrm>
            <a:off x="1321633" y="2381069"/>
            <a:ext cx="5522601" cy="262462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/>
          <a:p>
            <a:pPr marL="174625" indent="-174625">
              <a:lnSpc>
                <a:spcPct val="115000"/>
              </a:lnSpc>
              <a:buClr>
                <a:srgbClr val="FF0000"/>
              </a:buClr>
              <a:buSzPct val="100000"/>
              <a:buFont typeface="Arial"/>
              <a:buChar char="•"/>
              <a:defRPr sz="2000">
                <a:solidFill>
                  <a:srgbClr val="333E48"/>
                </a:solidFill>
                <a:uFill>
                  <a:solidFill>
                    <a:srgbClr val="000000"/>
                  </a:solidFill>
                </a:uFill>
                <a:latin typeface="Arial"/>
                <a:ea typeface="Arial"/>
                <a:cs typeface="Arial"/>
                <a:sym typeface="Arial"/>
              </a:defRPr>
            </a:pPr>
            <a:r>
              <a:t>Руководитель</a:t>
            </a:r>
          </a:p>
          <a:p>
            <a:pPr marL="174625" indent="-174625">
              <a:lnSpc>
                <a:spcPct val="115000"/>
              </a:lnSpc>
              <a:buClr>
                <a:srgbClr val="FF0000"/>
              </a:buClr>
              <a:buSzPct val="100000"/>
              <a:buFont typeface="Arial"/>
              <a:buChar char="•"/>
              <a:defRPr sz="2000">
                <a:solidFill>
                  <a:srgbClr val="333E48"/>
                </a:solidFill>
                <a:uFill>
                  <a:solidFill>
                    <a:srgbClr val="000000"/>
                  </a:solidFill>
                </a:uFill>
                <a:latin typeface="Arial"/>
                <a:ea typeface="Arial"/>
                <a:cs typeface="Arial"/>
                <a:sym typeface="Arial"/>
              </a:defRPr>
            </a:pPr>
            <a:r>
              <a:t>Педагог дополнительного образования</a:t>
            </a:r>
          </a:p>
          <a:p>
            <a:pPr marL="174625" indent="-174625">
              <a:lnSpc>
                <a:spcPct val="115000"/>
              </a:lnSpc>
              <a:buClr>
                <a:srgbClr val="FF0000"/>
              </a:buClr>
              <a:buSzPct val="100000"/>
              <a:buFont typeface="Arial"/>
              <a:buChar char="•"/>
              <a:defRPr sz="2000">
                <a:solidFill>
                  <a:srgbClr val="333E48"/>
                </a:solidFill>
                <a:uFill>
                  <a:solidFill>
                    <a:srgbClr val="000000"/>
                  </a:solidFill>
                </a:uFill>
                <a:latin typeface="Arial"/>
                <a:ea typeface="Arial"/>
                <a:cs typeface="Arial"/>
                <a:sym typeface="Arial"/>
              </a:defRPr>
            </a:pPr>
            <a:r>
              <a:t>Педагог по шахматам</a:t>
            </a:r>
          </a:p>
          <a:p>
            <a:pPr marL="174625" indent="-174625">
              <a:lnSpc>
                <a:spcPct val="115000"/>
              </a:lnSpc>
              <a:buClr>
                <a:srgbClr val="FF0000"/>
              </a:buClr>
              <a:buSzPct val="100000"/>
              <a:buFont typeface="Arial"/>
              <a:buChar char="•"/>
              <a:defRPr sz="2000">
                <a:solidFill>
                  <a:srgbClr val="333E48"/>
                </a:solidFill>
                <a:uFill>
                  <a:solidFill>
                    <a:srgbClr val="000000"/>
                  </a:solidFill>
                </a:uFill>
                <a:latin typeface="Arial"/>
                <a:ea typeface="Arial"/>
                <a:cs typeface="Arial"/>
                <a:sym typeface="Arial"/>
              </a:defRPr>
            </a:pPr>
            <a:r>
              <a:t>Педагог-организатор</a:t>
            </a:r>
          </a:p>
          <a:p>
            <a:pPr marL="174625" indent="-174625">
              <a:lnSpc>
                <a:spcPct val="115000"/>
              </a:lnSpc>
              <a:buClr>
                <a:srgbClr val="FF0000"/>
              </a:buClr>
              <a:buSzPct val="100000"/>
              <a:buFont typeface="Arial"/>
              <a:buChar char="•"/>
              <a:defRPr sz="2000">
                <a:solidFill>
                  <a:srgbClr val="333E48"/>
                </a:solidFill>
                <a:uFill>
                  <a:solidFill>
                    <a:srgbClr val="000000"/>
                  </a:solidFill>
                </a:uFill>
                <a:latin typeface="Arial"/>
                <a:ea typeface="Arial"/>
                <a:cs typeface="Arial"/>
                <a:sym typeface="Arial"/>
              </a:defRPr>
            </a:pPr>
            <a:r>
              <a:t>Педагог по предмету «Физкультура и ОБЖ»</a:t>
            </a:r>
          </a:p>
          <a:p>
            <a:pPr marL="174625" indent="-174625">
              <a:lnSpc>
                <a:spcPct val="115000"/>
              </a:lnSpc>
              <a:buClr>
                <a:srgbClr val="FF0000"/>
              </a:buClr>
              <a:buSzPct val="100000"/>
              <a:buFont typeface="Arial"/>
              <a:buChar char="•"/>
              <a:defRPr sz="2000">
                <a:solidFill>
                  <a:srgbClr val="333E48"/>
                </a:solidFill>
                <a:uFill>
                  <a:solidFill>
                    <a:srgbClr val="000000"/>
                  </a:solidFill>
                </a:uFill>
                <a:latin typeface="Arial"/>
                <a:ea typeface="Arial"/>
                <a:cs typeface="Arial"/>
                <a:sym typeface="Arial"/>
              </a:defRPr>
            </a:pPr>
            <a:r>
              <a:t>Педагог по предмету «Технология»</a:t>
            </a:r>
          </a:p>
          <a:p>
            <a:pPr marL="174625" indent="-174625">
              <a:lnSpc>
                <a:spcPct val="115000"/>
              </a:lnSpc>
              <a:buClr>
                <a:srgbClr val="FF0000"/>
              </a:buClr>
              <a:buSzPct val="100000"/>
              <a:buFont typeface="Arial"/>
              <a:buChar char="•"/>
              <a:defRPr sz="2000">
                <a:solidFill>
                  <a:srgbClr val="333E48"/>
                </a:solidFill>
                <a:uFill>
                  <a:solidFill>
                    <a:srgbClr val="000000"/>
                  </a:solidFill>
                </a:uFill>
                <a:latin typeface="Arial"/>
                <a:ea typeface="Arial"/>
                <a:cs typeface="Arial"/>
                <a:sym typeface="Arial"/>
              </a:defRPr>
            </a:pPr>
            <a:r>
              <a:t>Педагог по предмету «Информатика»</a:t>
            </a:r>
          </a:p>
        </p:txBody>
      </p:sp>
      <p:sp>
        <p:nvSpPr>
          <p:cNvPr id="151" name="Правая фигурная скобка 6"/>
          <p:cNvSpPr/>
          <p:nvPr/>
        </p:nvSpPr>
        <p:spPr>
          <a:xfrm>
            <a:off x="6914508" y="2342507"/>
            <a:ext cx="410967" cy="272265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0"/>
                </a:moveTo>
                <a:cubicBezTo>
                  <a:pt x="5965" y="0"/>
                  <a:pt x="10800" y="669"/>
                  <a:pt x="10800" y="1494"/>
                </a:cubicBezTo>
                <a:lnTo>
                  <a:pt x="10800" y="9306"/>
                </a:lnTo>
                <a:cubicBezTo>
                  <a:pt x="10800" y="10131"/>
                  <a:pt x="15635" y="10800"/>
                  <a:pt x="21600" y="10800"/>
                </a:cubicBezTo>
                <a:cubicBezTo>
                  <a:pt x="15635" y="10800"/>
                  <a:pt x="10800" y="11469"/>
                  <a:pt x="10800" y="12294"/>
                </a:cubicBezTo>
                <a:lnTo>
                  <a:pt x="10800" y="20106"/>
                </a:lnTo>
                <a:cubicBezTo>
                  <a:pt x="10800" y="20931"/>
                  <a:pt x="5965" y="21600"/>
                  <a:pt x="0" y="21600"/>
                </a:cubicBezTo>
              </a:path>
            </a:pathLst>
          </a:custGeom>
          <a:ln w="6350">
            <a:solidFill>
              <a:srgbClr val="FF0000"/>
            </a:solidFill>
            <a:miter/>
          </a:ln>
        </p:spPr>
        <p:txBody>
          <a:bodyPr lIns="45719" rIns="45719" anchor="ctr"/>
          <a:lstStyle/>
          <a:p>
            <a:pPr algn="ctr"/>
            <a:endParaRPr/>
          </a:p>
        </p:txBody>
      </p:sp>
      <p:sp>
        <p:nvSpPr>
          <p:cNvPr id="152" name="Прямоугольник 7"/>
          <p:cNvSpPr txBox="1"/>
          <p:nvPr/>
        </p:nvSpPr>
        <p:spPr>
          <a:xfrm>
            <a:off x="7596861" y="3121298"/>
            <a:ext cx="2824397" cy="137923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 algn="just">
              <a:lnSpc>
                <a:spcPct val="115000"/>
              </a:lnSpc>
              <a:defRPr sz="2000">
                <a:solidFill>
                  <a:srgbClr val="333E48"/>
                </a:solidFill>
                <a:uFill>
                  <a:solidFill>
                    <a:srgbClr val="000000"/>
                  </a:solidFill>
                </a:u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Не менее 4-х единиц, допускается совмещение не более двух должностей</a:t>
            </a:r>
          </a:p>
        </p:txBody>
      </p:sp>
    </p:spTree>
    <p:extLst>
      <p:ext uri="{BB962C8B-B14F-4D97-AF65-F5344CB8AC3E}">
        <p14:creationId xmlns:p14="http://schemas.microsoft.com/office/powerpoint/2010/main" val="152169523"/>
      </p:ext>
    </p:extLst>
  </p:cSld>
  <p:clrMapOvr>
    <a:masterClrMapping/>
  </p:clrMapOvr>
  <p:transition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TextBox 7"/>
          <p:cNvSpPr txBox="1">
            <a:spLocks noGrp="1"/>
          </p:cNvSpPr>
          <p:nvPr>
            <p:ph type="sldNum" sz="quarter" idx="2"/>
          </p:nvPr>
        </p:nvSpPr>
        <p:spPr>
          <a:xfrm>
            <a:off x="11866378" y="6362699"/>
            <a:ext cx="224023" cy="35814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t>9</a:t>
            </a:fld>
            <a:endParaRPr/>
          </a:p>
        </p:txBody>
      </p:sp>
      <p:sp>
        <p:nvSpPr>
          <p:cNvPr id="115" name="Заголовок 1"/>
          <p:cNvSpPr txBox="1">
            <a:spLocks noGrp="1"/>
          </p:cNvSpPr>
          <p:nvPr>
            <p:ph type="title"/>
          </p:nvPr>
        </p:nvSpPr>
        <p:spPr>
          <a:xfrm>
            <a:off x="1104900" y="365125"/>
            <a:ext cx="8053614" cy="917575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</a:lstStyle>
          <a:p>
            <a:r>
              <a:t>Требование к инфраструктуре Центра «Точка роста»</a:t>
            </a:r>
          </a:p>
        </p:txBody>
      </p:sp>
      <p:sp>
        <p:nvSpPr>
          <p:cNvPr id="116" name="Объект 2"/>
          <p:cNvSpPr txBox="1">
            <a:spLocks noGrp="1"/>
          </p:cNvSpPr>
          <p:nvPr>
            <p:ph type="body" sz="half" idx="1"/>
          </p:nvPr>
        </p:nvSpPr>
        <p:spPr>
          <a:xfrm>
            <a:off x="1181099" y="1790701"/>
            <a:ext cx="9066145" cy="2493064"/>
          </a:xfrm>
          <a:prstGeom prst="rect">
            <a:avLst/>
          </a:prstGeom>
        </p:spPr>
        <p:txBody>
          <a:bodyPr/>
          <a:lstStyle/>
          <a:p>
            <a:pPr marL="0" indent="0" algn="just">
              <a:lnSpc>
                <a:spcPct val="100000"/>
              </a:lnSpc>
              <a:buSzTx/>
              <a:buNone/>
              <a:defRPr sz="2000"/>
            </a:pPr>
            <a:r>
              <a:t>Центр должен быть размещен не менее чем в двух помещениях площадью ≥ 40 м</a:t>
            </a:r>
            <a:r>
              <a:rPr baseline="30000"/>
              <a:t>2</a:t>
            </a:r>
            <a:r>
              <a:t> каждое и включать следующие функциональные зоны:</a:t>
            </a:r>
          </a:p>
          <a:p>
            <a:pPr algn="just">
              <a:lnSpc>
                <a:spcPct val="100000"/>
              </a:lnSpc>
              <a:buClr>
                <a:srgbClr val="FF0000"/>
              </a:buClr>
              <a:defRPr sz="2000"/>
            </a:pPr>
            <a:r>
              <a:t>Кабинеты формирования цифровых и гуманитарных компетенций (классы «Информатики», «Технологии» и «ОБЖ»)</a:t>
            </a:r>
          </a:p>
          <a:p>
            <a:pPr algn="just">
              <a:lnSpc>
                <a:spcPct val="100000"/>
              </a:lnSpc>
              <a:buClr>
                <a:srgbClr val="FF0000"/>
              </a:buClr>
              <a:defRPr sz="2000"/>
            </a:pPr>
            <a:r>
              <a:t>Помещение для проектной деятельности – открытое пространство, выполняющее роль центра общественной жизни школы, включающее шахматную гостиную, мадиазону/медиатеку</a:t>
            </a:r>
          </a:p>
        </p:txBody>
      </p:sp>
    </p:spTree>
  </p:cSld>
  <p:clrMapOvr>
    <a:masterClrMapping/>
  </p:clrMapOvr>
  <p:transition spd="med"/>
</p:sld>
</file>

<file path=ppt/theme/theme1.xml><?xml version="1.0" encoding="utf-8"?>
<a:theme xmlns:a="http://schemas.openxmlformats.org/drawingml/2006/main" name="Тема Office">
  <a:themeElements>
    <a:clrScheme name="Тема Offic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000FF"/>
      </a:hlink>
      <a:folHlink>
        <a:srgbClr val="FF00FF"/>
      </a:folHlink>
    </a:clrScheme>
    <a:fontScheme name="Тема Office">
      <a:majorFont>
        <a:latin typeface="Calibri"/>
        <a:ea typeface="Calibri"/>
        <a:cs typeface="Calibri"/>
      </a:majorFont>
      <a:minorFont>
        <a:latin typeface="Helvetica"/>
        <a:ea typeface="Helvetica"/>
        <a:cs typeface="Helvetica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Тема Office">
  <a:themeElements>
    <a:clrScheme name="Тема Offic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000FF"/>
      </a:hlink>
      <a:folHlink>
        <a:srgbClr val="FF00FF"/>
      </a:folHlink>
    </a:clrScheme>
    <a:fontScheme name="Тема Office">
      <a:majorFont>
        <a:latin typeface="Calibri"/>
        <a:ea typeface="Calibri"/>
        <a:cs typeface="Calibri"/>
      </a:majorFont>
      <a:minorFont>
        <a:latin typeface="Helvetica"/>
        <a:ea typeface="Helvetica"/>
        <a:cs typeface="Helvetica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94</TotalTime>
  <Words>623</Words>
  <Application>Microsoft Office PowerPoint</Application>
  <PresentationFormat>Широкоэкранный</PresentationFormat>
  <Paragraphs>101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5" baseType="lpstr">
      <vt:lpstr>Arial</vt:lpstr>
      <vt:lpstr>Calibri</vt:lpstr>
      <vt:lpstr>Verdana</vt:lpstr>
      <vt:lpstr>Тема Office</vt:lpstr>
      <vt:lpstr>О создании федеральной сети Центров образования цифрового и гуманитарного профилей «Точка роста» </vt:lpstr>
      <vt:lpstr>Федеральный проект   «Современная школа» национального проекта «Образование</vt:lpstr>
      <vt:lpstr>Презентация PowerPoint</vt:lpstr>
      <vt:lpstr>Распоряжение Министерства просвещения РФ №P-23 от 1 марта 2019 года </vt:lpstr>
      <vt:lpstr>Определение</vt:lpstr>
      <vt:lpstr> </vt:lpstr>
      <vt:lpstr>Образовательные направления</vt:lpstr>
      <vt:lpstr>Требования к кадровому составу  и штатной численности </vt:lpstr>
      <vt:lpstr>Требование к инфраструктуре Центра «Точка роста»</vt:lpstr>
      <vt:lpstr>Фирменный стиль</vt:lpstr>
      <vt:lpstr>Образовательные сессии  для педагогов Центров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 создании федеральной сети Центров образования цифрового и гуманитарного профилей «Точка роста»</dc:title>
  <dc:creator>Лариса Сулима</dc:creator>
  <cp:lastModifiedBy>Марина</cp:lastModifiedBy>
  <cp:revision>17</cp:revision>
  <dcterms:modified xsi:type="dcterms:W3CDTF">2019-08-16T05:46:51Z</dcterms:modified>
</cp:coreProperties>
</file>