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  <p:sldMasterId id="2147483683" r:id="rId4"/>
  </p:sldMasterIdLst>
  <p:notesMasterIdLst>
    <p:notesMasterId r:id="rId34"/>
  </p:notesMasterIdLst>
  <p:sldIdLst>
    <p:sldId id="263" r:id="rId5"/>
    <p:sldId id="256" r:id="rId6"/>
    <p:sldId id="262" r:id="rId7"/>
    <p:sldId id="257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201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54fe6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71e54fe660_0_127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3312b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f331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56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5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0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7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f4f1a5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f4f1a5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4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4f1a5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f4f1a5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14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0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ee33140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ee33140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3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f2b2355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f2b2355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285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f2b2355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f2b2355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75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2b235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2b235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04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f2b235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f2b2355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35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ee3314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ee3314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ee3314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ee3314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6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e33140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e33140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e33140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ee33140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aa816f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aa816f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62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54fe66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1e54fe660_0_18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0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aa816fb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aa816fb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2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78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6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31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4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51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46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8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25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0719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7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2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6" y="215094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3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4832490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8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61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6" y="555624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6" y="138966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90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90259" y="450169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1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/>
        </p:nvSpPr>
        <p:spPr>
          <a:xfrm>
            <a:off x="4572086" y="-125"/>
            <a:ext cx="4572000" cy="51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265505" y="123322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265505" y="280319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939593" y="724106"/>
            <a:ext cx="38370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11706" y="423075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364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 hasCustomPrompt="1"/>
          </p:nvPr>
        </p:nvSpPr>
        <p:spPr>
          <a:xfrm>
            <a:off x="311706" y="1106173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11706" y="3152361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77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 type="tx">
  <p:cSld name="Title - Cen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39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4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1pPr>
            <a:lvl2pPr marL="342900" lvl="1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2pPr>
            <a:lvl3pPr marL="514350" lvl="2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3pPr>
            <a:lvl4pPr marL="685800" lvl="3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4pPr>
            <a:lvl5pPr marL="857250" lvl="4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5880503" y="2638425"/>
            <a:ext cx="3148754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5734050" y="423863"/>
            <a:ext cx="31242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4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2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1200" i="1"/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063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410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6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413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удаленного проведения уроков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6018621" y="383675"/>
            <a:ext cx="24288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A978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445876" y="402476"/>
            <a:ext cx="4487828" cy="40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ru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Автоматизация рутинных операций </a:t>
            </a:r>
            <a:r>
              <a:rPr kumimoji="0" lang="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учителей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graphicFrame>
        <p:nvGraphicFramePr>
          <p:cNvPr id="139" name="Google Shape;139;p28"/>
          <p:cNvGraphicFramePr/>
          <p:nvPr/>
        </p:nvGraphicFramePr>
        <p:xfrm>
          <a:off x="4713890" y="1446498"/>
          <a:ext cx="3844212" cy="308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3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Тестирование знаний, домашняя работа в электронном виде, а также база электронных рабочих тетрадей и тренажёр по школьной программе.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Мгновенная автоматическая проверка работ учеников по мере их выполнения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Возможность проанализировать знания и самоотдачу конкретного ученика </a:t>
                      </a:r>
                      <a:r>
                        <a:rPr lang="ru-RU" sz="14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или всего класса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0" name="Google Shape;140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33" y="477716"/>
            <a:ext cx="1673356" cy="1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2249" y="3216166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Регистрация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 требует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подтверждения либо через ЭЖ,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либо через связанный профиль.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2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1702676" y="457200"/>
            <a:ext cx="6258909" cy="4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Exo 2 Regular"/>
                <a:cs typeface="Exo 2 Regular"/>
                <a:sym typeface="Exo 2 Regular"/>
              </a:rPr>
              <a:t>Предметы, представленные на платоформе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53" y="1180110"/>
            <a:ext cx="7166072" cy="340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9"/>
          <p:cNvGrpSpPr/>
          <p:nvPr/>
        </p:nvGrpSpPr>
        <p:grpSpPr>
          <a:xfrm>
            <a:off x="5742475" y="228235"/>
            <a:ext cx="2868597" cy="1045005"/>
            <a:chOff x="7414450" y="4831358"/>
            <a:chExt cx="3354300" cy="1139342"/>
          </a:xfrm>
        </p:grpSpPr>
        <p:sp>
          <p:nvSpPr>
            <p:cNvPr id="147" name="Google Shape;147;p29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учеников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7414450" y="4831358"/>
              <a:ext cx="33543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Повышение  успеваемости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</p:grpSp>
      <p:pic>
        <p:nvPicPr>
          <p:cNvPr id="149" name="Google Shape;149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50" y="259653"/>
            <a:ext cx="1680952" cy="1542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9"/>
          <p:cNvGraphicFramePr/>
          <p:nvPr/>
        </p:nvGraphicFramePr>
        <p:xfrm>
          <a:off x="5366561" y="1444892"/>
          <a:ext cx="3323625" cy="337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3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Мотивация на результат, соревнование внутри класса, школы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Тренажёры для самостоятельной подготовки к ЕГЭ, ОГЭ и ВПР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Обучение на собственных ошибках, разбор шагов решения заданий, неограниченное количество попыток с новыми вариантами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52" y="2033751"/>
            <a:ext cx="505458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ЯКласс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— удобный помощник для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идентифицированного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Позволяет составлять проверочные работы для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 индивидуальными заданиями всего за пять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Размещать проверочные работы в электронном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дневнике школьника.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Автоматизировать проверку и отчётность – оценки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сразу готовы для выставления в журнал!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этом система позволяет отследить тенденции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обучении каждого отдельного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метапрезентация_графика_разделитель_02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133725" y="170484"/>
            <a:ext cx="5838750" cy="2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ru-RU" sz="1650" dirty="0">
                <a:solidFill>
                  <a:srgbClr val="201E1E"/>
                </a:solidFill>
              </a:rPr>
              <a:t>-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ru-RU" sz="1650" dirty="0" err="1">
                <a:solidFill>
                  <a:srgbClr val="201E1E"/>
                </a:solidFill>
              </a:rPr>
              <a:t>Э</a:t>
            </a:r>
            <a:r>
              <a:rPr lang="en-US" sz="1650" dirty="0" err="1">
                <a:solidFill>
                  <a:srgbClr val="201E1E"/>
                </a:solidFill>
              </a:rPr>
              <a:t>то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бесплатный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сервис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учителей</a:t>
            </a:r>
            <a:r>
              <a:rPr lang="en-US" sz="1650" dirty="0">
                <a:solidFill>
                  <a:srgbClr val="201E1E"/>
                </a:solidFill>
              </a:rPr>
              <a:t> 1-5 </a:t>
            </a:r>
            <a:r>
              <a:rPr lang="en-US" sz="1650" dirty="0" err="1">
                <a:solidFill>
                  <a:srgbClr val="201E1E"/>
                </a:solidFill>
              </a:rPr>
              <a:t>классов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заданиями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русскому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языку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математике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автоматической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проверкой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мгновенной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обратной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связью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en-US" sz="1650" dirty="0" err="1">
                <a:solidFill>
                  <a:srgbClr val="201E1E"/>
                </a:solidFill>
              </a:rPr>
              <a:t>Яндекс.Учебник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позволяет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учителю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 err="1">
                <a:solidFill>
                  <a:srgbClr val="201E1E"/>
                </a:solidFill>
              </a:rPr>
              <a:t>экономить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время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на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рутине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работать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>
                <a:solidFill>
                  <a:srgbClr val="201E1E"/>
                </a:solidFill>
              </a:rPr>
              <a:t>с </a:t>
            </a:r>
            <a:r>
              <a:rPr lang="en-US" sz="1650" dirty="0" err="1">
                <a:solidFill>
                  <a:srgbClr val="201E1E"/>
                </a:solidFill>
              </a:rPr>
              <a:t>индивидуальными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траекториями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каждого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lang="ru-RU" sz="1650" dirty="0">
              <a:solidFill>
                <a:srgbClr val="201E1E"/>
              </a:solidFill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</a:rPr>
              <a:t> Все материалы разработаны с учетом ПООП и соответствуют ФГОС НОО.</a:t>
            </a: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lang="ru-RU" sz="1650" dirty="0">
              <a:solidFill>
                <a:srgbClr val="201E1E"/>
              </a:solidFill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Учитель регистрирует </a:t>
            </a:r>
            <a:r>
              <a:rPr lang="ru-RU" sz="1650" dirty="0" err="1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аккаунт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и создает класс. Платформа формирует пароли и логины для обучающихся. </a:t>
            </a:r>
            <a:r>
              <a:rPr lang="ru-RU" sz="1650" dirty="0"/>
              <a:t>Каждый ученик получает код доступа и использует его для входа.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lang="ru-RU"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sz="1800" dirty="0"/>
          </a:p>
        </p:txBody>
      </p:sp>
      <p:sp>
        <p:nvSpPr>
          <p:cNvPr id="55" name="Google Shape;55;p12"/>
          <p:cNvSpPr txBox="1"/>
          <p:nvPr/>
        </p:nvSpPr>
        <p:spPr>
          <a:xfrm>
            <a:off x="164551" y="140133"/>
            <a:ext cx="2600325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13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9" y="753628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метапрезентация_графика_разделитель_01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5400000">
            <a:off x="-689067" y="3692167"/>
            <a:ext cx="1791000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r>
              <a:rPr lang="en-US" sz="600">
                <a:solidFill>
                  <a:srgbClr val="201E1E"/>
                </a:solidFill>
              </a:rPr>
              <a:t>Задания Яндекс.Учебника</a:t>
            </a:r>
            <a:endParaRPr sz="600">
              <a:solidFill>
                <a:srgbClr val="201E1E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0511" y="465516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en-US" sz="1800" dirty="0"/>
              <a:t> </a:t>
            </a:r>
            <a:r>
              <a:rPr lang="en-US" sz="1800" dirty="0" err="1"/>
              <a:t>Яндекс.Учебника</a:t>
            </a:r>
            <a:r>
              <a:rPr lang="en-US" sz="1800" dirty="0"/>
              <a:t> </a:t>
            </a:r>
            <a:r>
              <a:rPr lang="en-US" sz="1800" dirty="0" err="1"/>
              <a:t>формируют</a:t>
            </a:r>
            <a:r>
              <a:rPr lang="en-US" sz="1800" dirty="0"/>
              <a:t> </a:t>
            </a:r>
            <a:r>
              <a:rPr lang="en-US" sz="1800" dirty="0" err="1"/>
              <a:t>предметные</a:t>
            </a:r>
            <a:r>
              <a:rPr lang="en-US" sz="1800" dirty="0"/>
              <a:t> и </a:t>
            </a:r>
            <a:r>
              <a:rPr lang="en-US" sz="1800" dirty="0" err="1"/>
              <a:t>метапредметные</a:t>
            </a:r>
            <a:r>
              <a:rPr lang="en-US" sz="1800" dirty="0"/>
              <a:t> </a:t>
            </a:r>
            <a:r>
              <a:rPr lang="en-US" sz="1800" dirty="0" err="1"/>
              <a:t>умения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76" name="Google Shape;76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56962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142780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41886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297606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581657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86425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147808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43225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716203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4000154"/>
            <a:ext cx="110585" cy="13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07859" y="4753213"/>
            <a:ext cx="81113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14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51475" y="0"/>
            <a:ext cx="5892525" cy="437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 marL="171450" marR="171450" defTabSz="342900">
              <a:lnSpc>
                <a:spcPct val="114285"/>
              </a:lnSpc>
              <a:spcBef>
                <a:spcPts val="1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71450" marR="171450" defTabSz="342900">
              <a:lnSpc>
                <a:spcPct val="147000"/>
              </a:lnSpc>
              <a:spcBef>
                <a:spcPts val="10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1</a:t>
            </a:r>
            <a:r>
              <a:rPr lang="ru-RU" sz="1200" dirty="0"/>
              <a:t>. Учитель подбирает задания для обучающихся из более чем 35 000 карточек, используя удобный и понятный рубрикатор. Задания разбиты по разделам и темам. </a:t>
            </a:r>
            <a:r>
              <a:rPr lang="en-US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2</a:t>
            </a:r>
            <a:r>
              <a:rPr lang="ru-RU" sz="1200" dirty="0"/>
              <a:t>. Учитель получает э</a:t>
            </a:r>
            <a:r>
              <a:rPr lang="en-US" sz="1200" dirty="0" err="1"/>
              <a:t>кономи</a:t>
            </a:r>
            <a:r>
              <a:rPr lang="ru-RU" sz="1200" dirty="0" err="1"/>
              <a:t>ю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проверке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и </a:t>
            </a:r>
            <a:r>
              <a:rPr lang="en-US" sz="1200" dirty="0" err="1"/>
              <a:t>подготовке</a:t>
            </a:r>
            <a:r>
              <a:rPr lang="ru-RU" sz="1200" dirty="0"/>
              <a:t> </a:t>
            </a:r>
            <a:r>
              <a:rPr lang="en-US" sz="1200" dirty="0"/>
              <a:t>к </a:t>
            </a:r>
            <a:r>
              <a:rPr lang="en-US" sz="1200" dirty="0" err="1"/>
              <a:t>урокам</a:t>
            </a:r>
            <a:r>
              <a:rPr lang="ru-RU" sz="1200" dirty="0"/>
              <a:t>. </a:t>
            </a:r>
            <a:r>
              <a:rPr lang="en-US" sz="1200" dirty="0" err="1"/>
              <a:t>Урок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пятнадцати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</a:t>
            </a:r>
            <a:r>
              <a:rPr lang="en-US" sz="1200" dirty="0" err="1"/>
              <a:t>собирается</a:t>
            </a:r>
            <a:r>
              <a:rPr lang="en-US" sz="1200" dirty="0"/>
              <a:t> в </a:t>
            </a:r>
            <a:r>
              <a:rPr lang="en-US" sz="1200" dirty="0" err="1"/>
              <a:t>среднем</a:t>
            </a:r>
            <a:r>
              <a:rPr lang="en-US" sz="1200" dirty="0"/>
              <a:t> </a:t>
            </a:r>
            <a:r>
              <a:rPr lang="en-US" sz="1200" dirty="0" err="1"/>
              <a:t>за</a:t>
            </a:r>
            <a:r>
              <a:rPr lang="en-US" sz="1200" dirty="0"/>
              <a:t> 15 </a:t>
            </a:r>
            <a:r>
              <a:rPr lang="en-US" sz="1200" dirty="0" err="1"/>
              <a:t>минут</a:t>
            </a:r>
            <a:r>
              <a:rPr lang="en-US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,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виден</a:t>
            </a:r>
            <a:r>
              <a:rPr lang="en-US" sz="1200" dirty="0"/>
              <a:t> </a:t>
            </a:r>
            <a:r>
              <a:rPr lang="en-US" sz="1200" dirty="0" err="1"/>
              <a:t>результат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классу</a:t>
            </a:r>
            <a:r>
              <a:rPr lang="en-US" sz="1200" dirty="0"/>
              <a:t>.</a:t>
            </a:r>
            <a:endParaRPr lang="ru-RU"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3</a:t>
            </a:r>
            <a:r>
              <a:rPr lang="ru-RU" sz="1200" dirty="0"/>
              <a:t>. Карточки представляют из себя б</a:t>
            </a:r>
            <a:r>
              <a:rPr lang="en-US" sz="1200" dirty="0" err="1"/>
              <a:t>есплатное</a:t>
            </a:r>
            <a:r>
              <a:rPr lang="en-US" sz="1200" dirty="0"/>
              <a:t> </a:t>
            </a:r>
            <a:r>
              <a:rPr lang="en-US" sz="1200" dirty="0" err="1"/>
              <a:t>дополнение</a:t>
            </a:r>
            <a:r>
              <a:rPr lang="en-US" sz="1200" dirty="0"/>
              <a:t> к </a:t>
            </a:r>
            <a:r>
              <a:rPr lang="en-US" sz="1200" dirty="0" err="1"/>
              <a:t>любому</a:t>
            </a:r>
            <a:r>
              <a:rPr lang="en-US" sz="1200" dirty="0"/>
              <a:t> УМК</a:t>
            </a:r>
            <a:r>
              <a:rPr lang="ru-RU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распределены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темам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</a:t>
            </a:r>
            <a:r>
              <a:rPr lang="en-US" sz="1200" dirty="0" err="1"/>
              <a:t>легко</a:t>
            </a:r>
            <a:r>
              <a:rPr lang="en-US" sz="1200" dirty="0"/>
              <a:t> </a:t>
            </a:r>
            <a:r>
              <a:rPr lang="en-US" sz="1200" dirty="0" err="1"/>
              <a:t>ориентируется</a:t>
            </a:r>
            <a:r>
              <a:rPr lang="en-US" sz="1200" dirty="0"/>
              <a:t> </a:t>
            </a:r>
            <a:r>
              <a:rPr lang="en-US" sz="1200" dirty="0" err="1"/>
              <a:t>независимо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того</a:t>
            </a:r>
            <a:r>
              <a:rPr lang="en-US" sz="1200" dirty="0"/>
              <a:t>,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какой</a:t>
            </a:r>
            <a:r>
              <a:rPr lang="en-US" sz="1200" dirty="0"/>
              <a:t> </a:t>
            </a:r>
            <a:r>
              <a:rPr lang="en-US" sz="1200" dirty="0" err="1"/>
              <a:t>программе</a:t>
            </a:r>
            <a:r>
              <a:rPr lang="en-US" sz="1200" dirty="0"/>
              <a:t> </a:t>
            </a:r>
            <a:r>
              <a:rPr lang="en-US" sz="1200" dirty="0" err="1"/>
              <a:t>работает</a:t>
            </a:r>
            <a:r>
              <a:rPr lang="ru-RU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en-US" sz="1200" dirty="0" err="1"/>
              <a:t>Подробная</a:t>
            </a:r>
            <a:r>
              <a:rPr lang="en-US" sz="1200" dirty="0"/>
              <a:t>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успеваемости</a:t>
            </a:r>
            <a:r>
              <a:rPr lang="ru-RU" sz="1200" dirty="0"/>
              <a:t>. </a:t>
            </a:r>
            <a:r>
              <a:rPr lang="en-US" sz="1200" dirty="0" err="1"/>
              <a:t>Учителю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 </a:t>
            </a:r>
            <a:r>
              <a:rPr lang="en-US" sz="1200" dirty="0" err="1"/>
              <a:t>тетради</a:t>
            </a:r>
            <a:r>
              <a:rPr lang="en-US" sz="1200" dirty="0"/>
              <a:t> </a:t>
            </a:r>
            <a:r>
              <a:rPr lang="en-US" sz="1200" dirty="0" err="1"/>
              <a:t>вручную</a:t>
            </a:r>
            <a:r>
              <a:rPr lang="en-US" sz="1200" dirty="0"/>
              <a:t>. </a:t>
            </a:r>
            <a:r>
              <a:rPr lang="en-US" sz="1200" dirty="0" err="1"/>
              <a:t>Компьютер</a:t>
            </a:r>
            <a:r>
              <a:rPr lang="en-US" sz="1200" dirty="0"/>
              <a:t> </a:t>
            </a:r>
            <a:r>
              <a:rPr lang="en-US" sz="1200" dirty="0" err="1"/>
              <a:t>автоматически</a:t>
            </a:r>
            <a:r>
              <a:rPr lang="en-US" sz="1200" dirty="0"/>
              <a:t> </a:t>
            </a:r>
            <a:r>
              <a:rPr lang="en-US" sz="1200" dirty="0" err="1"/>
              <a:t>делает</a:t>
            </a:r>
            <a:r>
              <a:rPr lang="en-US" sz="1200" dirty="0"/>
              <a:t> </a:t>
            </a:r>
            <a:r>
              <a:rPr lang="en-US" sz="1200" dirty="0" err="1"/>
              <a:t>это</a:t>
            </a:r>
            <a:r>
              <a:rPr lang="en-US" sz="1200" dirty="0"/>
              <a:t> </a:t>
            </a:r>
            <a:r>
              <a:rPr lang="en-US" sz="1200" dirty="0" err="1"/>
              <a:t>сам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видит</a:t>
            </a:r>
            <a:r>
              <a:rPr lang="en-US" sz="1200" dirty="0"/>
              <a:t>  </a:t>
            </a:r>
            <a:r>
              <a:rPr lang="en-US" sz="1200" dirty="0" err="1"/>
              <a:t>результаты</a:t>
            </a:r>
            <a:r>
              <a:rPr lang="en-US" sz="1200" dirty="0"/>
              <a:t> </a:t>
            </a:r>
            <a:r>
              <a:rPr lang="en-US" sz="1200" dirty="0" err="1"/>
              <a:t>каждого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всего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 в </a:t>
            </a:r>
            <a:r>
              <a:rPr lang="en-US" sz="1200" dirty="0" err="1"/>
              <a:t>целом</a:t>
            </a:r>
            <a:r>
              <a:rPr lang="ru-RU" sz="1200" dirty="0"/>
              <a:t>. 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5" y="3441422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969181" y="15"/>
            <a:ext cx="6174750" cy="514347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>
                <a:srgbClr val="FFFFFF"/>
              </a:buClr>
              <a:buSzPts val="3000"/>
            </a:pPr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 descr="метапрезентация_графика_разделитель_05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551" y="140133"/>
            <a:ext cx="2600325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Задания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русскому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языку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математике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(1-5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класс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4" descr="Математика вокруг нас_серый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345" y="227933"/>
            <a:ext cx="3560643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Работа с информацией_серый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282" y="227932"/>
            <a:ext cx="2788367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Развитие речи 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694" y="2905828"/>
            <a:ext cx="2788368" cy="20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Морфология 01_серый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02" y="3047426"/>
            <a:ext cx="2600325" cy="1507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;p13"/>
          <p:cNvSpPr txBox="1"/>
          <p:nvPr/>
        </p:nvSpPr>
        <p:spPr>
          <a:xfrm>
            <a:off x="278523" y="2328723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ru-RU" sz="1800" dirty="0"/>
              <a:t> разнообразны: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Ввод текста;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Классификация;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Выделение;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Перетаскивание;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Всплывающие списки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8977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метапрезентация_графика_разделитель_04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133726" y="170484"/>
            <a:ext cx="5281875" cy="8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en-US" sz="1838">
                <a:solidFill>
                  <a:srgbClr val="201E1E"/>
                </a:solidFill>
              </a:rPr>
              <a:t>Статистика по ученику экономит время учителя на проверке тетрадей и позволяет отследить особенности работы ученика в режиме онлайн.</a:t>
            </a:r>
            <a:endParaRPr sz="525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4581290" y="1180291"/>
            <a:ext cx="2600418" cy="1155964"/>
            <a:chOff x="0" y="0"/>
            <a:chExt cx="9632514" cy="491638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632514" cy="4916380"/>
            </a:xfrm>
            <a:prstGeom prst="roundRect">
              <a:avLst>
                <a:gd name="adj" fmla="val 198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196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" name="Google Shape;114;p15" descr="Screen Shot 2019-07-30 at 18.27.44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440" y="202702"/>
              <a:ext cx="9143520" cy="451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467544" y="1653648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Количество</a:t>
            </a:r>
            <a:r>
              <a:rPr lang="en-US" sz="1350" dirty="0"/>
              <a:t> </a:t>
            </a:r>
            <a:r>
              <a:rPr lang="en-US" sz="1350" dirty="0" err="1"/>
              <a:t>затраченных</a:t>
            </a:r>
            <a:r>
              <a:rPr lang="en-US" sz="1350" dirty="0"/>
              <a:t> </a:t>
            </a:r>
            <a:r>
              <a:rPr lang="en-US" sz="1350" dirty="0" err="1"/>
              <a:t>попыток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467544" y="2247714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Время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</a:t>
            </a:r>
            <a:r>
              <a:rPr lang="en-US" sz="1350" dirty="0" err="1"/>
              <a:t>задания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21550" y="2625756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Факт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(</a:t>
            </a:r>
            <a:r>
              <a:rPr lang="en-US" sz="1350" dirty="0" err="1"/>
              <a:t>верно</a:t>
            </a:r>
            <a:r>
              <a:rPr lang="en-US" sz="1350" dirty="0"/>
              <a:t>/</a:t>
            </a:r>
            <a:r>
              <a:rPr lang="en-US" sz="1350" dirty="0" err="1"/>
              <a:t>не</a:t>
            </a:r>
            <a:r>
              <a:rPr lang="en-US" sz="1350" dirty="0"/>
              <a:t> </a:t>
            </a:r>
            <a:r>
              <a:rPr lang="en-US" sz="1350" dirty="0" err="1"/>
              <a:t>верно</a:t>
            </a:r>
            <a:r>
              <a:rPr lang="en-US" sz="1350" dirty="0"/>
              <a:t>).</a:t>
            </a:r>
            <a:endParaRPr sz="1350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164551" y="140133"/>
            <a:ext cx="2600325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Результаты решения задания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5" descr="Imag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11" y="1680651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301720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17" y="2679762"/>
            <a:ext cx="159926" cy="15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16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15"/>
          <p:cNvGrpSpPr/>
          <p:nvPr/>
        </p:nvGrpSpPr>
        <p:grpSpPr>
          <a:xfrm>
            <a:off x="4054533" y="3567629"/>
            <a:ext cx="4058709" cy="1403324"/>
            <a:chOff x="0" y="0"/>
            <a:chExt cx="15472800" cy="682508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9388"/>
              <a:ext cx="15472800" cy="6815700"/>
            </a:xfrm>
            <a:prstGeom prst="roundRect">
              <a:avLst>
                <a:gd name="adj" fmla="val 143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2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0" name="Google Shape;130;p15" descr="Frame 3.2 больше красного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107" y="0"/>
              <a:ext cx="14767504" cy="63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5"/>
          <p:cNvSpPr txBox="1"/>
          <p:nvPr/>
        </p:nvSpPr>
        <p:spPr>
          <a:xfrm>
            <a:off x="3329862" y="2436735"/>
            <a:ext cx="5602613" cy="117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9"/>
              </a:lnSpc>
              <a:buClr>
                <a:srgbClr val="201E1E"/>
              </a:buClr>
              <a:buSzPts val="4900"/>
            </a:pPr>
            <a:r>
              <a:rPr lang="en-US" sz="1838" dirty="0" err="1">
                <a:solidFill>
                  <a:srgbClr val="201E1E"/>
                </a:solidFill>
              </a:rPr>
              <a:t>Статистика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позволяет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отследить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общие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тенденции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и </a:t>
            </a:r>
            <a:r>
              <a:rPr lang="en-US" sz="1838" dirty="0" err="1">
                <a:solidFill>
                  <a:srgbClr val="201E1E"/>
                </a:solidFill>
              </a:rPr>
              <a:t>адресно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работать</a:t>
            </a:r>
            <a:r>
              <a:rPr lang="en-US" sz="1838" dirty="0">
                <a:solidFill>
                  <a:srgbClr val="201E1E"/>
                </a:solidFill>
              </a:rPr>
              <a:t/>
            </a:r>
            <a:br>
              <a:rPr lang="en-US" sz="1838" dirty="0">
                <a:solidFill>
                  <a:srgbClr val="201E1E"/>
                </a:solidFill>
              </a:rPr>
            </a:br>
            <a:r>
              <a:rPr lang="en-US" sz="1838" dirty="0">
                <a:solidFill>
                  <a:srgbClr val="201E1E"/>
                </a:solidFill>
              </a:rPr>
              <a:t>с </a:t>
            </a:r>
            <a:r>
              <a:rPr lang="en-US" sz="1838" dirty="0" err="1">
                <a:solidFill>
                  <a:srgbClr val="201E1E"/>
                </a:solidFill>
              </a:rPr>
              <a:t>проблемами</a:t>
            </a:r>
            <a:r>
              <a:rPr lang="en-US" sz="1838" dirty="0">
                <a:solidFill>
                  <a:srgbClr val="201E1E"/>
                </a:solidFill>
              </a:rPr>
              <a:t> в </a:t>
            </a:r>
            <a:r>
              <a:rPr lang="en-US" sz="1838" dirty="0" err="1">
                <a:solidFill>
                  <a:srgbClr val="201E1E"/>
                </a:solidFill>
              </a:rPr>
              <a:t>режиме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онлайн</a:t>
            </a:r>
            <a:r>
              <a:rPr lang="en-US" sz="1838" dirty="0">
                <a:solidFill>
                  <a:srgbClr val="201E1E"/>
                </a:solidFill>
              </a:rPr>
              <a:t>.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val="29953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метапрезентация_графика_разделитель_07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64551" y="140133"/>
            <a:ext cx="2749869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Отчёт</a:t>
            </a:r>
            <a:b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 период</a:t>
            </a:r>
            <a:endParaRPr sz="525"/>
          </a:p>
        </p:txBody>
      </p:sp>
      <p:sp>
        <p:nvSpPr>
          <p:cNvPr id="139" name="Google Shape;139;p16"/>
          <p:cNvSpPr txBox="1"/>
          <p:nvPr/>
        </p:nvSpPr>
        <p:spPr>
          <a:xfrm>
            <a:off x="171116" y="1231587"/>
            <a:ext cx="2600325" cy="12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Индивидуальный</a:t>
            </a:r>
            <a:r>
              <a:rPr lang="en-US" sz="1200" dirty="0"/>
              <a:t> </a:t>
            </a:r>
            <a:r>
              <a:rPr lang="en-US" sz="1200" dirty="0" err="1"/>
              <a:t>отчёт</a:t>
            </a:r>
            <a:r>
              <a:rPr lang="en-US" sz="1200" dirty="0"/>
              <a:t> </a:t>
            </a:r>
            <a:r>
              <a:rPr lang="en-US" sz="1200" dirty="0" err="1"/>
              <a:t>показывает</a:t>
            </a:r>
            <a:r>
              <a:rPr lang="en-US" sz="1200" dirty="0"/>
              <a:t> </a:t>
            </a:r>
            <a:r>
              <a:rPr lang="en-US" sz="1200" dirty="0" err="1"/>
              <a:t>активность</a:t>
            </a:r>
            <a:r>
              <a:rPr lang="en-US" sz="1200" dirty="0"/>
              <a:t> </a:t>
            </a:r>
            <a:r>
              <a:rPr lang="en-US" sz="1200" dirty="0" err="1"/>
              <a:t>учителя</a:t>
            </a:r>
            <a:r>
              <a:rPr lang="en-US" sz="1200" dirty="0"/>
              <a:t> и </a:t>
            </a:r>
            <a:r>
              <a:rPr lang="en-US" sz="1200" dirty="0" err="1"/>
              <a:t>рекомендации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созданию</a:t>
            </a:r>
            <a:r>
              <a:rPr lang="en-US" sz="1200" dirty="0"/>
              <a:t> </a:t>
            </a:r>
            <a:r>
              <a:rPr lang="en-US" sz="1200" dirty="0" err="1"/>
              <a:t>занятий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: </a:t>
            </a:r>
            <a:r>
              <a:rPr lang="en-US" sz="1200" dirty="0" err="1"/>
              <a:t>анализ</a:t>
            </a:r>
            <a:r>
              <a:rPr lang="en-US" sz="1200" dirty="0"/>
              <a:t> </a:t>
            </a:r>
            <a:r>
              <a:rPr lang="en-US" sz="1200" dirty="0" err="1"/>
              <a:t>тем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предмету</a:t>
            </a:r>
            <a:r>
              <a:rPr lang="en-US" sz="1200" dirty="0"/>
              <a:t> и </a:t>
            </a:r>
            <a:r>
              <a:rPr lang="en-US" sz="1200" dirty="0" err="1"/>
              <a:t>сравнение</a:t>
            </a:r>
            <a:r>
              <a:rPr lang="en-US" sz="1200" dirty="0"/>
              <a:t> </a:t>
            </a:r>
            <a:r>
              <a:rPr lang="en-US" sz="1200" dirty="0" err="1"/>
              <a:t>результатов</a:t>
            </a:r>
            <a:r>
              <a:rPr lang="en-US" sz="1200" dirty="0"/>
              <a:t> </a:t>
            </a:r>
            <a:r>
              <a:rPr lang="en-US" sz="1200" dirty="0" err="1"/>
              <a:t>своих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с </a:t>
            </a:r>
            <a:r>
              <a:rPr lang="en-US" sz="1200" dirty="0" err="1"/>
              <a:t>результатами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России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ученику</a:t>
            </a:r>
            <a:r>
              <a:rPr lang="en-US" sz="1200" dirty="0"/>
              <a:t>.</a:t>
            </a:r>
            <a:endParaRPr sz="1200" dirty="0"/>
          </a:p>
        </p:txBody>
      </p:sp>
      <p:pic>
        <p:nvPicPr>
          <p:cNvPr id="140" name="Google Shape;140;p16" descr="отчет 01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642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pic>
        <p:nvPicPr>
          <p:cNvPr id="141" name="Google Shape;141;p16" descr="отчет 02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627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17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49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8475" y="315300"/>
            <a:ext cx="7881000" cy="9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CORE - интерактивный конструктор урока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75" y="1748025"/>
            <a:ext cx="5719500" cy="258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9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6100" y="398825"/>
            <a:ext cx="453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Преподаватель имеет возможность: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52100" y="1514075"/>
            <a:ext cx="37197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создавать интерактивные онлайн-уроки;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автоматически проверять задания;;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назначать домашние задания и давать обратную связь.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2" y="1224912"/>
            <a:ext cx="4780112" cy="288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54550" y="4400"/>
            <a:ext cx="803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Образовательная платформа Учи.ру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3650" y="1064900"/>
            <a:ext cx="426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Включает в себя более 35 000 интерактивных заданий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75" y="1064900"/>
            <a:ext cx="3484801" cy="150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675" y="3863483"/>
            <a:ext cx="3484800" cy="7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35675" y="2670200"/>
            <a:ext cx="329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Позволяет организовать дистанционное </a:t>
            </a:r>
            <a:r>
              <a:rPr lang="ru" sz="1800" dirty="0" smtClean="0"/>
              <a:t>обучение (ОБУЧАЮЩИЕ РОЛИКИ)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0" y="1959376"/>
            <a:ext cx="4751450" cy="27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0125" y="445025"/>
            <a:ext cx="2872174" cy="5727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После создания своего </a:t>
            </a:r>
            <a:r>
              <a:rPr lang="ru-RU" sz="2000" dirty="0" err="1" smtClean="0">
                <a:solidFill>
                  <a:schemeClr val="bg2"/>
                </a:solidFill>
              </a:rPr>
              <a:t>аккаунта</a:t>
            </a:r>
            <a:r>
              <a:rPr lang="ru-RU" sz="2000" dirty="0" smtClean="0">
                <a:solidFill>
                  <a:schemeClr val="bg2"/>
                </a:solidFill>
              </a:rPr>
              <a:t> учитель получает доступ к созданию интерактивного урока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16" y="505899"/>
            <a:ext cx="5551996" cy="40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720" y="378924"/>
            <a:ext cx="3136580" cy="572700"/>
          </a:xfrm>
        </p:spPr>
        <p:txBody>
          <a:bodyPr/>
          <a:lstStyle/>
          <a:p>
            <a:pPr fontAlgn="base"/>
            <a:r>
              <a:rPr lang="ru-RU" sz="2400" dirty="0" smtClean="0">
                <a:solidFill>
                  <a:schemeClr val="bg2"/>
                </a:solidFill>
              </a:rPr>
              <a:t>Можно воспользоваться шаблонами или начать конструирование урока с нуля.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Инструменты урока находятся в левой части панели.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1" y="574031"/>
            <a:ext cx="4937958" cy="39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2853" y="0"/>
            <a:ext cx="5174702" cy="408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Можно вставить текст, изображение, видео, прикрепить документ, ввести  тест или организовать опрос.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Имеется несколько типов контрольных заданий: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множественный выбор;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выбор нескольких правильных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открытый вопрос. Данный инструмент позволяет ввести задание с открытым ответом. Например, ученик может написать эссе, прикрепить изображение;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инструмент «Классификация» позволяет составить задание, благодаря которому ученик должен развести ряд подчинённых понятий по категориям;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вопрос с автопроверкой. Можно предложить задание, где ученик должен выбрать один или несколько версий развёрнутых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Заполни пробелы. Можно создать интерактивный диктант, где ученик должен вставить пропущенные слова или буквы.</a:t>
            </a:r>
            <a:endParaRPr lang="ru-RU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01" y="1289122"/>
            <a:ext cx="3560285" cy="2168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944" y="489093"/>
            <a:ext cx="3687423" cy="572700"/>
          </a:xfrm>
        </p:spPr>
        <p:txBody>
          <a:bodyPr/>
          <a:lstStyle/>
          <a:p>
            <a:pPr fontAlgn="base"/>
            <a:r>
              <a:rPr lang="ru-RU" sz="2000" dirty="0" smtClean="0">
                <a:solidFill>
                  <a:schemeClr val="bg2"/>
                </a:solidFill>
              </a:rPr>
              <a:t>Создав </a:t>
            </a:r>
            <a:r>
              <a:rPr lang="ru-RU" sz="2000" b="1" dirty="0" smtClean="0">
                <a:solidFill>
                  <a:schemeClr val="bg2"/>
                </a:solidFill>
              </a:rPr>
              <a:t>интерактивный рабочий лист</a:t>
            </a:r>
            <a:r>
              <a:rPr lang="ru-RU" sz="2000" dirty="0" smtClean="0">
                <a:solidFill>
                  <a:schemeClr val="bg2"/>
                </a:solidFill>
              </a:rPr>
              <a:t>, учитель может отправить его ученикам.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Получив ссылку, ученики могут начать работу над заданиями учителя.</a:t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3" y="415419"/>
            <a:ext cx="446836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08" y="235702"/>
            <a:ext cx="2883192" cy="1427843"/>
          </a:xfrm>
        </p:spPr>
        <p:txBody>
          <a:bodyPr/>
          <a:lstStyle/>
          <a:p>
            <a:pPr fontAlgn="base"/>
            <a:r>
              <a:rPr lang="ru-RU" sz="1800" dirty="0" smtClean="0">
                <a:solidFill>
                  <a:schemeClr val="bg2"/>
                </a:solidFill>
              </a:rPr>
              <a:t>Для работы учащимся не обязательно создавать свой </a:t>
            </a:r>
            <a:r>
              <a:rPr lang="ru-RU" sz="1800" dirty="0" err="1" smtClean="0">
                <a:solidFill>
                  <a:schemeClr val="bg2"/>
                </a:solidFill>
              </a:rPr>
              <a:t>аккаунт</a:t>
            </a:r>
            <a:r>
              <a:rPr lang="ru-RU" sz="1800" dirty="0" smtClean="0">
                <a:solidFill>
                  <a:schemeClr val="bg2"/>
                </a:solidFill>
              </a:rPr>
              <a:t>. Достаточно выбрать вариант </a:t>
            </a:r>
            <a:r>
              <a:rPr lang="ru-RU" sz="1800" b="1" dirty="0" smtClean="0">
                <a:solidFill>
                  <a:schemeClr val="bg2"/>
                </a:solidFill>
              </a:rPr>
              <a:t>Без регистрации</a:t>
            </a:r>
            <a:r>
              <a:rPr lang="ru-RU" sz="1800" dirty="0" smtClean="0">
                <a:solidFill>
                  <a:schemeClr val="bg2"/>
                </a:solidFill>
              </a:rPr>
              <a:t>. В таком случае ученикам необходимо вписать имя и фамилию.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Учитель получает оперативную статистику о работе учеников.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Имеется возможность посмотреть результаты как по всему классу, так и по каждому ученику в отдельности. </a:t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6" y="545196"/>
            <a:ext cx="5317732" cy="35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01400"/>
            <a:ext cx="493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Google Classroom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55768" y="923839"/>
            <a:ext cx="4177800" cy="19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Google Classroom - бесплатный сервис для учебных заведений и пользователей личных аккаунтов Google. В нем можно создавать курсы, а также назначать и проверять задания. 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71" y="533075"/>
            <a:ext cx="3099500" cy="23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0" y="3002275"/>
            <a:ext cx="4513800" cy="126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</a:rPr>
              <a:t>Экономит преподавателям время, упрощает организацию учебного процесса и коммуникацию с учащимися.</a:t>
            </a:r>
            <a:endParaRPr sz="1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61860" y="3310925"/>
            <a:ext cx="3303340" cy="12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Регистрация и начало работы: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dk1"/>
                </a:solidFill>
              </a:rPr>
              <a:t>для </a:t>
            </a:r>
            <a:r>
              <a:rPr lang="ru" sz="1800" dirty="0">
                <a:solidFill>
                  <a:schemeClr val="dk1"/>
                </a:solidFill>
              </a:rPr>
              <a:t>работы в Классе необходимы </a:t>
            </a:r>
            <a:r>
              <a:rPr lang="ru" sz="1800" u="sng" dirty="0">
                <a:solidFill>
                  <a:schemeClr val="dk1"/>
                </a:solidFill>
              </a:rPr>
              <a:t>аккаунт Google </a:t>
            </a:r>
            <a:r>
              <a:rPr lang="ru" sz="1800" dirty="0">
                <a:solidFill>
                  <a:schemeClr val="dk1"/>
                </a:solidFill>
              </a:rPr>
              <a:t>учителя и учеников.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6836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</a:t>
            </a:r>
            <a:r>
              <a:rPr lang="ru" sz="2400" b="1"/>
              <a:t>Google Classroom?</a:t>
            </a:r>
            <a:r>
              <a:rPr lang="ru"/>
              <a:t>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Google</a:t>
            </a:r>
            <a:r>
              <a:rPr lang="ru">
                <a:solidFill>
                  <a:schemeClr val="dk1"/>
                </a:solidFill>
              </a:rPr>
              <a:t> - это проверенные временем сервисы, которые объединены в рамках одного приложения.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Интеграция с популярными сервисами.</a:t>
            </a:r>
            <a:r>
              <a:rPr lang="ru">
                <a:solidFill>
                  <a:schemeClr val="dk1"/>
                </a:solidFill>
              </a:rPr>
              <a:t> В Классе можно работать с Google Диском, Документами, Календарем, Формами и Gmail.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Простая настройка.</a:t>
            </a:r>
            <a:r>
              <a:rPr lang="ru">
                <a:solidFill>
                  <a:schemeClr val="dk1"/>
                </a:solidFill>
              </a:rPr>
              <a:t> Преподаватели могут организовывать курсы, приглашать учащихся и других преподавателей, а также делиться информацией на странице “задания”: размещать задания, вопросы и материалы.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Экономия времени. </a:t>
            </a:r>
            <a:r>
              <a:rPr lang="ru">
                <a:solidFill>
                  <a:schemeClr val="dk1"/>
                </a:solidFill>
              </a:rPr>
              <a:t>Планировать учебный процесс, создавать курсы, раздавать задания и общаться с учащимися - все это можно делать в одном сервисе.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2363875"/>
            <a:ext cx="8520600" cy="22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Аккаунт Google - это единая система входа и авторизации в сервисах, которые предполагает компания Google.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Заведя аккаунт, преподаватель сможет использовать множество продуктов и возможностей, предоставляемых как в виде веб-сервисов, так и в виде приложений.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175" y="304800"/>
            <a:ext cx="6707085" cy="205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7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Возможности Google Classroom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Удобное добавление учащихся. Учащиеся могут самостоятельно присоединиться к курсам с помощью кода.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Совместная работа с материалами.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заданий.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Настройка оценок. На странице “Оценки” можно выбрать систему выставления оценок, создать категории оценок и посмотреть все выставленные оценки.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Совместное преподавание. Есть возможность пригласить до 20 других преподавателей.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1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Публикация заданий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755925"/>
            <a:ext cx="3732016" cy="20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597475" y="2754050"/>
            <a:ext cx="4082700" cy="20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в выбором ответа;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Тесты со свободным ответом;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Вопросы;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Видеоролики;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Презентации;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Ссылки на тренажеры;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Документы.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01" y="1939397"/>
            <a:ext cx="3954001" cy="94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882000" y="535825"/>
            <a:ext cx="395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Оценивание работ обучающихся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680175" y="3287450"/>
            <a:ext cx="4082700" cy="1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Автоматическая проверка заданий системой;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tx1"/>
                </a:solidFill>
              </a:rPr>
              <a:t>При необходимости - проверка файлов преподавателем вручную.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14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575" y="0"/>
            <a:ext cx="2808000" cy="75570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5" y="739606"/>
            <a:ext cx="4065223" cy="3179400"/>
          </a:xfrm>
        </p:spPr>
        <p:txBody>
          <a:bodyPr/>
          <a:lstStyle/>
          <a:p>
            <a:pPr algn="just"/>
            <a:r>
              <a:rPr lang="ru-RU" sz="2000" dirty="0" smtClean="0"/>
              <a:t>Учитель регистрируется на сайте и создает класс.</a:t>
            </a:r>
          </a:p>
          <a:p>
            <a:pPr algn="just"/>
            <a:r>
              <a:rPr lang="ru-RU" sz="2000" dirty="0" smtClean="0"/>
              <a:t>После создания класса учитель вносит фамилии и имена детей в виртуальный класс и система сама формирует пароли и логины, которые  учитель раздает ученикам. </a:t>
            </a:r>
          </a:p>
          <a:p>
            <a:pPr algn="just"/>
            <a:r>
              <a:rPr lang="ru-RU" sz="2000" dirty="0" smtClean="0"/>
              <a:t>Ученики входят на сайт под своим логином.</a:t>
            </a:r>
            <a:endParaRPr lang="ru-RU" sz="2000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48" y="1208121"/>
            <a:ext cx="4284381" cy="28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7500" y="174600"/>
            <a:ext cx="700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Методика работы с Учи.ру в дистанционном обучении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932400"/>
            <a:ext cx="8235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 smtClean="0"/>
              <a:t>После регистрации и создания класса учитель имеет возможность работать с обучающимися в дистанционном режиме;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Абсолютно бесплатный доступ ко всем заданиям и статистике для школ и учителей;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Ученикам предоставляется бесплатный доступ на время уроков;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После 16:00 доступно 20 заданий бесплатно, для неограниченного доступа родители могут оформить подписку.</a:t>
            </a:r>
            <a:endParaRPr sz="18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00" y="3441200"/>
            <a:ext cx="6846399" cy="1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8334" y="1211304"/>
            <a:ext cx="34920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bg2"/>
                </a:solidFill>
              </a:rPr>
              <a:t>«Виртуальный класс» на “Учи.ру” </a:t>
            </a:r>
            <a:r>
              <a:rPr lang="ru" sz="1600" dirty="0" smtClean="0">
                <a:solidFill>
                  <a:schemeClr val="bg2"/>
                </a:solidFill>
              </a:rPr>
              <a:t>—бесплатный </a:t>
            </a:r>
            <a:r>
              <a:rPr lang="ru" sz="1600" dirty="0">
                <a:solidFill>
                  <a:schemeClr val="bg2"/>
                </a:solidFill>
              </a:rPr>
              <a:t>сервис онлайн уроков с удобными функциями. </a:t>
            </a: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Учитель может демонстрировать ученикам документы, презентации, электронные учебники и использовать виртуальный маркер и указку. </a:t>
            </a:r>
            <a:endParaRPr lang="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chemeClr val="bg2"/>
                </a:solidFill>
              </a:rPr>
              <a:t>Понадобится </a:t>
            </a:r>
            <a:r>
              <a:rPr lang="ru" sz="1600" dirty="0">
                <a:solidFill>
                  <a:schemeClr val="bg2"/>
                </a:solidFill>
              </a:rPr>
              <a:t>ноутбук с камерой, микрофоном и выходом в интернет.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25" y="313332"/>
            <a:ext cx="4637806" cy="2881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73039" y="3140179"/>
            <a:ext cx="4531135" cy="159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4290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Виртуальный класс – это :</a:t>
            </a:r>
          </a:p>
          <a:p>
            <a:pPr marL="457200" marR="190500" lvl="0" indent="-342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Видеосвязь </a:t>
            </a:r>
            <a:r>
              <a:rPr lang="ru" sz="1600" dirty="0">
                <a:solidFill>
                  <a:schemeClr val="bg2"/>
                </a:solidFill>
                <a:latin typeface="+mn-lt"/>
              </a:rPr>
              <a:t>с учениками;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 Доска и инструменты для рисования;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Демонстрация материалов в PDF;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Общение с классом в чате.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00" y="209501"/>
            <a:ext cx="2061310" cy="91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0" y="445021"/>
            <a:ext cx="4571999" cy="22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075" y="706825"/>
            <a:ext cx="1986576" cy="9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525" y="1923375"/>
            <a:ext cx="5569775" cy="2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0" y="3156925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37" y="748989"/>
            <a:ext cx="4039075" cy="2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046" y="2221968"/>
            <a:ext cx="4130650" cy="2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8" y="3386350"/>
            <a:ext cx="2045101" cy="1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729648" y="3605688"/>
            <a:ext cx="1781502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Чат класса, позволяющий организовать обратную связь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6" y="404185"/>
            <a:ext cx="1410674" cy="14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0495" y="266144"/>
            <a:ext cx="3046088" cy="41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/>
              <a:t>Дополнительные </a:t>
            </a:r>
            <a:r>
              <a:rPr lang="ru" sz="1800" b="1" dirty="0" smtClean="0"/>
              <a:t>опции:</a:t>
            </a:r>
            <a:endParaRPr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26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6"/>
          <p:cNvGrpSpPr/>
          <p:nvPr/>
        </p:nvGrpSpPr>
        <p:grpSpPr>
          <a:xfrm>
            <a:off x="6104542" y="3800711"/>
            <a:ext cx="2428598" cy="525253"/>
            <a:chOff x="7414450" y="5198725"/>
            <a:chExt cx="2839801" cy="771977"/>
          </a:xfrm>
        </p:grpSpPr>
        <p:sp>
          <p:nvSpPr>
            <p:cNvPr id="104" name="Google Shape;104;p26"/>
            <p:cNvSpPr txBox="1"/>
            <p:nvPr/>
          </p:nvSpPr>
          <p:spPr>
            <a:xfrm>
              <a:off x="7414451" y="5600802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РОДИТЕЛЯМ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5" name="Google Shape;105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6" name="Google Shape;106;p26"/>
          <p:cNvGrpSpPr/>
          <p:nvPr/>
        </p:nvGrpSpPr>
        <p:grpSpPr>
          <a:xfrm>
            <a:off x="5913236" y="1949693"/>
            <a:ext cx="2428597" cy="525252"/>
            <a:chOff x="7414450" y="5198725"/>
            <a:chExt cx="2839800" cy="771975"/>
          </a:xfrm>
        </p:grpSpPr>
        <p:sp>
          <p:nvSpPr>
            <p:cNvPr id="107" name="Google Shape;107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8" name="Google Shape;108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9" name="Google Shape;109;p26"/>
          <p:cNvGrpSpPr/>
          <p:nvPr/>
        </p:nvGrpSpPr>
        <p:grpSpPr>
          <a:xfrm>
            <a:off x="6601625" y="2842441"/>
            <a:ext cx="2274361" cy="525252"/>
            <a:chOff x="7414450" y="5198725"/>
            <a:chExt cx="2839800" cy="771975"/>
          </a:xfrm>
        </p:grpSpPr>
        <p:sp>
          <p:nvSpPr>
            <p:cNvPr id="110" name="Google Shape;110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УЧЕНИКАМ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11" name="Google Shape;111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ПОМОЩЬ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12" name="Google Shape;112;p26"/>
          <p:cNvSpPr/>
          <p:nvPr/>
        </p:nvSpPr>
        <p:spPr>
          <a:xfrm flipH="1">
            <a:off x="3465736" y="865472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flipH="1">
            <a:off x="5948903" y="3762909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351602" y="942196"/>
            <a:ext cx="2343669" cy="4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ЯКласс</a:t>
            </a:r>
            <a:endParaRPr kumimoji="0" sz="3600" b="1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9" y="549665"/>
            <a:ext cx="5456799" cy="2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5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1016</Words>
  <Application>Microsoft Office PowerPoint</Application>
  <PresentationFormat>Экран (16:9)</PresentationFormat>
  <Paragraphs>133</Paragraphs>
  <Slides>29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Simple Light</vt:lpstr>
      <vt:lpstr>1_Simple Light</vt:lpstr>
      <vt:lpstr>2_Simple Light</vt:lpstr>
      <vt:lpstr>White</vt:lpstr>
      <vt:lpstr>Инструменты для удаленного проведения уроков</vt:lpstr>
      <vt:lpstr>Образовательная платформа Учи.ру</vt:lpstr>
      <vt:lpstr>Регистрация</vt:lpstr>
      <vt:lpstr>Методика работы с Учи.ру в дистанционном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CORE - интерактивный конструктор урока</vt:lpstr>
      <vt:lpstr>Преподаватель имеет возможность: </vt:lpstr>
      <vt:lpstr>После создания своего аккаунта учитель получает доступ к созданию интерактивного урока. </vt:lpstr>
      <vt:lpstr>Можно воспользоваться шаблонами или начать конструирование урока с нуля. Инструменты урока находятся в левой части панели. </vt:lpstr>
      <vt:lpstr>Можно вставить текст, изображение, видео, прикрепить документ, ввести  тест или организовать опрос. Имеется несколько типов контрольных заданий: - множественный выбор; - выбор нескольких правильных ответов; - открытый вопрос. Данный инструмент позволяет ввести задание с открытым ответом. Например, ученик может написать эссе, прикрепить изображение; - инструмент «Классификация» позволяет составить задание, благодаря которому ученик должен развести ряд подчинённых понятий по категориям; - вопрос с автопроверкой. Можно предложить задание, где ученик должен выбрать один или несколько версий развёрнутых ответов; - Заполни пробелы. Можно создать интерактивный диктант, где ученик должен вставить пропущенные слова или буквы.</vt:lpstr>
      <vt:lpstr>Создав интерактивный рабочий лист, учитель может отправить его ученикам. Получив ссылку, ученики могут начать работу над заданиями учителя. </vt:lpstr>
      <vt:lpstr>Для работы учащимся не обязательно создавать свой аккаунт. Достаточно выбрать вариант Без регистрации. В таком случае ученикам необходимо вписать имя и фамилию. Учитель получает оперативную статистику о работе учеников.  Имеется возможность посмотреть результаты как по всему классу, так и по каждому ученику в отдельности.  </vt:lpstr>
      <vt:lpstr>Google Classroom</vt:lpstr>
      <vt:lpstr>Почему Google Classroom? </vt:lpstr>
      <vt:lpstr>Презентация PowerPoint</vt:lpstr>
      <vt:lpstr>Возможности Google Classroom</vt:lpstr>
      <vt:lpstr>Публикация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Учи.ру</dc:title>
  <dc:creator>Тюряева А.С.</dc:creator>
  <cp:lastModifiedBy>simkin</cp:lastModifiedBy>
  <cp:revision>12</cp:revision>
  <dcterms:modified xsi:type="dcterms:W3CDTF">2020-03-26T08:42:58Z</dcterms:modified>
</cp:coreProperties>
</file>