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8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90" r:id="rId4"/>
    <p:sldMasterId id="2147483702" r:id="rId5"/>
    <p:sldMasterId id="2147483714" r:id="rId6"/>
    <p:sldMasterId id="2147483717" r:id="rId7"/>
    <p:sldMasterId id="2147483723" r:id="rId8"/>
    <p:sldMasterId id="2147483726" r:id="rId9"/>
    <p:sldMasterId id="2147483729" r:id="rId10"/>
  </p:sldMasterIdLst>
  <p:sldIdLst>
    <p:sldId id="256" r:id="rId11"/>
    <p:sldId id="305" r:id="rId12"/>
    <p:sldId id="290" r:id="rId13"/>
    <p:sldId id="306" r:id="rId14"/>
    <p:sldId id="301" r:id="rId15"/>
    <p:sldId id="302" r:id="rId16"/>
    <p:sldId id="308" r:id="rId17"/>
    <p:sldId id="307" r:id="rId18"/>
    <p:sldId id="289" r:id="rId19"/>
    <p:sldId id="292" r:id="rId20"/>
    <p:sldId id="311" r:id="rId21"/>
    <p:sldId id="312" r:id="rId22"/>
    <p:sldId id="291" r:id="rId23"/>
    <p:sldId id="309" r:id="rId24"/>
    <p:sldId id="310" r:id="rId25"/>
    <p:sldId id="316" r:id="rId26"/>
    <p:sldId id="317" r:id="rId27"/>
    <p:sldId id="318" r:id="rId28"/>
    <p:sldId id="296" r:id="rId29"/>
    <p:sldId id="297" r:id="rId30"/>
    <p:sldId id="298" r:id="rId31"/>
    <p:sldId id="299" r:id="rId32"/>
    <p:sldId id="300" r:id="rId33"/>
    <p:sldId id="315" r:id="rId34"/>
    <p:sldId id="27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2" autoAdjust="0"/>
    <p:restoredTop sz="94660"/>
  </p:normalViewPr>
  <p:slideViewPr>
    <p:cSldViewPr>
      <p:cViewPr varScale="1">
        <p:scale>
          <a:sx n="103" d="100"/>
          <a:sy n="103" d="100"/>
        </p:scale>
        <p:origin x="-3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1122363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6" y="6240934"/>
            <a:ext cx="226984" cy="230832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70150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80047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1122363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6" y="6240934"/>
            <a:ext cx="226984" cy="230832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79487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448474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2D22AE-D140-4D0F-A718-FFAD899E6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BD3912F-94DC-4C66-B91E-C86EA0DDC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AFC80FA-7CF1-42D1-94D3-034BC6B926F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C1120E5-677B-4080-B43E-64B47BF0E7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72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F70899-485A-4FA6-A2AF-28CDA19E9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B2FD4A-3F1B-49D4-A85D-CAA37991D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8C4A0EC-83EF-43BD-84E1-1CAFAF3F4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2A939D4-E9F0-42DC-9C71-135FCB3258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40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19B061-271A-4842-A434-481E113B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4D763B-AE05-48F3-9EBA-0671F06D5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CED53F0-CD71-404A-807B-206E352A2E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25A4EF1-6EF3-4F90-8037-DF5A2163D2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69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0FF8FF-5745-42B9-9954-93D366771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CC558B-5FA5-417C-BA9C-898F2848C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58E40E2-18C8-49E0-BA11-35364145B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A55D276-52FC-4A4A-9494-8DF63B78C0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42B196A-176C-4CB6-BC20-744FA97A01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1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051878-754A-4135-943E-F0379AC5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05D4A4E-445A-400F-AABA-62B3F1EB6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604D42F-FEB4-4C0E-ABF7-6EC11A107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A425DEA-5B8F-4535-955A-B716B83DA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B935C51-57B5-44FA-8447-3B80E2D5C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B236128-6F45-421F-B4CF-02C77380A5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70B436F-C42A-416B-A272-42F70BC56F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14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4B6522-787E-43B3-9522-22C428E12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6F7BF56-EE42-40EA-B920-23BFA39E2C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A8819EE-75E9-465E-A8A3-F29CC4B24F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28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B88982B-E44A-4144-AB8C-18FA270ED4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FBDE4A1-8016-451A-863F-D529AD8C14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47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41D22C-48DE-4819-A9F0-1380187AF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414067E-F9FF-470E-A4EE-78C229C3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8E3D68E-602F-4A10-89B3-8CCEBDC71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61454D4-7837-4646-B3A2-EBFB550AB5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676571C-4EB7-41B7-A4DE-56EC9D4874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3BA324-583E-4B2E-8C25-E395EF5D4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D8AF781-19BE-4A64-B2BB-B122AA26C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6F7AB82-96F9-4969-A4DA-4F710A286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2C847FA-1529-40EF-AB9C-D5D03FDA95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445FD27-688B-4DF9-A1EF-C783B0D73A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86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87F930-15C3-4945-B2E4-F72522A9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9D95D51-26A1-4245-AF69-AD336FF01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D4E5E3B-68E5-4DC3-A488-829705CAB7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DA07FFB-C74A-4D0D-B021-192652E84D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7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7E0C9BA-1EE4-4D44-A8BF-1B2357CFB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7E6E30D-746D-4C3D-884E-6B5DFC319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608C1C2-7E30-4CB9-BCFE-1B510D7E31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8A5A65D-2E0B-40F1-8278-330E45FF44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54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2D22AE-D140-4D0F-A718-FFAD899E6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BD3912F-94DC-4C66-B91E-C86EA0DDC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13FCAE-9F33-43FE-ADFA-2C9ED329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3EED26C-6658-42E7-8E23-F17C0D6BE1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092CC12-F10B-4258-8269-002F5D3C9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520582-B2E2-4CAC-ACA0-4D3BF5B9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A8EBEA0-4CC5-4493-89B0-05A3B2704B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95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F70899-485A-4FA6-A2AF-28CDA19E9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B2FD4A-3F1B-49D4-A85D-CAA37991D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91A52B-EB6F-469D-BB9C-EC5A338B8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2F8DDCC-B16E-4743-89E3-8829FD41A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26FA52-894F-4359-9BAC-37C7C052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0939F23-F86E-4A92-822B-B08EFFE46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0FDDFD4-7C16-4C42-9F3D-EC9BA5011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5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19B061-271A-4842-A434-481E113B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4D763B-AE05-48F3-9EBA-0671F06D5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2DCAF2-107E-4770-9C92-5546090A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1B9426E-AC1E-499C-8710-FC64F29613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E9064C7-8832-4505-BD44-9A03AAD1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0CC9F9B-C2E3-47FC-8936-4F6128DE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8EFF317-8905-49DE-B668-C9F84FCDE5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0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0FF8FF-5745-42B9-9954-93D366771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CC558B-5FA5-417C-BA9C-898F2848C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58E40E2-18C8-49E0-BA11-35364145B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66156671-248D-4BCF-BD19-973300ADF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F617711-11CF-4F2E-9774-B0782EE72B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F9EB5A5A-331B-4B7F-8F4B-1BF24E80C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AB4C3509-A355-43F4-A284-16362DEC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2CAB3A3-EF48-401E-9065-922C70E7E1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61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051878-754A-4135-943E-F0379AC5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05D4A4E-445A-400F-AABA-62B3F1EB6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604D42F-FEB4-4C0E-ABF7-6EC11A107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A425DEA-5B8F-4535-955A-B716B83DA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B935C51-57B5-44FA-8447-3B80E2D5C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EDEEAAAD-1560-4ACC-874A-B4388D0C8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6AB9218-987A-4CB0-94FA-CAF90120F8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1C569382-FBCE-4F4F-9B88-A13DD6FB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94EDFDFC-2142-4B60-A1B0-9270470B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1734E13-A853-4DD5-843E-1FC08E83E5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22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4B6522-787E-43B3-9522-22C428E12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5E3A169E-C5BF-4941-858A-2DE818FA8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205C558-0024-45AF-A238-2679AC007C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6A005A3F-B8FB-45BF-ABAF-43DEE6BEA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9B5399C2-3D0C-468D-9989-0BC7CF8E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0192967-68B3-4BC8-BD0B-306B8FCB11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50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40743570-9DFD-4570-9FE2-DCC98317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2E85C00-1B01-4B36-893C-C8A100625C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1EA53F53-3C7D-4769-999A-82BADF19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8A1CB94B-52AC-4C50-9406-60D772CA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BF7874D-7551-4310-A42C-ABCDA8407D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32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41D22C-48DE-4819-A9F0-1380187AF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414067E-F9FF-470E-A4EE-78C229C3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8E3D68E-602F-4A10-89B3-8CCEBDC71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65DB57EB-CEC2-4EE4-BC94-167F388B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1E3BEB2-7A30-4129-8F75-A9BCE1090F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0F53D7BD-83D1-471D-89E9-F7254829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2E05A20F-7FE0-4C14-9BC5-E4E8819A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57C83D4-07A7-4F54-B2BF-AE887115C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84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3BA324-583E-4B2E-8C25-E395EF5D4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D8AF781-19BE-4A64-B2BB-B122AA26C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6F7AB82-96F9-4969-A4DA-4F710A286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43733D3D-AC82-4574-9647-AF3EE3A7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25699FC-FE31-44F3-BD8E-BF4B0648C52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513CADBB-BB48-4133-947B-F7869DFC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1EC5A841-41AA-4FC0-BA18-8EB8AAD4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4A0E4AC-9A1D-4F92-BC6E-E67B4F687E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49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87F930-15C3-4945-B2E4-F72522A9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9D95D51-26A1-4245-AF69-AD336FF01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2D0FD7-D539-4BFD-90C9-ABB98F6E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A825248-7C67-42ED-860A-7D1273F307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DAF32D-0AF1-4EC0-A0F5-AAB1CE79A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0F95F74-9393-46A0-B1AD-A3FF5E23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82470EA-5F14-42AE-BF9C-767736D0BF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87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7E0C9BA-1EE4-4D44-A8BF-1B2357CFB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7E6E30D-746D-4C3D-884E-6B5DFC319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CB52C5-C393-43FC-9172-AC2ECD0B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C2CAD13-501E-46EE-BF95-4B32FEB87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B495666-0E2A-4030-B1C2-4053C6BE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A3917B1-C507-4403-8E14-32EE4EB9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BCBAD61-9879-4F9D-8E6C-CF584E6258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85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1122363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6" y="6240934"/>
            <a:ext cx="226984" cy="230832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238037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59441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1122363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6" y="6240934"/>
            <a:ext cx="226984" cy="230832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8836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60249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1122363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6" y="6240934"/>
            <a:ext cx="226984" cy="230832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94244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8675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1122363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6" y="6240934"/>
            <a:ext cx="226984" cy="230832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76658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1554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1122363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6" y="6240934"/>
            <a:ext cx="226984" cy="230832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534254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28949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8675" y="365126"/>
            <a:ext cx="6040211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410899" y="792196"/>
            <a:ext cx="1385074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70286" y="6362700"/>
            <a:ext cx="297515" cy="3000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42954" y="258761"/>
            <a:ext cx="1256798" cy="6266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228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535781" marR="0" indent="-192881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906236" marR="0" indent="-220436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2858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16287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18859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2288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25717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29146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8675" y="365126"/>
            <a:ext cx="6040211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410899" y="792196"/>
            <a:ext cx="1385074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70286" y="6362700"/>
            <a:ext cx="297515" cy="3000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54" y="258761"/>
            <a:ext cx="1256798" cy="6266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347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535781" marR="0" indent="-192881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906236" marR="0" indent="-220436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2858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16287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18859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2288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25717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29146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8675" y="365126"/>
            <a:ext cx="6040211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410899" y="792196"/>
            <a:ext cx="1385074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70286" y="6362700"/>
            <a:ext cx="297515" cy="3000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54" y="258761"/>
            <a:ext cx="1256798" cy="6266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55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535781" marR="0" indent="-192881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906236" marR="0" indent="-220436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2858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16287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18859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2288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25717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29146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FB7FE9D1-8FBA-4301-9B56-64A3A372A1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6302B581-CAA9-4013-ACAE-D116B1633A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7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39C47347-0414-4E59-869F-A711E4AAD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7499D024-41E5-4378-BF75-C172590B28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580212-6893-458C-89DD-EB1103AEB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B0145D66-D6E5-442D-92B2-4A05754115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3AF31A-6DAC-4986-844B-47E055727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8CD61C-22C1-42F7-AC3B-99B6E1A1B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5CF66E30-2C1B-4F92-A9A9-0CAB8E6FCD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9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8675" y="365126"/>
            <a:ext cx="6040211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410899" y="792196"/>
            <a:ext cx="1385074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70286" y="6362700"/>
            <a:ext cx="297515" cy="3000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54" y="258761"/>
            <a:ext cx="1256798" cy="6266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152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535781" marR="0" indent="-192881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906236" marR="0" indent="-220436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2858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16287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18859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2288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25717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29146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8675" y="365126"/>
            <a:ext cx="6040211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410899" y="792196"/>
            <a:ext cx="1385074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70286" y="6362700"/>
            <a:ext cx="297515" cy="3000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54" y="258761"/>
            <a:ext cx="1256798" cy="6266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267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535781" marR="0" indent="-192881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906236" marR="0" indent="-220436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2858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16287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18859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2288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25717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29146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8675" y="365126"/>
            <a:ext cx="6040211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410899" y="792196"/>
            <a:ext cx="1385074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70286" y="6362700"/>
            <a:ext cx="297515" cy="3000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42954" y="258761"/>
            <a:ext cx="1256798" cy="6266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149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535781" marR="0" indent="-192881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906236" marR="0" indent="-220436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2858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16287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18859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2288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25717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29146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8675" y="365126"/>
            <a:ext cx="6040211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410899" y="792196"/>
            <a:ext cx="1385074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70286" y="6362700"/>
            <a:ext cx="297515" cy="3000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pPr defTabSz="685800" hangingPunct="0"/>
            <a:fld id="{86CB4B4D-7CA3-9044-876B-883B54F8677D}" type="slidenum">
              <a:rPr lang="ru-RU" sz="1350" kern="0" smtClean="0">
                <a:latin typeface="Calibri"/>
                <a:cs typeface="Calibri"/>
                <a:sym typeface="Calibri"/>
              </a:rPr>
              <a:pPr defTabSz="685800" hangingPunct="0"/>
              <a:t>‹#›</a:t>
            </a:fld>
            <a:endParaRPr lang="ru-RU" sz="1350" kern="0">
              <a:latin typeface="Calibri"/>
              <a:cs typeface="Calibri"/>
              <a:sym typeface="Calibri"/>
            </a:endParaRPr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42954" y="258761"/>
            <a:ext cx="1256798" cy="6266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289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535781" marR="0" indent="-192881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906236" marR="0" indent="-220436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2858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1628775" marR="0" indent="-25717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18859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2288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25717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29146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135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kirow2014.ucoz.ru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алентина\Desktop\2019-2020\Точка Роста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3861048"/>
            <a:ext cx="4608512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23120" y="2348880"/>
            <a:ext cx="7905381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Валентина\Desktop\2019-2020\Точка Роста\Безымянный 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7689" y="4744465"/>
            <a:ext cx="5056312" cy="13906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15499" y="29963"/>
            <a:ext cx="9144000" cy="1844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Валентина\Desktop\2019-2020\Точка Роста\Безымянный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9668" y="791144"/>
            <a:ext cx="4968552" cy="233521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-1"/>
            <a:ext cx="9144000" cy="9112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униципальное общеобразовательное бюджетное учреждение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средняя общеобразовательная школа № 7 им. С.Ф.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Борякова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х. Кирова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Новокубанский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07621" y="2924944"/>
            <a:ext cx="75188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проект «Современная школа» - создание Центров образования цифрового и гуманитарного профилей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«Точка роста»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745" y="995444"/>
            <a:ext cx="1697124" cy="1836295"/>
          </a:xfrm>
          <a:prstGeom prst="rect">
            <a:avLst/>
          </a:prstGeom>
        </p:spPr>
      </p:pic>
      <p:pic>
        <p:nvPicPr>
          <p:cNvPr id="17" name="Объект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8" y="4804391"/>
            <a:ext cx="3826936" cy="1889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6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10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06500"/>
            <a:ext cx="8623557" cy="5112568"/>
          </a:xfrm>
          <a:prstGeom prst="rect">
            <a:avLst/>
          </a:prstGeom>
        </p:spPr>
      </p:pic>
      <p:sp>
        <p:nvSpPr>
          <p:cNvPr id="58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395536" y="1819275"/>
            <a:ext cx="8374750" cy="49220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SzTx/>
              <a:buNone/>
              <a:defRPr sz="2000"/>
            </a:lvl1pPr>
          </a:lstStyle>
          <a:p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МОБУСОШ № 7 х. Кирова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5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</a:rPr>
              <a:t>Оформление Центра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7762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" y="1025740"/>
            <a:ext cx="8946781" cy="5818514"/>
          </a:xfrm>
          <a:prstGeom prst="rect">
            <a:avLst/>
          </a:prstGeom>
        </p:spPr>
      </p:pic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6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11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5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</a:rPr>
              <a:t>Оформление Центра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486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6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12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57" name="Заголовок 1"/>
          <p:cNvSpPr txBox="1">
            <a:spLocks noGrp="1"/>
          </p:cNvSpPr>
          <p:nvPr>
            <p:ph type="title"/>
          </p:nvPr>
        </p:nvSpPr>
        <p:spPr>
          <a:xfrm>
            <a:off x="828675" y="1131094"/>
            <a:ext cx="6878411" cy="68818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28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2051720" y="918357"/>
            <a:ext cx="6718566" cy="5823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SzTx/>
              <a:buNone/>
              <a:defRPr sz="2000"/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5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</a:rPr>
              <a:t>Оформление Центра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980728"/>
            <a:ext cx="8892480" cy="57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09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3861048"/>
            <a:ext cx="4608512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3120" y="2348880"/>
            <a:ext cx="792088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1844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"/>
            <a:ext cx="9144000" cy="10002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Оснащение Центра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области предмета «Технология»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(кроме традиционного)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721825"/>
              </p:ext>
            </p:extLst>
          </p:nvPr>
        </p:nvGraphicFramePr>
        <p:xfrm>
          <a:off x="395536" y="1052746"/>
          <a:ext cx="8568952" cy="5616616"/>
        </p:xfrm>
        <a:graphic>
          <a:graphicData uri="http://schemas.openxmlformats.org/drawingml/2006/table">
            <a:tbl>
              <a:tblPr firstRow="1" firstCol="1" bandRow="1"/>
              <a:tblGrid>
                <a:gridCol w="8568952">
                  <a:extLst>
                    <a:ext uri="{9D8B030D-6E8A-4147-A177-3AD203B41FA5}">
                      <a16:colId xmlns:a16="http://schemas.microsoft.com/office/drawing/2014/main" xmlns="" val="2787019279"/>
                    </a:ext>
                  </a:extLst>
                </a:gridCol>
              </a:tblGrid>
              <a:tr h="374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Аддитивное оборудование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606" marR="496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8141054"/>
                  </a:ext>
                </a:extLst>
              </a:tr>
              <a:tr h="374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оборудование (3Dпринтер)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606" marR="496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4213843"/>
                  </a:ext>
                </a:extLst>
              </a:tr>
              <a:tr h="374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Пластик для 3D-принтера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606" marR="496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14527492"/>
                  </a:ext>
                </a:extLst>
              </a:tr>
              <a:tr h="6269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для 3D-моделирования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606" marR="496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594570"/>
                  </a:ext>
                </a:extLst>
              </a:tr>
              <a:tr h="374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Цифровой штангенциркуль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606" marR="496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5242467"/>
                  </a:ext>
                </a:extLst>
              </a:tr>
              <a:tr h="374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Шлем виртуальной реальности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606" marR="496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103995"/>
                  </a:ext>
                </a:extLst>
              </a:tr>
              <a:tr h="374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Штатив для крепления базовых станций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606" marR="496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4423877"/>
                  </a:ext>
                </a:extLst>
              </a:tr>
              <a:tr h="374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Ноутбук с ОС для VR шлема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606" marR="496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6767895"/>
                  </a:ext>
                </a:extLst>
              </a:tr>
              <a:tr h="374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Фотограмметрическое ПО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606" marR="496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1055194"/>
                  </a:ext>
                </a:extLst>
              </a:tr>
              <a:tr h="374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Квадрокоптер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606" marR="496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872353"/>
                  </a:ext>
                </a:extLst>
              </a:tr>
              <a:tr h="374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Квадрокоптер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606" marR="496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1952059"/>
                  </a:ext>
                </a:extLst>
              </a:tr>
              <a:tr h="1240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Практическое пособие для изучения основ механики, кинематики, динамики  в начальной  и основной школе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9606" marR="496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32614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4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3861048"/>
            <a:ext cx="4608512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3120" y="2348880"/>
            <a:ext cx="792088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1844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"/>
            <a:ext cx="9144000" cy="10002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Посещение выставки роботов в г. Армавире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1" y="1030424"/>
            <a:ext cx="8887378" cy="570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3861048"/>
            <a:ext cx="4608512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3120" y="2348880"/>
            <a:ext cx="792088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1844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"/>
            <a:ext cx="9144000" cy="10002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000" b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Запросы поколения 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endParaRPr lang="ru-RU" sz="40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210"/>
            <a:ext cx="9144000" cy="58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7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3861048"/>
            <a:ext cx="4608512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3120" y="2348880"/>
            <a:ext cx="792088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1844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"/>
            <a:ext cx="9144000" cy="10002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Чем будут заниматься дети</a:t>
            </a:r>
            <a:endParaRPr lang="ru-RU" sz="40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646"/>
            <a:ext cx="9144000" cy="59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3861048"/>
            <a:ext cx="4608512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3120" y="2348880"/>
            <a:ext cx="792088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1844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"/>
            <a:ext cx="9144000" cy="10002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Чем будут заниматься дети</a:t>
            </a:r>
            <a:endParaRPr lang="ru-RU" sz="40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646"/>
            <a:ext cx="9144000" cy="59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3861048"/>
            <a:ext cx="4608512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3120" y="2348880"/>
            <a:ext cx="7920880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1844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"/>
            <a:ext cx="9144000" cy="10002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Чем будут заниматься дети</a:t>
            </a:r>
            <a:endParaRPr lang="ru-RU" sz="40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646"/>
            <a:ext cx="9144000" cy="59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7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9" y="1484784"/>
            <a:ext cx="3579019" cy="487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50734"/>
            <a:ext cx="4651772" cy="487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Промышленный дизайн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3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6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2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62" name="Объект 6"/>
          <p:cNvSpPr txBox="1">
            <a:spLocks noGrp="1"/>
          </p:cNvSpPr>
          <p:nvPr>
            <p:ph type="body" idx="1"/>
          </p:nvPr>
        </p:nvSpPr>
        <p:spPr>
          <a:xfrm>
            <a:off x="628650" y="1484784"/>
            <a:ext cx="8047806" cy="4968551"/>
          </a:xfrm>
          <a:prstGeom prst="rect">
            <a:avLst/>
          </a:prstGeom>
        </p:spPr>
        <p:txBody>
          <a:bodyPr>
            <a:noAutofit/>
          </a:bodyPr>
          <a:lstStyle/>
          <a:p>
            <a:pPr marL="257175" indent="-257175" algn="ctr">
              <a:lnSpc>
                <a:spcPct val="100000"/>
              </a:lnSpc>
              <a:buClr>
                <a:srgbClr val="FF0000"/>
              </a:buClr>
              <a:buFontTx/>
              <a:buAutoNum type="arabicPeriod"/>
              <a:defRPr sz="2000"/>
            </a:pPr>
            <a:r>
              <a:rPr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создаются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структурные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подразделения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расположенных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сельской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местности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юридического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57175" indent="-257175" algn="ctr">
              <a:lnSpc>
                <a:spcPct val="100000"/>
              </a:lnSpc>
              <a:buClr>
                <a:srgbClr val="FF0000"/>
              </a:buClr>
              <a:buFontTx/>
              <a:buAutoNum type="arabicPeriod"/>
              <a:defRPr sz="2000"/>
            </a:pP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2019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</a:t>
            </a:r>
            <a:r>
              <a:rPr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федеральную</a:t>
            </a:r>
            <a:r>
              <a:rPr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</a:t>
            </a:r>
            <a:r>
              <a:rPr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</a:t>
            </a:r>
            <a:r>
              <a:rPr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</a:t>
            </a:r>
            <a:r>
              <a:rPr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гуманитарного</a:t>
            </a:r>
            <a:r>
              <a:rPr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профилей</a:t>
            </a:r>
            <a:r>
              <a:rPr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</a:t>
            </a:r>
            <a:r>
              <a:rPr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  <a:r>
              <a:rPr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2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образования цифрового и гуманитарного </a:t>
            </a:r>
            <a:r>
              <a:rPr lang="ru-RU" sz="3200" b="1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профилей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«Точка роста»</a:t>
            </a:r>
          </a:p>
        </p:txBody>
      </p:sp>
    </p:spTree>
    <p:extLst>
      <p:ext uri="{BB962C8B-B14F-4D97-AF65-F5344CB8AC3E}">
        <p14:creationId xmlns:p14="http://schemas.microsoft.com/office/powerpoint/2010/main" val="1878022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322F02C-5AD5-4DC5-95FF-A74794AE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68" y="1412776"/>
            <a:ext cx="3741852" cy="51434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80539F-69BC-472E-B21A-D6786FC9F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412775"/>
            <a:ext cx="3741852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Промышленный дизайн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6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21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57" name="Заголовок 1"/>
          <p:cNvSpPr txBox="1">
            <a:spLocks noGrp="1"/>
          </p:cNvSpPr>
          <p:nvPr>
            <p:ph type="title"/>
          </p:nvPr>
        </p:nvSpPr>
        <p:spPr>
          <a:xfrm>
            <a:off x="828675" y="1131094"/>
            <a:ext cx="6878411" cy="68818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28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36280"/>
            <a:ext cx="8480446" cy="56536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5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</a:rPr>
              <a:t>Обучение педагогов в</a:t>
            </a:r>
            <a:r>
              <a:rPr kumimoji="0" lang="ru-RU" sz="3600" b="0" i="0" u="none" strike="noStrike" kern="15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</a:rPr>
              <a:t> </a:t>
            </a:r>
            <a:r>
              <a:rPr kumimoji="0" lang="ru-RU" sz="3600" b="0" i="0" u="none" strike="noStrike" kern="15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</a:rPr>
              <a:t>Кванториуме</a:t>
            </a:r>
            <a:r>
              <a:rPr kumimoji="0" lang="ru-RU" sz="3600" b="0" i="0" u="none" strike="noStrike" kern="15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</a:rPr>
              <a:t>                   г. Севастополь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37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6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22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57" name="Заголовок 1"/>
          <p:cNvSpPr txBox="1">
            <a:spLocks noGrp="1"/>
          </p:cNvSpPr>
          <p:nvPr>
            <p:ph type="title"/>
          </p:nvPr>
        </p:nvSpPr>
        <p:spPr>
          <a:xfrm>
            <a:off x="828675" y="1131094"/>
            <a:ext cx="6878411" cy="68818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28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1036009"/>
            <a:ext cx="8227192" cy="54893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323" y="-24805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sz="3600" kern="150" dirty="0">
                <a:solidFill>
                  <a:srgbClr val="FFFFFF"/>
                </a:solidFill>
                <a:latin typeface="Times New Roman" panose="02020603050405020304" pitchFamily="18" charset="0"/>
                <a:ea typeface="Arial Unicode MS"/>
              </a:rPr>
              <a:t>Обучение педагогов в </a:t>
            </a:r>
            <a:r>
              <a:rPr lang="ru-RU" sz="3600" kern="150" dirty="0" err="1">
                <a:solidFill>
                  <a:srgbClr val="FFFFFF"/>
                </a:solidFill>
                <a:latin typeface="Times New Roman" panose="02020603050405020304" pitchFamily="18" charset="0"/>
                <a:ea typeface="Arial Unicode MS"/>
              </a:rPr>
              <a:t>Кванториуме</a:t>
            </a:r>
            <a:r>
              <a:rPr lang="ru-RU" sz="3600" kern="150" dirty="0">
                <a:solidFill>
                  <a:srgbClr val="FFFFFF"/>
                </a:solidFill>
                <a:latin typeface="Times New Roman" panose="02020603050405020304" pitchFamily="18" charset="0"/>
                <a:ea typeface="Arial Unicode MS"/>
              </a:rPr>
              <a:t>                   г. Севастополь</a:t>
            </a:r>
            <a:endParaRPr lang="ru-RU" sz="3600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961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6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23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57" name="Заголовок 1"/>
          <p:cNvSpPr txBox="1">
            <a:spLocks noGrp="1"/>
          </p:cNvSpPr>
          <p:nvPr>
            <p:ph type="title"/>
          </p:nvPr>
        </p:nvSpPr>
        <p:spPr>
          <a:xfrm>
            <a:off x="828675" y="1131094"/>
            <a:ext cx="6878411" cy="68818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28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65" y="1131094"/>
            <a:ext cx="8303898" cy="55359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sz="3600" kern="150" dirty="0">
                <a:solidFill>
                  <a:srgbClr val="FFFFFF"/>
                </a:solidFill>
                <a:latin typeface="Times New Roman" panose="02020603050405020304" pitchFamily="18" charset="0"/>
                <a:ea typeface="Arial Unicode MS"/>
              </a:rPr>
              <a:t>Обучение педагогов в </a:t>
            </a:r>
            <a:r>
              <a:rPr lang="ru-RU" sz="3600" kern="150" dirty="0" err="1">
                <a:solidFill>
                  <a:srgbClr val="FFFFFF"/>
                </a:solidFill>
                <a:latin typeface="Times New Roman" panose="02020603050405020304" pitchFamily="18" charset="0"/>
                <a:ea typeface="Arial Unicode MS"/>
              </a:rPr>
              <a:t>Кванториуме</a:t>
            </a:r>
            <a:r>
              <a:rPr lang="ru-RU" sz="3600" kern="150" dirty="0">
                <a:solidFill>
                  <a:srgbClr val="FFFFFF"/>
                </a:solidFill>
                <a:latin typeface="Times New Roman" panose="02020603050405020304" pitchFamily="18" charset="0"/>
                <a:ea typeface="Arial Unicode MS"/>
              </a:rPr>
              <a:t>                   г. Севастополь</a:t>
            </a:r>
            <a:endParaRPr lang="ru-RU" sz="3600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990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6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24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57" name="Заголовок 1"/>
          <p:cNvSpPr txBox="1">
            <a:spLocks noGrp="1"/>
          </p:cNvSpPr>
          <p:nvPr>
            <p:ph type="title"/>
          </p:nvPr>
        </p:nvSpPr>
        <p:spPr>
          <a:xfrm>
            <a:off x="828675" y="1131094"/>
            <a:ext cx="6878411" cy="68818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28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977432" y="1770942"/>
            <a:ext cx="7566619" cy="45097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SzTx/>
              <a:buNone/>
              <a:defRPr sz="2000"/>
            </a:lvl1pPr>
          </a:lstStyle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sz="3600" kern="150" dirty="0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/>
              </a:rPr>
              <a:t>Учебный план</a:t>
            </a:r>
            <a:endParaRPr lang="ru-RU" sz="3600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578161"/>
              </p:ext>
            </p:extLst>
          </p:nvPr>
        </p:nvGraphicFramePr>
        <p:xfrm>
          <a:off x="251518" y="692697"/>
          <a:ext cx="8518770" cy="6147671"/>
        </p:xfrm>
        <a:graphic>
          <a:graphicData uri="http://schemas.openxmlformats.org/drawingml/2006/table">
            <a:tbl>
              <a:tblPr firstRow="1" firstCol="1" bandRow="1"/>
              <a:tblGrid>
                <a:gridCol w="578442">
                  <a:extLst>
                    <a:ext uri="{9D8B030D-6E8A-4147-A177-3AD203B41FA5}">
                      <a16:colId xmlns:a16="http://schemas.microsoft.com/office/drawing/2014/main" xmlns="" val="1717583055"/>
                    </a:ext>
                  </a:extLst>
                </a:gridCol>
                <a:gridCol w="770297">
                  <a:extLst>
                    <a:ext uri="{9D8B030D-6E8A-4147-A177-3AD203B41FA5}">
                      <a16:colId xmlns:a16="http://schemas.microsoft.com/office/drawing/2014/main" xmlns="" val="3308076615"/>
                    </a:ext>
                  </a:extLst>
                </a:gridCol>
                <a:gridCol w="1366598">
                  <a:extLst>
                    <a:ext uri="{9D8B030D-6E8A-4147-A177-3AD203B41FA5}">
                      <a16:colId xmlns:a16="http://schemas.microsoft.com/office/drawing/2014/main" xmlns="" val="3744663121"/>
                    </a:ext>
                  </a:extLst>
                </a:gridCol>
                <a:gridCol w="523709">
                  <a:extLst>
                    <a:ext uri="{9D8B030D-6E8A-4147-A177-3AD203B41FA5}">
                      <a16:colId xmlns:a16="http://schemas.microsoft.com/office/drawing/2014/main" xmlns="" val="2616760281"/>
                    </a:ext>
                  </a:extLst>
                </a:gridCol>
                <a:gridCol w="523709">
                  <a:extLst>
                    <a:ext uri="{9D8B030D-6E8A-4147-A177-3AD203B41FA5}">
                      <a16:colId xmlns:a16="http://schemas.microsoft.com/office/drawing/2014/main" xmlns="" val="3715419201"/>
                    </a:ext>
                  </a:extLst>
                </a:gridCol>
                <a:gridCol w="523709">
                  <a:extLst>
                    <a:ext uri="{9D8B030D-6E8A-4147-A177-3AD203B41FA5}">
                      <a16:colId xmlns:a16="http://schemas.microsoft.com/office/drawing/2014/main" xmlns="" val="4159037837"/>
                    </a:ext>
                  </a:extLst>
                </a:gridCol>
                <a:gridCol w="523709">
                  <a:extLst>
                    <a:ext uri="{9D8B030D-6E8A-4147-A177-3AD203B41FA5}">
                      <a16:colId xmlns:a16="http://schemas.microsoft.com/office/drawing/2014/main" xmlns="" val="1002673855"/>
                    </a:ext>
                  </a:extLst>
                </a:gridCol>
                <a:gridCol w="523709">
                  <a:extLst>
                    <a:ext uri="{9D8B030D-6E8A-4147-A177-3AD203B41FA5}">
                      <a16:colId xmlns:a16="http://schemas.microsoft.com/office/drawing/2014/main" xmlns="" val="2252046731"/>
                    </a:ext>
                  </a:extLst>
                </a:gridCol>
                <a:gridCol w="523709">
                  <a:extLst>
                    <a:ext uri="{9D8B030D-6E8A-4147-A177-3AD203B41FA5}">
                      <a16:colId xmlns:a16="http://schemas.microsoft.com/office/drawing/2014/main" xmlns="" val="2910470263"/>
                    </a:ext>
                  </a:extLst>
                </a:gridCol>
                <a:gridCol w="523709">
                  <a:extLst>
                    <a:ext uri="{9D8B030D-6E8A-4147-A177-3AD203B41FA5}">
                      <a16:colId xmlns:a16="http://schemas.microsoft.com/office/drawing/2014/main" xmlns="" val="1422007171"/>
                    </a:ext>
                  </a:extLst>
                </a:gridCol>
                <a:gridCol w="523709">
                  <a:extLst>
                    <a:ext uri="{9D8B030D-6E8A-4147-A177-3AD203B41FA5}">
                      <a16:colId xmlns:a16="http://schemas.microsoft.com/office/drawing/2014/main" xmlns="" val="1122778145"/>
                    </a:ext>
                  </a:extLst>
                </a:gridCol>
                <a:gridCol w="523709">
                  <a:extLst>
                    <a:ext uri="{9D8B030D-6E8A-4147-A177-3AD203B41FA5}">
                      <a16:colId xmlns:a16="http://schemas.microsoft.com/office/drawing/2014/main" xmlns="" val="2060500401"/>
                    </a:ext>
                  </a:extLst>
                </a:gridCol>
                <a:gridCol w="545026">
                  <a:extLst>
                    <a:ext uri="{9D8B030D-6E8A-4147-A177-3AD203B41FA5}">
                      <a16:colId xmlns:a16="http://schemas.microsoft.com/office/drawing/2014/main" xmlns="" val="1110845107"/>
                    </a:ext>
                  </a:extLst>
                </a:gridCol>
                <a:gridCol w="545026">
                  <a:extLst>
                    <a:ext uri="{9D8B030D-6E8A-4147-A177-3AD203B41FA5}">
                      <a16:colId xmlns:a16="http://schemas.microsoft.com/office/drawing/2014/main" xmlns="" val="16041597"/>
                    </a:ext>
                  </a:extLst>
                </a:gridCol>
              </a:tblGrid>
              <a:tr h="390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кружка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1кл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2кл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3кл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4кл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5кл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6кл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7кл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8кл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9кл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10кл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11кл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1737919"/>
                  </a:ext>
                </a:extLst>
              </a:tr>
              <a:tr h="205103"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«Информатика»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9208022"/>
                  </a:ext>
                </a:extLst>
              </a:tr>
              <a:tr h="428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Петер В.А.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Прикладная информатика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6324499"/>
                  </a:ext>
                </a:extLst>
              </a:tr>
              <a:tr h="428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Петер В.А.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Юный программист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5651534"/>
                  </a:ext>
                </a:extLst>
              </a:tr>
              <a:tr h="207338"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«Технология»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0252291"/>
                  </a:ext>
                </a:extLst>
              </a:tr>
              <a:tr h="650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Петер В.А.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Кружок «Моделирование роботов»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5935912"/>
                  </a:ext>
                </a:extLst>
              </a:tr>
              <a:tr h="650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ДПО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Додух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С.В.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Кружок «Школьный </a:t>
                      </a:r>
                      <a:r>
                        <a:rPr lang="ru-RU" sz="11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квадрокоптер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2358183"/>
                  </a:ext>
                </a:extLst>
              </a:tr>
              <a:tr h="2073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ДПО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Додух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С.В.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3Д Моделирование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7817568"/>
                  </a:ext>
                </a:extLst>
              </a:tr>
              <a:tr h="207338"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«Основы безопасности жизнедеятельности»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6507734"/>
                  </a:ext>
                </a:extLst>
              </a:tr>
              <a:tr h="410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Федоров В.В.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«Юный спасатель»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44992376"/>
                  </a:ext>
                </a:extLst>
              </a:tr>
              <a:tr h="428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Безродный Н.А.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строевой подготовки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9873499"/>
                  </a:ext>
                </a:extLst>
              </a:tr>
              <a:tr h="2073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Федоров В.В. 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Юный стрелок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1952667"/>
                  </a:ext>
                </a:extLst>
              </a:tr>
              <a:tr h="2073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Федоров В.В.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Кружок «Патриот»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8655054"/>
                  </a:ext>
                </a:extLst>
              </a:tr>
              <a:tr h="207338"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2851768"/>
                  </a:ext>
                </a:extLst>
              </a:tr>
              <a:tr h="410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Безродный Н.А.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Кружок «Шахматы»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255889"/>
                  </a:ext>
                </a:extLst>
              </a:tr>
              <a:tr h="428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Додух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С.В.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Кружок «Очумелые ручки»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0383733"/>
                  </a:ext>
                </a:extLst>
              </a:tr>
              <a:tr h="410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23295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996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алентина\Desktop\2019-2020\Точка Роста\Безымянный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1376"/>
            <a:ext cx="9144000" cy="56166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2492896"/>
            <a:ext cx="7992888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48680"/>
            <a:ext cx="6840760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4941168"/>
            <a:ext cx="7344816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 Точки роста – к великим открытиям!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4437112"/>
            <a:ext cx="6491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352216,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Новокубанский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район, х. Кирова, ул. Мира, 27/1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факс  8</a:t>
            </a:r>
            <a:r>
              <a:rPr lang="ru-RU" b="1" i="1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(861) 95 2-01-78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 сайта: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kirow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2014.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ucoz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.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ru</a:t>
            </a: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 электронной почты: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school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@nk.kubannet.ru</a:t>
            </a:r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808" y="6309320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41376"/>
            <a:ext cx="6347048" cy="3180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6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3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57" name="Заголовок 1"/>
          <p:cNvSpPr txBox="1">
            <a:spLocks noGrp="1"/>
          </p:cNvSpPr>
          <p:nvPr>
            <p:ph type="title"/>
          </p:nvPr>
        </p:nvSpPr>
        <p:spPr>
          <a:xfrm>
            <a:off x="251520" y="116632"/>
            <a:ext cx="8518765" cy="89063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2800"/>
            </a:pPr>
            <a:r>
              <a:rPr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росвещения</a:t>
            </a:r>
            <a:r>
              <a:rPr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P-23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 </a:t>
            </a:r>
            <a:r>
              <a:rPr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539552" y="1027857"/>
            <a:ext cx="8379491" cy="56651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SzTx/>
              <a:buNone/>
              <a:defRPr sz="2000"/>
            </a:lvl1pPr>
          </a:lstStyle>
          <a:p>
            <a:r>
              <a:rPr dirty="0"/>
              <a:t>«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естественнонаучного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гуманитарного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профилей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расположенных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сельской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местности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сетевого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77072"/>
            <a:ext cx="577914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2728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782" y="0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4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6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4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65" name="Заголовок 1"/>
          <p:cNvSpPr txBox="1">
            <a:spLocks noGrp="1"/>
          </p:cNvSpPr>
          <p:nvPr>
            <p:ph type="title"/>
          </p:nvPr>
        </p:nvSpPr>
        <p:spPr>
          <a:xfrm>
            <a:off x="828675" y="1131094"/>
            <a:ext cx="6040211" cy="68818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59536">
              <a:defRPr sz="3008"/>
            </a:lvl1pPr>
          </a:lstStyle>
          <a:p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66" name="Объект 2"/>
          <p:cNvSpPr txBox="1">
            <a:spLocks noGrp="1"/>
          </p:cNvSpPr>
          <p:nvPr>
            <p:ph type="body" idx="1"/>
          </p:nvPr>
        </p:nvSpPr>
        <p:spPr>
          <a:xfrm>
            <a:off x="683568" y="1027856"/>
            <a:ext cx="8086718" cy="535347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ВНЕДРЕНИЯ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уровнях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начального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(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МЕТОДОВ ОБУЧЕНИЯ И ВОСПИТАНИЯ</a:t>
            </a:r>
            <a:r>
              <a:rPr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обеспечивающих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обучающимися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естественнонаучного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гуманитарного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профилей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СОДЕРЖАНИЯ И СОВЕРШЕНСТВОВАНИЕ МЕТОДОВ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ИНФРАСТРУКТУРЫ ВО ВНЕУРОЧНОЕ ВРЕМЯ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общекультурных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шахматного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самореализации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родительской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общественности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Заголовок 1"/>
          <p:cNvSpPr txBox="1"/>
          <p:nvPr/>
        </p:nvSpPr>
        <p:spPr>
          <a:xfrm>
            <a:off x="964746" y="116632"/>
            <a:ext cx="7567694" cy="60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 hangingPunct="0"/>
            <a:r>
              <a:rPr sz="36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sz="3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</a:t>
            </a:r>
            <a:r>
              <a:rPr sz="3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sz="36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</a:t>
            </a:r>
            <a:r>
              <a:rPr sz="3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  <a:r>
              <a:rPr sz="3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4989284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75" y="1"/>
            <a:ext cx="7847781" cy="91122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Образовательные направления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052736"/>
            <a:ext cx="8191822" cy="54006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сновные общеобразовательные программы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«Технология», «Информатика», «Основы безопасности жизнедеятельности»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азноуровневые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общеобразовательные программы цифрового, естественнонаучного, технического и гуманитарного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профилей: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роектная деятельность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научно-техническое творчество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шахматное образование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  <a:p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едиатворчество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оциокультурные мероприятия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нформационная, экологическая, социальная, дорожно-транспортная безопасность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22763" y="2311976"/>
            <a:ext cx="483523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hangingPunct="0"/>
            <a:endParaRPr lang="ru-RU" sz="135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4289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8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5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6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149" name="Заголовок 1"/>
          <p:cNvSpPr txBox="1">
            <a:spLocks noGrp="1"/>
          </p:cNvSpPr>
          <p:nvPr>
            <p:ph type="title"/>
          </p:nvPr>
        </p:nvSpPr>
        <p:spPr>
          <a:xfrm>
            <a:off x="828674" y="116633"/>
            <a:ext cx="7631757" cy="79459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 sz="2800"/>
            </a:pPr>
            <a:r>
              <a:rPr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</a:t>
            </a: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кадровому</a:t>
            </a: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составу</a:t>
            </a: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штатной</a:t>
            </a: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</a:t>
            </a: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0" name="Прямоугольник 5"/>
          <p:cNvSpPr txBox="1"/>
          <p:nvPr/>
        </p:nvSpPr>
        <p:spPr>
          <a:xfrm>
            <a:off x="828674" y="1268760"/>
            <a:ext cx="8173075" cy="4905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marL="130969" indent="-130969" defTabSz="685800" hangingPunct="0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Руководитель</a:t>
            </a:r>
            <a:endParaRPr sz="3200" kern="0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130969" indent="-130969" defTabSz="685800" hangingPunct="0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Педагог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дополнительного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образования</a:t>
            </a:r>
            <a:endParaRPr sz="3200" kern="0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130969" indent="-130969" defTabSz="685800" hangingPunct="0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Педагог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шахматам</a:t>
            </a:r>
            <a:endParaRPr sz="3200" kern="0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130969" indent="-130969" defTabSz="685800" hangingPunct="0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Педагог-организатор</a:t>
            </a:r>
            <a:endParaRPr sz="3200" kern="0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130969" indent="-130969" defTabSz="685800" hangingPunct="0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Педагог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предмету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«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Физкультура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и ОБЖ»</a:t>
            </a:r>
          </a:p>
          <a:p>
            <a:pPr marL="130969" indent="-130969" defTabSz="685800" hangingPunct="0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Педагог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предмету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«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Технология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»</a:t>
            </a:r>
          </a:p>
          <a:p>
            <a:pPr marL="130969" indent="-130969" defTabSz="685800" hangingPunct="0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Педагог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предмету</a:t>
            </a:r>
            <a:r>
              <a:rPr sz="3200" kern="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«</a:t>
            </a:r>
            <a:r>
              <a:rPr sz="3200" kern="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Информатика</a:t>
            </a:r>
            <a:r>
              <a:rPr sz="3200" kern="0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»</a:t>
            </a:r>
            <a:endParaRPr lang="ru-RU" sz="2400" kern="0" dirty="0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85800" hangingPunct="0">
              <a:lnSpc>
                <a:spcPct val="115000"/>
              </a:lnSpc>
              <a:buClr>
                <a:srgbClr val="FF0000"/>
              </a:buClr>
              <a:buSzPct val="100000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u="sng" kern="0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Не менее 4 штатных единиц                                                                  при совмещении не более двух должностей</a:t>
            </a:r>
            <a:endParaRPr sz="3200" u="sng" kern="0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2" name="Прямоугольник 7"/>
          <p:cNvSpPr txBox="1"/>
          <p:nvPr/>
        </p:nvSpPr>
        <p:spPr>
          <a:xfrm>
            <a:off x="5697646" y="3198224"/>
            <a:ext cx="2618770" cy="335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 algn="just">
              <a:lnSpc>
                <a:spcPct val="115000"/>
              </a:lnSpc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 hangingPunct="0"/>
            <a:endParaRPr sz="1500" kern="0" dirty="0"/>
          </a:p>
        </p:txBody>
      </p:sp>
    </p:spTree>
    <p:extLst>
      <p:ext uri="{BB962C8B-B14F-4D97-AF65-F5344CB8AC3E}">
        <p14:creationId xmlns:p14="http://schemas.microsoft.com/office/powerpoint/2010/main" val="3445290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-1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4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6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7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115" name="Заголовок 1"/>
          <p:cNvSpPr txBox="1">
            <a:spLocks noGrp="1"/>
          </p:cNvSpPr>
          <p:nvPr>
            <p:ph type="title"/>
          </p:nvPr>
        </p:nvSpPr>
        <p:spPr>
          <a:xfrm>
            <a:off x="828675" y="116633"/>
            <a:ext cx="7775773" cy="7945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pPr algn="ctr"/>
            <a:r>
              <a:rPr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Требование</a:t>
            </a: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инфраструктуре</a:t>
            </a: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</a:t>
            </a:r>
            <a:r>
              <a:rPr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</a:t>
            </a: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16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611561" y="1027857"/>
            <a:ext cx="7991284" cy="39421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SzTx/>
              <a:buNone/>
              <a:defRPr sz="2000"/>
            </a:pP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≥ 40 м</a:t>
            </a:r>
            <a:r>
              <a:rPr sz="2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включать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зоны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defRPr sz="2000"/>
            </a:pP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гуманитарных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Информатики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«ОБЖ»)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defRPr sz="2000"/>
            </a:pP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выполняющее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включающее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шахматную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гостиную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мадиазону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медиатеку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" name="Группа 12"/>
          <p:cNvGrpSpPr/>
          <p:nvPr/>
        </p:nvGrpSpPr>
        <p:grpSpPr>
          <a:xfrm>
            <a:off x="83001" y="5144984"/>
            <a:ext cx="9011377" cy="1315227"/>
            <a:chOff x="0" y="0"/>
            <a:chExt cx="12015168" cy="1753634"/>
          </a:xfrm>
        </p:grpSpPr>
        <p:pic>
          <p:nvPicPr>
            <p:cNvPr id="117" name="Рисунок 5" descr="Рисунок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2970560" cy="16709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Рисунок 7" descr="Рисунок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56544" y="31101"/>
              <a:ext cx="2879636" cy="16634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Рисунок 9" descr="Рисунок 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57195" y="5167"/>
              <a:ext cx="2944307" cy="1656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Рисунок 11" descr="Рисунок 1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180840" y="5167"/>
              <a:ext cx="2834329" cy="17484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" name="Заголовок 1"/>
          <p:cNvSpPr txBox="1"/>
          <p:nvPr/>
        </p:nvSpPr>
        <p:spPr>
          <a:xfrm>
            <a:off x="6090012" y="5583307"/>
            <a:ext cx="1334521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 hangingPunct="0">
              <a:tabLst>
                <a:tab pos="133350" algn="l"/>
              </a:tabLst>
            </a:pPr>
            <a:r>
              <a:rPr sz="825" kern="0"/>
              <a:t> Ивановская область</a:t>
            </a:r>
          </a:p>
        </p:txBody>
      </p:sp>
      <p:sp>
        <p:nvSpPr>
          <p:cNvPr id="123" name="Заголовок 1"/>
          <p:cNvSpPr txBox="1"/>
          <p:nvPr/>
        </p:nvSpPr>
        <p:spPr>
          <a:xfrm>
            <a:off x="1043416" y="5560943"/>
            <a:ext cx="1230161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defTabSz="685800" hangingPunct="0">
              <a:tabLst>
                <a:tab pos="13335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25" kern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Астраханская </a:t>
            </a:r>
            <a:r>
              <a:rPr sz="675" kern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область </a:t>
            </a:r>
          </a:p>
        </p:txBody>
      </p:sp>
    </p:spTree>
    <p:extLst>
      <p:ext uri="{BB962C8B-B14F-4D97-AF65-F5344CB8AC3E}">
        <p14:creationId xmlns:p14="http://schemas.microsoft.com/office/powerpoint/2010/main" val="3245384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6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8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57" name="Заголовок 1"/>
          <p:cNvSpPr txBox="1">
            <a:spLocks noGrp="1"/>
          </p:cNvSpPr>
          <p:nvPr>
            <p:ph type="title"/>
          </p:nvPr>
        </p:nvSpPr>
        <p:spPr>
          <a:xfrm>
            <a:off x="828675" y="1131094"/>
            <a:ext cx="6878411" cy="68818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28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977433" y="1770941"/>
            <a:ext cx="7941610" cy="49220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SzTx/>
              <a:buNone/>
              <a:defRPr sz="2000"/>
            </a:lvl1pPr>
          </a:lstStyle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5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</a:rPr>
              <a:t>Оформление Центра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009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8770285" y="5629274"/>
            <a:ext cx="297515" cy="300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sz="1350" kern="0">
                <a:latin typeface="Calibri"/>
                <a:cs typeface="Calibri"/>
                <a:sym typeface="Calibri"/>
              </a:rPr>
              <a:pPr defTabSz="685800" hangingPunct="0"/>
              <a:t>9</a:t>
            </a:fld>
            <a:endParaRPr sz="1350" kern="0">
              <a:latin typeface="Calibri"/>
              <a:cs typeface="Calibri"/>
              <a:sym typeface="Calibri"/>
            </a:endParaRPr>
          </a:p>
        </p:txBody>
      </p:sp>
      <p:sp>
        <p:nvSpPr>
          <p:cNvPr id="126" name="Заголовок 1"/>
          <p:cNvSpPr txBox="1">
            <a:spLocks noGrp="1"/>
          </p:cNvSpPr>
          <p:nvPr>
            <p:ph type="title"/>
          </p:nvPr>
        </p:nvSpPr>
        <p:spPr>
          <a:xfrm>
            <a:off x="828675" y="1065779"/>
            <a:ext cx="6040211" cy="68818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dirty="0" err="1"/>
              <a:t>Фирменный</a:t>
            </a:r>
            <a:r>
              <a:rPr dirty="0"/>
              <a:t> </a:t>
            </a:r>
            <a:r>
              <a:rPr dirty="0" err="1"/>
              <a:t>стиль</a:t>
            </a:r>
            <a:endParaRPr dirty="0"/>
          </a:p>
        </p:txBody>
      </p:sp>
      <p:sp>
        <p:nvSpPr>
          <p:cNvPr id="127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866775" y="1931194"/>
            <a:ext cx="6826114" cy="72628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just">
              <a:buSzTx/>
              <a:buNone/>
              <a:defRPr sz="2000"/>
            </a:lvl1pPr>
          </a:lstStyle>
          <a:p>
            <a:r>
              <a:t>Символика проекта и правила ее использования в различных задачах по оформлению печатной, цифровой, сувенирной и прочей продукции описаны в кратком руководстве по фирменному стилю.</a:t>
            </a:r>
          </a:p>
        </p:txBody>
      </p:sp>
      <p:pic>
        <p:nvPicPr>
          <p:cNvPr id="128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b="60386"/>
          <a:stretch>
            <a:fillRect/>
          </a:stretch>
        </p:blipFill>
        <p:spPr>
          <a:xfrm>
            <a:off x="882254" y="3186794"/>
            <a:ext cx="2471418" cy="94705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Объект 2"/>
          <p:cNvSpPr txBox="1"/>
          <p:nvPr/>
        </p:nvSpPr>
        <p:spPr>
          <a:xfrm>
            <a:off x="881743" y="2784022"/>
            <a:ext cx="1883231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defTabSz="685800" hangingPunct="0">
              <a:spcBef>
                <a:spcPts val="750"/>
              </a:spcBef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050" kern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Основной логотип </a:t>
            </a:r>
            <a:br>
              <a:rPr sz="1050" kern="0">
                <a:solidFill>
                  <a:srgbClr val="333E48"/>
                </a:solidFill>
                <a:latin typeface="Arial"/>
                <a:cs typeface="Arial"/>
                <a:sym typeface="Arial"/>
              </a:rPr>
            </a:br>
            <a:r>
              <a:rPr sz="1050" kern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и вспомогательные версии</a:t>
            </a:r>
          </a:p>
        </p:txBody>
      </p:sp>
      <p:sp>
        <p:nvSpPr>
          <p:cNvPr id="130" name="Объект 2"/>
          <p:cNvSpPr txBox="1"/>
          <p:nvPr/>
        </p:nvSpPr>
        <p:spPr>
          <a:xfrm>
            <a:off x="3603173" y="2773136"/>
            <a:ext cx="2245178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spcBef>
                <a:spcPts val="1000"/>
              </a:spcBef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 hangingPunct="0">
              <a:spcBef>
                <a:spcPts val="750"/>
              </a:spcBef>
            </a:pPr>
            <a:r>
              <a:rPr sz="1050" kern="0"/>
              <a:t>Декоративные элементы</a:t>
            </a:r>
          </a:p>
        </p:txBody>
      </p:sp>
      <p:pic>
        <p:nvPicPr>
          <p:cNvPr id="131" name="Рисунок 24" descr="Рисунок 24"/>
          <p:cNvPicPr>
            <a:picLocks noChangeAspect="1"/>
          </p:cNvPicPr>
          <p:nvPr/>
        </p:nvPicPr>
        <p:blipFill>
          <a:blip r:embed="rId2">
            <a:extLst/>
          </a:blip>
          <a:srcRect t="52817" r="36154" b="22140"/>
          <a:stretch>
            <a:fillRect/>
          </a:stretch>
        </p:blipFill>
        <p:spPr>
          <a:xfrm>
            <a:off x="907993" y="4149996"/>
            <a:ext cx="1164431" cy="44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Рисунок 25" descr="Рисунок 25"/>
          <p:cNvPicPr>
            <a:picLocks noChangeAspect="1"/>
          </p:cNvPicPr>
          <p:nvPr/>
        </p:nvPicPr>
        <p:blipFill>
          <a:blip r:embed="rId2">
            <a:extLst/>
          </a:blip>
          <a:srcRect t="84234" r="44522"/>
          <a:stretch>
            <a:fillRect/>
          </a:stretch>
        </p:blipFill>
        <p:spPr>
          <a:xfrm>
            <a:off x="2249531" y="4262460"/>
            <a:ext cx="1011802" cy="278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5899" y="4587465"/>
            <a:ext cx="2299301" cy="404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Рисунок 6" descr="Рисунок 6"/>
          <p:cNvPicPr>
            <a:picLocks noChangeAspect="1"/>
          </p:cNvPicPr>
          <p:nvPr/>
        </p:nvPicPr>
        <p:blipFill>
          <a:blip r:embed="rId4">
            <a:extLst/>
          </a:blip>
          <a:srcRect b="55431"/>
          <a:stretch>
            <a:fillRect/>
          </a:stretch>
        </p:blipFill>
        <p:spPr>
          <a:xfrm>
            <a:off x="881743" y="5174963"/>
            <a:ext cx="1174867" cy="536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Рисунок 30" descr="Рисунок 30"/>
          <p:cNvPicPr>
            <a:picLocks noChangeAspect="1"/>
          </p:cNvPicPr>
          <p:nvPr/>
        </p:nvPicPr>
        <p:blipFill>
          <a:blip r:embed="rId4">
            <a:extLst/>
          </a:blip>
          <a:srcRect t="55922"/>
          <a:stretch>
            <a:fillRect/>
          </a:stretch>
        </p:blipFill>
        <p:spPr>
          <a:xfrm>
            <a:off x="2167048" y="5188897"/>
            <a:ext cx="1174868" cy="5301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" name="Группа 14"/>
          <p:cNvGrpSpPr/>
          <p:nvPr/>
        </p:nvGrpSpPr>
        <p:grpSpPr>
          <a:xfrm>
            <a:off x="3611337" y="3207543"/>
            <a:ext cx="2067946" cy="2486007"/>
            <a:chOff x="0" y="0"/>
            <a:chExt cx="2757260" cy="3314674"/>
          </a:xfrm>
        </p:grpSpPr>
        <p:pic>
          <p:nvPicPr>
            <p:cNvPr id="136" name="Рисунок 10" descr="Рисунок 10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13947" b="13296"/>
            <a:stretch>
              <a:fillRect/>
            </a:stretch>
          </p:blipFill>
          <p:spPr>
            <a:xfrm>
              <a:off x="0" y="0"/>
              <a:ext cx="2757260" cy="1409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Рисунок 12" descr="Рисунок 1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5382" y="1513126"/>
              <a:ext cx="2641879" cy="1801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" name="Объект 2"/>
          <p:cNvSpPr txBox="1"/>
          <p:nvPr/>
        </p:nvSpPr>
        <p:spPr>
          <a:xfrm>
            <a:off x="6010616" y="2754086"/>
            <a:ext cx="1799885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spcBef>
                <a:spcPts val="1000"/>
              </a:spcBef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 hangingPunct="0">
              <a:spcBef>
                <a:spcPts val="750"/>
              </a:spcBef>
            </a:pPr>
            <a:r>
              <a:rPr sz="1050" kern="0"/>
              <a:t>Варианты вывесок</a:t>
            </a:r>
          </a:p>
        </p:txBody>
      </p:sp>
      <p:pic>
        <p:nvPicPr>
          <p:cNvPr id="140" name="Рисунок 16" descr="Рисунок 1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72208" y="3219450"/>
            <a:ext cx="1013099" cy="876300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1" name="Рисунок 18" descr="Рисунок 1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79332" y="4221956"/>
            <a:ext cx="2683669" cy="1002399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2" name="Рисунок 20" descr="Рисунок 20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08044" y="3209925"/>
            <a:ext cx="1516856" cy="901191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0" y="-1"/>
            <a:ext cx="9144000" cy="9112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kern="15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</a:rPr>
              <a:t>Брэндирование</a:t>
            </a:r>
            <a:r>
              <a:rPr kumimoji="0" lang="ru-RU" sz="4000" b="0" i="0" u="none" strike="noStrike" kern="15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</a:rPr>
              <a:t> Центра 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836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8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0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1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792</Words>
  <Application>Microsoft Office PowerPoint</Application>
  <PresentationFormat>Экран (4:3)</PresentationFormat>
  <Paragraphs>308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Тема Office</vt:lpstr>
      <vt:lpstr>1_Тема Office</vt:lpstr>
      <vt:lpstr>2_Тема Office</vt:lpstr>
      <vt:lpstr>5_Тема Office</vt:lpstr>
      <vt:lpstr>6_Тема Office</vt:lpstr>
      <vt:lpstr>7_Тема Office</vt:lpstr>
      <vt:lpstr>8_Тема Office</vt:lpstr>
      <vt:lpstr>10_Тема Office</vt:lpstr>
      <vt:lpstr>11_Тема Office</vt:lpstr>
      <vt:lpstr>3_Тема Office</vt:lpstr>
      <vt:lpstr>Презентация PowerPoint</vt:lpstr>
      <vt:lpstr>Презентация PowerPoint</vt:lpstr>
      <vt:lpstr>Распоряжение Министерства Просвещения РФ      № P-23 от 1 марта 2019 года </vt:lpstr>
      <vt:lpstr> </vt:lpstr>
      <vt:lpstr>Образовательные направления</vt:lpstr>
      <vt:lpstr>Требования к кадровому составу  и штатной численности </vt:lpstr>
      <vt:lpstr>Требование к инфраструктуре               Центра «Точка роста»</vt:lpstr>
      <vt:lpstr>Презентация PowerPoint</vt:lpstr>
      <vt:lpstr>Фирменный стиль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comp</cp:lastModifiedBy>
  <cp:revision>111</cp:revision>
  <dcterms:created xsi:type="dcterms:W3CDTF">2019-08-14T11:47:00Z</dcterms:created>
  <dcterms:modified xsi:type="dcterms:W3CDTF">2019-09-15T14:26:54Z</dcterms:modified>
</cp:coreProperties>
</file>