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9"/>
  </p:notesMasterIdLst>
  <p:sldIdLst>
    <p:sldId id="325" r:id="rId2"/>
    <p:sldId id="264" r:id="rId3"/>
    <p:sldId id="275" r:id="rId4"/>
    <p:sldId id="276" r:id="rId5"/>
    <p:sldId id="277" r:id="rId6"/>
    <p:sldId id="278" r:id="rId7"/>
    <p:sldId id="257" r:id="rId8"/>
    <p:sldId id="258" r:id="rId9"/>
    <p:sldId id="304" r:id="rId10"/>
    <p:sldId id="279" r:id="rId11"/>
    <p:sldId id="259" r:id="rId12"/>
    <p:sldId id="280" r:id="rId13"/>
    <p:sldId id="282" r:id="rId14"/>
    <p:sldId id="262" r:id="rId15"/>
    <p:sldId id="281" r:id="rId16"/>
    <p:sldId id="283" r:id="rId17"/>
    <p:sldId id="285" r:id="rId18"/>
    <p:sldId id="284" r:id="rId19"/>
    <p:sldId id="286" r:id="rId20"/>
    <p:sldId id="266" r:id="rId21"/>
    <p:sldId id="263" r:id="rId22"/>
    <p:sldId id="267" r:id="rId23"/>
    <p:sldId id="268" r:id="rId24"/>
    <p:sldId id="287" r:id="rId25"/>
    <p:sldId id="269" r:id="rId26"/>
    <p:sldId id="288" r:id="rId27"/>
    <p:sldId id="290" r:id="rId28"/>
    <p:sldId id="289" r:id="rId29"/>
    <p:sldId id="265" r:id="rId30"/>
    <p:sldId id="291" r:id="rId31"/>
    <p:sldId id="292" r:id="rId32"/>
    <p:sldId id="296" r:id="rId33"/>
    <p:sldId id="297" r:id="rId34"/>
    <p:sldId id="270" r:id="rId35"/>
    <p:sldId id="271" r:id="rId36"/>
    <p:sldId id="293" r:id="rId37"/>
    <p:sldId id="294" r:id="rId38"/>
    <p:sldId id="295" r:id="rId39"/>
    <p:sldId id="298" r:id="rId40"/>
    <p:sldId id="272" r:id="rId41"/>
    <p:sldId id="274" r:id="rId42"/>
    <p:sldId id="299" r:id="rId43"/>
    <p:sldId id="300" r:id="rId44"/>
    <p:sldId id="301" r:id="rId45"/>
    <p:sldId id="302" r:id="rId46"/>
    <p:sldId id="273" r:id="rId47"/>
    <p:sldId id="303" r:id="rId48"/>
    <p:sldId id="309" r:id="rId49"/>
    <p:sldId id="310" r:id="rId50"/>
    <p:sldId id="323" r:id="rId51"/>
    <p:sldId id="311" r:id="rId52"/>
    <p:sldId id="324" r:id="rId53"/>
    <p:sldId id="312" r:id="rId54"/>
    <p:sldId id="305" r:id="rId55"/>
    <p:sldId id="306" r:id="rId56"/>
    <p:sldId id="308" r:id="rId57"/>
    <p:sldId id="307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13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184D-3E64-4E24-A049-A607C604BF44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531E1-50B9-4EB2-8535-A11F7EE95E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294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31E1-50B9-4EB2-8535-A11F7EE95E2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128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FF56F-2DA0-4402-B5DF-E93E548CF36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9BCE8-EC25-4019-B75D-03E49BA36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vk.com/club1606423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D%D1%82%D0%B5%D1%80%D0%BD%D0%B5%D1%82" TargetMode="External"/><Relationship Id="rId2" Type="http://schemas.openxmlformats.org/officeDocument/2006/relationships/hyperlink" Target="http://ru.wikipedia.org/wiki/%D0%9F%D1%80%D0%B0%D0%B2%D0%B8%D0%BB%D0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A%D0%BE%D0%BC%D0%BF%D1%8C%D1%8E%D1%82%D0%B5%D1%80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445922"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дружбе взрослых и детей сила школы и семей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~1\4977~1\LOCALS~1\Temp\Rar$DR91.438\Суицид\Green_Suicide_by_brooz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000528" cy="4214842"/>
          </a:xfrm>
          <a:prstGeom prst="rect">
            <a:avLst/>
          </a:prstGeom>
          <a:noFill/>
        </p:spPr>
      </p:pic>
      <p:pic>
        <p:nvPicPr>
          <p:cNvPr id="6" name="Picture 3" descr="C:\DOCUME~1\4977~1\LOCALS~1\Temp\Rar$DR10.9078\Суицид\Suicide_is_Painless_by_SafetypinHe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6154" y="3000372"/>
            <a:ext cx="474784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Истинное суицидальное поведение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Истинное суицидальное поведение характеризуется продуманным планом действий. Подросток готовится к совершению суицидального действия. При таком типе суицидального поведения подростки чаще оставляют записки, адресованные родственникам и друзьям, в которых они прощаются со всеми и объясняют причины своих действий.  Поскольку действия являются продуманными, такие суицидальные попытки чаще заканчиваются смертью. При истинном суицидальном поведении чаще прибегают к </a:t>
            </a:r>
            <a:r>
              <a:rPr lang="ru-RU" i="1" dirty="0"/>
              <a:t>повешению или к спрыгиванию с высоты.</a:t>
            </a:r>
            <a:endParaRPr lang="ru-RU" dirty="0"/>
          </a:p>
          <a:p>
            <a:r>
              <a:rPr lang="ru-RU" dirty="0"/>
              <a:t>Самоубийство -  слишком  противоестественный  и кардинальный шаг, поэтому решение на его совершение вызревает  не  мгновенно.  Ему,  как правило, предшествует более или менее продолжительный период переживаний, борьбы мотивов и поиска выхода из создавшейся ситуации.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38557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~1\4977~1\LOCALS~1\Temp\Rar$DR12.1516\Суицид\Suicide_by_Olif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3221"/>
            <a:ext cx="8286808" cy="6411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~1\4977~1\LOCALS~1\Temp\Rar$DR14.6250\Суицид\51c34ff459a45fa8a3bb5e212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151140" cy="5336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6072230"/>
          </a:xfrm>
        </p:spPr>
        <p:txBody>
          <a:bodyPr>
            <a:normAutofit/>
          </a:bodyPr>
          <a:lstStyle/>
          <a:p>
            <a:r>
              <a:rPr lang="ru-RU" dirty="0"/>
              <a:t>После попытки суицида наступает период, когда к ребенку относятся с повышенным вниманием и </a:t>
            </a:r>
            <a:r>
              <a:rPr lang="ru-RU" dirty="0" smtClean="0"/>
              <a:t>заботой.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~1\4977~1\LOCALS~1\Temp\Rar$DR13.0703\Суицид\123447195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43090"/>
            <a:ext cx="6143638" cy="4914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7120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НО!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6000" dirty="0" smtClean="0">
                <a:effectLst/>
                <a:latin typeface="Times New Roman"/>
                <a:ea typeface="Times New Roman"/>
              </a:rPr>
              <a:t>когда взрослые перестают волноваться за состояние ребенка, совершаются повторные попытки суицида.   </a:t>
            </a:r>
            <a:endParaRPr lang="ru-RU" sz="60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~1\4977~1\LOCALS~1\Temp\Rar$DR15.2063\Суицид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873" y="642918"/>
            <a:ext cx="8558296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C:\DOCUME~1\4977~1\LOCALS~1\Temp\Rar$DR17.0719\Суицид\suicide_by_lono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9566"/>
            <a:ext cx="8143932" cy="6489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85728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/>
                <a:ea typeface="Times New Roman"/>
              </a:rPr>
              <a:t>Поэтому необходимо на протяжении длительного времени наблюдать за ребенком, оказывать ему поддержку, беседовать с ним  и проводить иные профилактические действия.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~1\4977~1\LOCALS~1\Temp\Rar$DR20.3266\Суицид\25583.b-300x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428736"/>
            <a:ext cx="7706006" cy="5265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42852"/>
            <a:ext cx="8786874" cy="242889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effectLst/>
                <a:latin typeface="Times New Roman"/>
                <a:ea typeface="Times New Roman"/>
                <a:cs typeface="Times New Roman"/>
              </a:rPr>
              <a:t>Суицид</a:t>
            </a:r>
            <a:r>
              <a:rPr lang="ru-RU" sz="3200" b="1" dirty="0" smtClean="0">
                <a:effectLst/>
                <a:latin typeface="Times New Roman"/>
                <a:ea typeface="Times New Roman"/>
                <a:cs typeface="Times New Roman"/>
              </a:rPr>
              <a:t> –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Times New Roman"/>
                <a:cs typeface="Times New Roman"/>
              </a:rPr>
              <a:t>умышленное самоповреждение со смертельным исходом (лишение себя жизни). </a:t>
            </a:r>
            <a:endParaRPr lang="ru-RU" sz="3200" dirty="0"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DOCUME~1\4977~1\LOCALS~1\Temp\Rar$DR42.922\Суицид\120915_image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428868"/>
            <a:ext cx="57150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295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168352"/>
          </a:xfrm>
        </p:spPr>
        <p:txBody>
          <a:bodyPr>
            <a:noAutofit/>
          </a:bodyPr>
          <a:lstStyle/>
          <a:p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42918"/>
            <a:ext cx="8229600" cy="1164667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Причины суицидов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~1\4977~1\LOCALS~1\Temp\Rar$DR20.7313\Суицид\22718588_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785926"/>
            <a:ext cx="5334000" cy="40671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5287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404664"/>
            <a:ext cx="8786874" cy="572149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1</a:t>
            </a:r>
            <a:r>
              <a:rPr lang="ru-RU" sz="2400" b="1" dirty="0"/>
              <a:t>) </a:t>
            </a:r>
            <a:r>
              <a:rPr lang="ru-RU" sz="4400" b="1" dirty="0"/>
              <a:t>несформированное понимание смерти. В понимании ребенка смерть не означает бесповоротное прекращение жизни. Ребёнок думает, что всё можно будет вернуть назад. У подростков понимание и осознание страха смерти формируется не раньше 18 лет;</a:t>
            </a:r>
          </a:p>
          <a:p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73872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~1\4977~1\LOCALS~1\Temp\Rar$DR22.9250\Суицид\3f1ade0272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7154085" cy="6182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818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ru-RU" b="1" dirty="0" smtClean="0"/>
              <a:t>2</a:t>
            </a:r>
            <a:r>
              <a:rPr lang="ru-RU" sz="5400" b="1" dirty="0" smtClean="0"/>
              <a:t>) отсутствие идеологии в обществе. Подросток в обществе "без родины и флага" чаще испытывает ощущения ненужности, депрессии;</a:t>
            </a:r>
          </a:p>
        </p:txBody>
      </p:sp>
    </p:spTree>
    <p:extLst>
      <p:ext uri="{BB962C8B-B14F-4D97-AF65-F5344CB8AC3E}">
        <p14:creationId xmlns:p14="http://schemas.microsoft.com/office/powerpoint/2010/main" xmlns="" val="236065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~1\4977~1\LOCALS~1\Temp\Rar$DR24.7344\Суицид\337445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8135287" cy="543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3) ранняя половая жизнь, приводящая к ранним разочарованиям. При этом  возникает ситуация, по мнению подростка, не совместимая с представлением "как жить дальше" (потеря любимого, наступление нежеланной беременности и т.д.), т.е. происходит утрата цели. Суицидальное поведение у подростков часто объясняется тем, что молодые люди, не имея жизненного опыта, не могут правильно определить цель своей жизни и наметить пути ее достижения;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968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~1\4977~1\LOCALS~1\Temp\Rar$DR25.2391\Суицид\real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500989" cy="6167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~1\4977~1\LOCALS~1\Temp\Rar$DR27.6063\Суицид\1164673890_r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4645"/>
            <a:ext cx="5286412" cy="6708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~1\4977~1\LOCALS~1\Temp\Rar$DR26.1156\Суицид\65546868_1287584158_17851937_leave_al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7631"/>
            <a:ext cx="7715304" cy="6545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dirty="0" smtClean="0"/>
              <a:t>4)  дисгармония в семье, </a:t>
            </a:r>
          </a:p>
          <a:p>
            <a:pPr marL="0" indent="0">
              <a:buNone/>
            </a:pPr>
            <a:r>
              <a:rPr lang="ru-RU" dirty="0" smtClean="0"/>
              <a:t>невнимание со стороны родителей</a:t>
            </a:r>
          </a:p>
        </p:txBody>
      </p:sp>
      <p:pic>
        <p:nvPicPr>
          <p:cNvPr id="18434" name="Picture 2" descr="C:\DOCUME~1\4977~1\LOCALS~1\Temp\Rar$DR27.3891\Суицид\097ff86bd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91428"/>
            <a:ext cx="6858048" cy="5155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4345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640960" cy="586551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России частота суицидальных действий среди молодежи, в течение последних двух десятилетий удвоилась. У 30% лиц в возрасте 14 - 24 лет бывают суицидальные мысли, 6% юношей и 10% девушек совершают суицидальные действия. Некоторые специалисты пишут о том, что в 10% суицидальное поведение имеет цель покончить собой, и в 90% суицидальное поведение подростка - это привлечение к себе внимания.</a:t>
            </a:r>
          </a:p>
          <a:p>
            <a:r>
              <a:rPr lang="ru-RU" dirty="0"/>
              <a:t>По данным официальной статистики от самоубийства ежегодно погибает около 2800 детей и подростков в возрасте от 5 до 19 лет, и эти страшные цифры не учитывают случаев попыток к самоубийству.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111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~1\4977~1\LOCALS~1\Temp\Rar$DR28.2672\Суицид\1304877173_d0bcd183d0b6-d0bdd0b5d185d0bed187d0b5d182-d180d0b5d0b1d0b5d0bdd0bad0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24263"/>
            <a:ext cx="8215370" cy="5456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DOCUME~1\4977~1\LOCALS~1\Temp\Rar$DR28.6922\Суицид\38da2d58f2f7ff04e43039e9ee136b0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28"/>
            <a:ext cx="650085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~1\4977~1\LOCALS~1\Temp\Rar$DR30.6078\Суицид\ru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46510" cy="6030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~1\4977~1\LOCALS~1\Temp\Rar$DR31.8250\Суицид\dv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357166"/>
            <a:ext cx="8376960" cy="6182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5)</a:t>
            </a:r>
            <a:r>
              <a:rPr lang="ru-RU" sz="5400" dirty="0" err="1" smtClean="0"/>
              <a:t>саморазрушаемое</a:t>
            </a:r>
            <a:r>
              <a:rPr lang="ru-RU" sz="5400" dirty="0" smtClean="0"/>
              <a:t> поведение </a:t>
            </a:r>
          </a:p>
          <a:p>
            <a:pPr marL="0" indent="0">
              <a:buNone/>
            </a:pPr>
            <a:r>
              <a:rPr lang="ru-RU" sz="5400" dirty="0" smtClean="0"/>
              <a:t>(алкоголизм, наркомания, криминализация общества);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35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DOCUME~1\4977~1\LOCALS~1\Temp\Rar$DR29.0156\Суицид\alkolo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5"/>
            <a:ext cx="8401640" cy="6020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569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~1\4977~1\LOCALS~1\Temp\Rar$DR29.3094\Суицид\86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~1\4977~1\LOCALS~1\Temp\Rar$DR29.3360\Суицид\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7572428" cy="5048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~1\4977~1\LOCALS~1\Temp\Rar$DR30.8469\Суицид\emo-girl-pink-g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97281"/>
            <a:ext cx="5500726" cy="6548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~1\4977~1\LOCALS~1\Temp\Rar$DR31.1672\Суицид\38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5006"/>
            <a:ext cx="6572296" cy="6550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57166"/>
            <a:ext cx="4857752" cy="6215106"/>
          </a:xfrm>
        </p:spPr>
        <p:txBody>
          <a:bodyPr>
            <a:normAutofit/>
          </a:bodyPr>
          <a:lstStyle/>
          <a:p>
            <a:r>
              <a:rPr lang="ru-RU" b="1" dirty="0" smtClean="0"/>
              <a:t>За 2011 год </a:t>
            </a:r>
            <a:r>
              <a:rPr lang="ru-RU" sz="6000" b="1" dirty="0" smtClean="0">
                <a:solidFill>
                  <a:srgbClr val="FF0000"/>
                </a:solidFill>
              </a:rPr>
              <a:t>800 тыс. </a:t>
            </a:r>
            <a:r>
              <a:rPr lang="ru-RU" b="1" dirty="0" smtClean="0"/>
              <a:t>человек покончили жизнь самоубийством,</a:t>
            </a:r>
          </a:p>
          <a:p>
            <a:r>
              <a:rPr lang="ru-RU" b="1" dirty="0" smtClean="0"/>
              <a:t>Из них </a:t>
            </a:r>
            <a:r>
              <a:rPr lang="ru-RU" sz="6000" b="1" dirty="0" smtClean="0">
                <a:solidFill>
                  <a:srgbClr val="FF0000"/>
                </a:solidFill>
              </a:rPr>
              <a:t>100 тыс.-подростки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~1\4977~1\LOCALS~1\Temp\Rar$DR16.344\Суицид\samou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1620" y="142852"/>
            <a:ext cx="4242380" cy="4214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12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6) в подавляющем большинстве случаев суицидальное поведение в возрасте до 15 лет связано с реакцией  протеста, особенно частым источником последних являются нарушенные внутрисемейные, </a:t>
            </a:r>
            <a:r>
              <a:rPr lang="ru-RU" sz="4000" dirty="0" err="1" smtClean="0"/>
              <a:t>внутришкольные</a:t>
            </a:r>
            <a:r>
              <a:rPr lang="ru-RU" sz="4000" dirty="0" smtClean="0"/>
              <a:t> или внутригрупповые взаимоотношения.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261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~1\4977~1\LOCALS~1\Temp\Rar$DR32.9078\Суицид\4884176_1192305066_11448436_14365178_6978572_Clara_by_Charo_Diez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5987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~1\4977~1\LOCALS~1\Temp\Rar$DR32.5422\Суицид\21454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0660" cy="6667546"/>
          </a:xfrm>
          <a:prstGeom prst="rect">
            <a:avLst/>
          </a:prstGeom>
          <a:noFill/>
        </p:spPr>
      </p:pic>
      <p:pic>
        <p:nvPicPr>
          <p:cNvPr id="5" name="Picture 2" descr="C:\DOCUME~1\4977~1\LOCALS~1\Temp\Rar$DR33.9453\Суицид\main-8d2ee2a4a83f3d127408a061ed2db51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40875"/>
            <a:ext cx="3857652" cy="4796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DOCUME~1\4977~1\LOCALS~1\Temp\Rar$DR33.7891\Суицид\b330e8d02e84ac3dcc8d5cadfdf6682e4f2ff8a990a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642942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DOCUME~1\4977~1\LOCALS~1\Temp\Rar$DR34.8953\Суицид\s_a64e28dbf04c62329112ce7a87f7d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1657"/>
            <a:ext cx="8572560" cy="6462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~1\4977~1\LOCALS~1\Temp\Rar$DR34.3250\Суицид\sad-ki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53" y="785794"/>
            <a:ext cx="8290101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b="1" dirty="0" smtClean="0"/>
              <a:t>7) интернет – «помощник» при попытке суицида</a:t>
            </a:r>
            <a:r>
              <a:rPr lang="ru-RU" sz="5400" b="1" dirty="0"/>
              <a:t> </a:t>
            </a:r>
            <a:r>
              <a:rPr lang="ru-RU" sz="5400" b="1" dirty="0" smtClean="0"/>
              <a:t>: созданы </a:t>
            </a:r>
            <a:r>
              <a:rPr lang="ru-RU" sz="5400" b="1" dirty="0" err="1" smtClean="0"/>
              <a:t>собщества</a:t>
            </a:r>
            <a:r>
              <a:rPr lang="ru-RU" sz="5400" b="1" dirty="0" smtClean="0"/>
              <a:t>, группировки по суициду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995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DOCUME~1\4977~1\LOCALS~1\Temp\Rar$DR35.4688\Суицид\y_85680f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3350"/>
            <a:ext cx="5334000" cy="659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DOCUME~1\4977~1\LOCALS~1\Temp\Rar$DR36.0594\Суицид\x_0cd95d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4983"/>
            <a:ext cx="8358245" cy="6672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ru-RU" sz="4400" u="sng" dirty="0">
                <a:hlinkClick r:id="rId2"/>
              </a:rPr>
              <a:t>http://vk.com/club16064239</a:t>
            </a:r>
            <a:r>
              <a:rPr lang="ru-RU" sz="4400" dirty="0"/>
              <a:t> </a:t>
            </a:r>
            <a:r>
              <a:rPr lang="ru-RU" dirty="0" smtClean="0"/>
              <a:t>-</a:t>
            </a:r>
          </a:p>
          <a:p>
            <a:r>
              <a:rPr lang="ru-RU" dirty="0" smtClean="0"/>
              <a:t> </a:t>
            </a:r>
            <a:r>
              <a:rPr lang="ru-RU" dirty="0"/>
              <a:t>это сайт одной из групп в </a:t>
            </a:r>
            <a:r>
              <a:rPr lang="ru-RU" dirty="0" err="1"/>
              <a:t>контакте,в</a:t>
            </a:r>
            <a:r>
              <a:rPr lang="ru-RU" dirty="0"/>
              <a:t> которой рассказывают про самоубийства…</a:t>
            </a:r>
          </a:p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контакте насчитывается более 1000 </a:t>
            </a:r>
            <a:r>
              <a:rPr lang="ru-RU" dirty="0" smtClean="0"/>
              <a:t>сообществ , </a:t>
            </a:r>
            <a:r>
              <a:rPr lang="ru-RU" dirty="0"/>
              <a:t>половина из которых создана в поддержку молодых людей и для оказания психологической помощи.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dirty="0"/>
              <a:t>З</a:t>
            </a:r>
            <a:r>
              <a:rPr lang="ru-RU" sz="7200" dirty="0" smtClean="0"/>
              <a:t>а две недели февраля</a:t>
            </a:r>
          </a:p>
          <a:p>
            <a:pPr marL="0" indent="0" algn="ctr">
              <a:buNone/>
            </a:pPr>
            <a:r>
              <a:rPr lang="ru-RU" sz="7200" dirty="0" smtClean="0"/>
              <a:t> </a:t>
            </a:r>
            <a:r>
              <a:rPr lang="ru-RU" sz="7200" dirty="0" smtClean="0">
                <a:solidFill>
                  <a:srgbClr val="FF0000"/>
                </a:solidFill>
              </a:rPr>
              <a:t>14 подростков</a:t>
            </a:r>
          </a:p>
          <a:p>
            <a:pPr marL="0" indent="0" algn="ctr">
              <a:buNone/>
            </a:pPr>
            <a:r>
              <a:rPr lang="ru-RU" sz="7200" dirty="0" smtClean="0"/>
              <a:t> покончили собой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0165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400" u="sng" dirty="0">
                <a:solidFill>
                  <a:srgbClr val="FF0000"/>
                </a:solidFill>
              </a:rPr>
              <a:t>Опрос в контакте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</a:rPr>
              <a:t>Стоит ли блокировать группы призывающие к Суициду?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Да</a:t>
            </a:r>
            <a:r>
              <a:rPr lang="ru-RU" sz="2400" dirty="0" smtClean="0">
                <a:solidFill>
                  <a:prstClr val="black"/>
                </a:solidFill>
              </a:rPr>
              <a:t>, по </a:t>
            </a:r>
            <a:r>
              <a:rPr lang="ru-RU" sz="2400" dirty="0">
                <a:solidFill>
                  <a:prstClr val="black"/>
                </a:solidFill>
              </a:rPr>
              <a:t>любому.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742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</a:rPr>
              <a:t>67.6%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Нет</a:t>
            </a:r>
            <a:r>
              <a:rPr lang="ru-RU" sz="2400" dirty="0" smtClean="0">
                <a:solidFill>
                  <a:prstClr val="black"/>
                </a:solidFill>
              </a:rPr>
              <a:t>, а </a:t>
            </a:r>
            <a:r>
              <a:rPr lang="ru-RU" sz="2400" dirty="0">
                <a:solidFill>
                  <a:prstClr val="black"/>
                </a:solidFill>
              </a:rPr>
              <a:t>смысл?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248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</a:rPr>
              <a:t>22.6%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Все равно вообще..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107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</a:rPr>
              <a:t>9.8%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Проголосовало </a:t>
            </a:r>
            <a:r>
              <a:rPr lang="ru-RU" sz="2400" b="1" dirty="0">
                <a:solidFill>
                  <a:prstClr val="black"/>
                </a:solidFill>
              </a:rPr>
              <a:t>1 097</a:t>
            </a:r>
            <a:r>
              <a:rPr lang="ru-RU" sz="2400" dirty="0">
                <a:solidFill>
                  <a:prstClr val="black"/>
                </a:solidFill>
              </a:rPr>
              <a:t> 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70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700" b="1" dirty="0"/>
              <a:t>Опрос</a:t>
            </a:r>
            <a:endParaRPr lang="ru-RU" sz="5700" dirty="0"/>
          </a:p>
          <a:p>
            <a:pPr marL="0" indent="0" algn="ctr">
              <a:buNone/>
            </a:pPr>
            <a:r>
              <a:rPr lang="ru-RU" sz="5700" b="1" u="sng" dirty="0">
                <a:solidFill>
                  <a:srgbClr val="FF0000"/>
                </a:solidFill>
              </a:rPr>
              <a:t>Жизнь или Смерть?</a:t>
            </a:r>
            <a:endParaRPr lang="ru-RU" sz="57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/>
              <a:t>Жизнь</a:t>
            </a:r>
            <a:r>
              <a:rPr lang="ru-RU" b="1" dirty="0" smtClean="0"/>
              <a:t>, конечно</a:t>
            </a:r>
            <a:r>
              <a:rPr lang="ru-RU" b="1" dirty="0"/>
              <a:t>!</a:t>
            </a:r>
          </a:p>
          <a:p>
            <a:pPr marL="0" indent="0">
              <a:buNone/>
            </a:pPr>
            <a:r>
              <a:rPr lang="ru-RU" b="1" dirty="0"/>
              <a:t>3 507</a:t>
            </a:r>
          </a:p>
          <a:p>
            <a:pPr marL="0" indent="0">
              <a:buNone/>
            </a:pPr>
            <a:r>
              <a:rPr lang="ru-RU" b="1" dirty="0"/>
              <a:t>81%</a:t>
            </a:r>
          </a:p>
          <a:p>
            <a:pPr marL="0" indent="0">
              <a:buNone/>
            </a:pPr>
            <a:r>
              <a:rPr lang="ru-RU" b="1" dirty="0"/>
              <a:t>Смерть...</a:t>
            </a:r>
          </a:p>
          <a:p>
            <a:pPr marL="0" indent="0">
              <a:buNone/>
            </a:pPr>
            <a:r>
              <a:rPr lang="ru-RU" b="1" dirty="0"/>
              <a:t>824</a:t>
            </a:r>
          </a:p>
          <a:p>
            <a:pPr marL="0" indent="0">
              <a:buNone/>
            </a:pPr>
            <a:r>
              <a:rPr lang="ru-RU" b="1" dirty="0"/>
              <a:t>19%</a:t>
            </a:r>
          </a:p>
          <a:p>
            <a:pPr marL="0" indent="0">
              <a:buNone/>
            </a:pPr>
            <a:r>
              <a:rPr lang="ru-RU" b="1" dirty="0"/>
              <a:t>Проголосовал 4 331 человек.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смерть</a:t>
            </a:r>
            <a:r>
              <a:rPr lang="ru-RU" sz="4400" dirty="0" smtClean="0">
                <a:solidFill>
                  <a:srgbClr val="FF0000"/>
                </a:solidFill>
              </a:rPr>
              <a:t>:</a:t>
            </a:r>
          </a:p>
          <a:p>
            <a:pPr marL="0" lvl="0" indent="0">
              <a:buNone/>
            </a:pPr>
            <a:r>
              <a:rPr lang="ru-RU" sz="4400" dirty="0" smtClean="0">
                <a:solidFill>
                  <a:prstClr val="black"/>
                </a:solidFill>
              </a:rPr>
              <a:t>- </a:t>
            </a:r>
            <a:r>
              <a:rPr lang="ru-RU" sz="4400" dirty="0">
                <a:solidFill>
                  <a:prstClr val="black"/>
                </a:solidFill>
              </a:rPr>
              <a:t>что вы за мной ходите???</a:t>
            </a:r>
          </a:p>
          <a:p>
            <a:pPr marL="0" lv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-я:</a:t>
            </a:r>
            <a:r>
              <a:rPr lang="ru-RU" sz="4400" dirty="0">
                <a:solidFill>
                  <a:prstClr val="black"/>
                </a:solidFill>
              </a:rPr>
              <a:t> </a:t>
            </a:r>
            <a:endParaRPr lang="ru-RU" sz="44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sz="4400" dirty="0" smtClean="0">
                <a:solidFill>
                  <a:prstClr val="black"/>
                </a:solidFill>
              </a:rPr>
              <a:t>-</a:t>
            </a:r>
            <a:r>
              <a:rPr lang="ru-RU" sz="4400" dirty="0">
                <a:solidFill>
                  <a:prstClr val="black"/>
                </a:solidFill>
              </a:rPr>
              <a:t>вы мне нравитесь)) – написано на стене Анастасии Королевой (самоубийца из Лобни, которая прыгнула с крыши с подругой – Елизаветой </a:t>
            </a:r>
            <a:r>
              <a:rPr lang="ru-RU" sz="4400" dirty="0" err="1">
                <a:solidFill>
                  <a:prstClr val="black"/>
                </a:solidFill>
              </a:rPr>
              <a:t>Пецыля</a:t>
            </a:r>
            <a:r>
              <a:rPr lang="ru-RU" sz="4400" dirty="0">
                <a:solidFill>
                  <a:prstClr val="black"/>
                </a:solidFill>
              </a:rPr>
              <a:t>) 14 лет 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99016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ru-RU" sz="4000" b="1" dirty="0"/>
              <a:t>Родительский контроль</a:t>
            </a:r>
            <a:r>
              <a:rPr lang="ru-RU" dirty="0"/>
              <a:t> - </a:t>
            </a:r>
            <a:endParaRPr lang="ru-RU" dirty="0" smtClean="0"/>
          </a:p>
          <a:p>
            <a:pPr>
              <a:buNone/>
            </a:pPr>
            <a:r>
              <a:rPr lang="ru-RU" sz="4400" dirty="0" smtClean="0"/>
              <a:t>это </a:t>
            </a:r>
            <a:r>
              <a:rPr lang="ru-RU" sz="4400" dirty="0"/>
              <a:t>комплекс </a:t>
            </a:r>
            <a:r>
              <a:rPr lang="ru-RU" sz="4400" u="sng" dirty="0">
                <a:hlinkClick r:id="rId2" tooltip="Правило"/>
              </a:rPr>
              <a:t>правил</a:t>
            </a:r>
            <a:r>
              <a:rPr lang="ru-RU" sz="4400" dirty="0"/>
              <a:t> и мер по предотвращению негативного воздействия сети </a:t>
            </a:r>
            <a:r>
              <a:rPr lang="ru-RU" sz="4400" u="sng" dirty="0">
                <a:hlinkClick r:id="rId3" tooltip="Интернет"/>
              </a:rPr>
              <a:t>интернет</a:t>
            </a:r>
            <a:r>
              <a:rPr lang="ru-RU" sz="4400" dirty="0"/>
              <a:t> и </a:t>
            </a:r>
            <a:r>
              <a:rPr lang="ru-RU" sz="4400" u="sng" dirty="0">
                <a:hlinkClick r:id="rId4" tooltip="Компьютер"/>
              </a:rPr>
              <a:t>компьютера</a:t>
            </a:r>
            <a:r>
              <a:rPr lang="ru-RU" sz="4400" dirty="0"/>
              <a:t> на опекаемого человека (обычно ребёнка).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DOCUME~1\4977~1\LOCALS~1\Temp\Rar$DR36.7781\Суицид\x_27b68d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357165"/>
            <a:ext cx="8239182" cy="6179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DOCUME~1\4977~1\LOCALS~1\Temp\Rar$DR38.6500\Суицид\1257148430_0906f7ec9b12ffe70d8e5794953ffc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1009"/>
            <a:ext cx="8358246" cy="6302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DOCUME~1\4977~1\LOCALS~1\Temp\Rar$DR37.4750\Суицид\image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16342"/>
            <a:ext cx="7786742" cy="6011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DOCUME~1\4977~1\LOCALS~1\Temp\Rar$DR39.2594\Суицид\111801_76c7c9c8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19593"/>
            <a:ext cx="8215370" cy="6312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Мы творим!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1986" name="Picture 2" descr="E:\фотки\100_18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1398570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Рисуем и … мечтаем!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3010" name="Picture 2" descr="E:\фотки\100_1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500174"/>
            <a:ext cx="6167985" cy="4625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~1\4977~1\LOCALS~1\Temp\Rar$DR64.938\Суицид\доро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39" y="1142984"/>
            <a:ext cx="8115357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Мы заняты делом!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4035" name="Picture 3" descr="E:\фотки\100_20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Мы поем и радуемся жизни!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5058" name="Picture 2" descr="E:\фотки\100_20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Мы учимся!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6082" name="Picture 2" descr="E:\фотки\100_22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Мы танцуем!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7106" name="Picture 2" descr="E:\фотки\04022012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Занимаемся спортом!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8130" name="Picture 2" descr="H:\Сахновы\Фото\день матери,неделя трудового обучения\DSC017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Мы любим свою малую Родину и чтим её традиции!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9154" name="Picture 2" descr="H:\Сахновы\Фото\май\DSC009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Мы просто радуемся жизни!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0178" name="Picture 2" descr="H:\Сахновы\Фото\весна\DSC007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DOCUME~1\4977~1\LOCALS~1\Temp\Rar$DR41.4281\Суицид\zdorovyi-obraz-zhizni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327630" cy="5829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Различают следующие типы суицидального поведения: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142984"/>
            <a:ext cx="5929354" cy="5143536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Демонстративное </a:t>
            </a:r>
            <a:r>
              <a:rPr lang="ru-RU" b="1" i="1" dirty="0"/>
              <a:t>поведение</a:t>
            </a:r>
            <a:endParaRPr lang="ru-RU" dirty="0"/>
          </a:p>
          <a:p>
            <a:r>
              <a:rPr lang="ru-RU" dirty="0"/>
              <a:t>В основе этого типа суицидального поведения лежит стремление подростка обратить внимание на себя и свои проблемы, показать как ему трудно справляться в жизненными ситуациями. Это своего рода просьба о помощи. Как правило, демонстративные суицидальные действия совершаются не с целью причинить себе реальный вред или лишить себя жизни, а с целью напугать окружающих, заставить их задуматься над проблемами подростка, «осознать» свое несправедливое отношение к нему. При демонстративном поведении способы суицидального поведения чаще всего проявляются в виде </a:t>
            </a:r>
            <a:r>
              <a:rPr lang="ru-RU" i="1" dirty="0"/>
              <a:t>порезов вен, отравления неядовитыми лекарствами, изображения повешения</a:t>
            </a:r>
            <a:endParaRPr lang="ru-RU" dirty="0"/>
          </a:p>
        </p:txBody>
      </p:sp>
      <p:pic>
        <p:nvPicPr>
          <p:cNvPr id="4098" name="Picture 2" descr="C:\DOCUME~1\4977~1\LOCALS~1\Temp\Rar$DR80.860\Суицид\suici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7920" y="2000240"/>
            <a:ext cx="2926080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36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Аффективное суицидальное поведение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42984"/>
            <a:ext cx="8786842" cy="571501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Суицидальные </a:t>
            </a:r>
            <a:r>
              <a:rPr lang="ru-RU" dirty="0"/>
              <a:t>действия, совершенные  под влиянием ярких эмоций относятся к аффективному типу. В таких случаях подросток действует импульсивно, не имея четкого плана своих действий. Как правило, сильные негативные эмоции - обида, гнев, -  затмевают собой реальное восприятие действительности и подросток, руководствуясь ими,  совершает суицидальные действия. При аффективном суицидальном поведении чаще прибегают к </a:t>
            </a:r>
            <a:r>
              <a:rPr lang="ru-RU" i="1" dirty="0"/>
              <a:t>попыткам повешения, отравлению токсичными и сильнодействующими препаратами.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93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DOCUME~1\4977~1\LOCALS~1\Temp\Rar$DR36.0000\Суицид\x_8445c4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4357718" cy="6068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</TotalTime>
  <Words>643</Words>
  <Application>Microsoft Office PowerPoint</Application>
  <PresentationFormat>Экран (4:3)</PresentationFormat>
  <Paragraphs>75</Paragraphs>
  <Slides>67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Различают следующие типы суицидального поведения:  </vt:lpstr>
      <vt:lpstr>Аффективное суицидальное поведение </vt:lpstr>
      <vt:lpstr>Слайд 9</vt:lpstr>
      <vt:lpstr>Слайд 10</vt:lpstr>
      <vt:lpstr>Истинное суицидальное поведение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Мы творим!</vt:lpstr>
      <vt:lpstr>Рисуем и … мечтаем!</vt:lpstr>
      <vt:lpstr>Мы заняты делом!</vt:lpstr>
      <vt:lpstr>Мы поем и радуемся жизни!</vt:lpstr>
      <vt:lpstr>Мы учимся!</vt:lpstr>
      <vt:lpstr>Мы танцуем!</vt:lpstr>
      <vt:lpstr>Занимаемся спортом!</vt:lpstr>
      <vt:lpstr>Мы любим свою малую Родину и чтим её традиции!</vt:lpstr>
      <vt:lpstr>Мы просто радуемся жизни!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</dc:creator>
  <cp:lastModifiedBy>123</cp:lastModifiedBy>
  <cp:revision>22</cp:revision>
  <dcterms:created xsi:type="dcterms:W3CDTF">2012-02-27T07:09:44Z</dcterms:created>
  <dcterms:modified xsi:type="dcterms:W3CDTF">2012-05-02T16:49:52Z</dcterms:modified>
</cp:coreProperties>
</file>