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08" r:id="rId3"/>
    <p:sldId id="312" r:id="rId4"/>
    <p:sldId id="313" r:id="rId5"/>
    <p:sldId id="287" r:id="rId6"/>
    <p:sldId id="289" r:id="rId7"/>
    <p:sldId id="290" r:id="rId8"/>
    <p:sldId id="298" r:id="rId9"/>
    <p:sldId id="296" r:id="rId10"/>
    <p:sldId id="293" r:id="rId11"/>
    <p:sldId id="314" r:id="rId12"/>
    <p:sldId id="295" r:id="rId13"/>
    <p:sldId id="315" r:id="rId14"/>
    <p:sldId id="318" r:id="rId15"/>
    <p:sldId id="317" r:id="rId16"/>
    <p:sldId id="316" r:id="rId17"/>
    <p:sldId id="292" r:id="rId18"/>
    <p:sldId id="319" r:id="rId19"/>
    <p:sldId id="297" r:id="rId20"/>
    <p:sldId id="311" r:id="rId21"/>
    <p:sldId id="306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8204"/>
    <a:srgbClr val="000000"/>
    <a:srgbClr val="9933FF"/>
    <a:srgbClr val="FAA712"/>
    <a:srgbClr val="FF00FF"/>
    <a:srgbClr val="FF7C80"/>
    <a:srgbClr val="FFFF00"/>
    <a:srgbClr val="66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>
      <p:cViewPr varScale="1">
        <p:scale>
          <a:sx n="66" d="100"/>
          <a:sy n="66" d="100"/>
        </p:scale>
        <p:origin x="-108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651786EF-16A7-4CB5-877A-DDA7A32439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534525AA-94C1-4BDD-8F41-E1F5CBD083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8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30C4600-C108-402B-8870-896391D7D02F}" type="slidenum">
              <a:rPr lang="ru-RU" sz="1200" b="0"/>
              <a:pPr algn="r"/>
              <a:t>20</a:t>
            </a:fld>
            <a:endParaRPr lang="ru-RU" sz="1200" b="0"/>
          </a:p>
        </p:txBody>
      </p:sp>
      <p:sp>
        <p:nvSpPr>
          <p:cNvPr id="38915" name="Rectangle 1"/>
          <p:cNvSpPr>
            <a:spLocks noGrp="1" noRot="1" noChangeArrowheads="1" noTextEdit="1"/>
          </p:cNvSpPr>
          <p:nvPr>
            <p:ph type="sldImg"/>
          </p:nvPr>
        </p:nvSpPr>
        <p:spPr>
          <a:xfrm>
            <a:off x="1133475" y="677863"/>
            <a:ext cx="4591050" cy="3444875"/>
          </a:xfrm>
          <a:ln/>
        </p:spPr>
      </p:sp>
      <p:sp>
        <p:nvSpPr>
          <p:cNvPr id="38916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69"/>
          <p:cNvSpPr>
            <a:spLocks noChangeArrowheads="1"/>
          </p:cNvSpPr>
          <p:nvPr/>
        </p:nvSpPr>
        <p:spPr bwMode="hidden">
          <a:xfrm>
            <a:off x="1828800" y="5835650"/>
            <a:ext cx="5867400" cy="782638"/>
          </a:xfrm>
          <a:prstGeom prst="rect">
            <a:avLst/>
          </a:prstGeom>
          <a:gradFill rotWithShape="1">
            <a:gsLst>
              <a:gs pos="0">
                <a:srgbClr val="000000">
                  <a:alpha val="39999"/>
                </a:srgbClr>
              </a:gs>
              <a:gs pos="100000">
                <a:srgbClr val="000000">
                  <a:gamma/>
                  <a:shade val="0"/>
                  <a:invGamma/>
                  <a:alpha val="0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ru-RU"/>
          </a:p>
        </p:txBody>
      </p:sp>
      <p:pic>
        <p:nvPicPr>
          <p:cNvPr id="6" name="Picture 268" descr="Picture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951163"/>
            <a:ext cx="9167813" cy="368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205"/>
          <p:cNvSpPr txBox="1">
            <a:spLocks noChangeArrowheads="1"/>
          </p:cNvSpPr>
          <p:nvPr/>
        </p:nvSpPr>
        <p:spPr bwMode="gray">
          <a:xfrm>
            <a:off x="4265613" y="6156325"/>
            <a:ext cx="13033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200" b="0">
                <a:latin typeface="Arial Black" pitchFamily="34" charset="0"/>
              </a:rPr>
              <a:t>L/O/G/O</a:t>
            </a:r>
          </a:p>
        </p:txBody>
      </p:sp>
      <p:pic>
        <p:nvPicPr>
          <p:cNvPr id="8" name="Picture 32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828800" y="3581400"/>
            <a:ext cx="12954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31"/>
          <p:cNvSpPr>
            <a:spLocks noChangeArrowheads="1"/>
          </p:cNvSpPr>
          <p:nvPr/>
        </p:nvSpPr>
        <p:spPr bwMode="hidden">
          <a:xfrm>
            <a:off x="76200" y="2667000"/>
            <a:ext cx="7315200" cy="762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ru-RU"/>
          </a:p>
        </p:txBody>
      </p:sp>
      <p:pic>
        <p:nvPicPr>
          <p:cNvPr id="10" name="Picture 333" descr="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00913" y="1093788"/>
            <a:ext cx="10096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04800" y="1295400"/>
            <a:ext cx="6324600" cy="1371600"/>
          </a:xfrm>
        </p:spPr>
        <p:txBody>
          <a:bodyPr/>
          <a:lstStyle>
            <a:lvl1pPr>
              <a:defRPr sz="5000" i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304800" y="2743200"/>
            <a:ext cx="6400800" cy="381000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 bwMode="gray">
          <a:xfrm>
            <a:off x="2362200" y="6477000"/>
            <a:ext cx="14478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 bwMode="gray">
          <a:xfrm>
            <a:off x="7391400" y="6477000"/>
            <a:ext cx="1600200" cy="24447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12"/>
          </p:nvPr>
        </p:nvSpPr>
        <p:spPr bwMode="gray">
          <a:xfrm>
            <a:off x="5638800" y="6477000"/>
            <a:ext cx="1524000" cy="24447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B2CDDA89-67C5-41A1-91C6-413CC20352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00"/>
                            </p:stCondLst>
                            <p:childTnLst>
                              <p:par>
                                <p:cTn id="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66512E-7 C 0.13386 0.06591 0.26407 0.2352 0.26754 0.23219 C 0.27101 0.22919 0.35157 -0.05365 0.40677 -0.0555 C 0.46198 -0.05735 0.51059 0.06383 0.5165 0.06591 C 0.52223 0.06776 0.57257 -0.22664 0.6382 -0.22456 C 0.70382 -0.22248 0.74723 -0.07354 0.75434 -0.06938 C 0.76198 -0.06522 0.81424 -0.3994 0.88629 -0.395 C 0.95834 -0.39061 0.99427 -0.21947 0.99896 -0.22155 C 1.12448 -0.38645 1.20261 -0.42923 1.25608 -0.48381 " pathEditMode="relative" rAng="0" ptsTypes="sssssssfs">
                                      <p:cBhvr>
                                        <p:cTn id="1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8" y="-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2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7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0E7F0-2C67-4B55-9E3D-35AC7F59DC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60338"/>
            <a:ext cx="2057400" cy="61642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338"/>
            <a:ext cx="6019800" cy="61642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86CF6-4DEE-4502-8A0C-5028DE6D6B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0338"/>
            <a:ext cx="7848600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447800"/>
            <a:ext cx="4038600" cy="4876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876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C8647-B5AD-474A-B3DC-11E0418E31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0338"/>
            <a:ext cx="7848600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2A4DD-F3B9-4AF4-BAC3-79F3AEE353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0338"/>
            <a:ext cx="7848600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F5F8A-E15D-4D4E-A24E-EA851EAF00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0338"/>
            <a:ext cx="7848600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 lvl="0"/>
            <a:r>
              <a:rPr lang="ru-RU" noProof="0" smtClean="0"/>
              <a:t>Вставка рисунка SmartArt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DC491-D2D6-4FD2-AAEB-D1D2662E41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B1E15-01D7-4A68-99B9-2371D2693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CAD17-80FD-4A37-97AE-1BC0DEF6D7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CD0C7-76F9-45BB-872C-B897A75984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DD611A-020D-4FBF-A811-EE01A9FAD9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446422-BD98-4DEF-A66F-84160E68FB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837E48-EEC6-4E6E-96B6-00B6DFFE77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71D9F-F81D-4ACE-97BE-9B2FC8FB7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C450A-F1BB-4B9E-8B7B-F9EC3D0811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6" descr="1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457200" y="14478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black">
          <a:xfrm>
            <a:off x="457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3124200" y="64770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65FDC19-F255-4DB7-B9D8-CF8BF4D68E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black">
          <a:xfrm>
            <a:off x="-25400" y="1062038"/>
            <a:ext cx="7313613" cy="73025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ru-RU"/>
          </a:p>
        </p:txBody>
      </p: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160338"/>
            <a:ext cx="7848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53" r:id="rId12"/>
    <p:sldLayoutId id="2147483652" r:id="rId13"/>
    <p:sldLayoutId id="2147483651" r:id="rId14"/>
    <p:sldLayoutId id="2147483650" r:id="rId15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1" grpId="0" animBg="1"/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FFFF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FF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FFFF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emf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7"/>
          <p:cNvSpPr>
            <a:spLocks noGrp="1" noChangeArrowheads="1"/>
          </p:cNvSpPr>
          <p:nvPr>
            <p:ph type="ctrTitle"/>
          </p:nvPr>
        </p:nvSpPr>
        <p:spPr>
          <a:xfrm>
            <a:off x="395288" y="333375"/>
            <a:ext cx="6934200" cy="3073400"/>
          </a:xfrm>
        </p:spPr>
        <p:txBody>
          <a:bodyPr/>
          <a:lstStyle/>
          <a:p>
            <a:pPr algn="ctr" eaLnBrk="1" hangingPunct="1"/>
            <a:r>
              <a:rPr lang="ru-RU" sz="3600" i="0" smtClean="0">
                <a:solidFill>
                  <a:srgbClr val="FFFF00"/>
                </a:solidFill>
              </a:rPr>
              <a:t/>
            </a:r>
            <a:br>
              <a:rPr lang="ru-RU" sz="3600" i="0" smtClean="0">
                <a:solidFill>
                  <a:srgbClr val="FFFF00"/>
                </a:solidFill>
              </a:rPr>
            </a:br>
            <a:r>
              <a:rPr lang="ru-RU" sz="3600" i="0" smtClean="0">
                <a:solidFill>
                  <a:srgbClr val="FFFF00"/>
                </a:solidFill>
              </a:rPr>
              <a:t>«План-программа  сопровождения профессиональной компетентности педагогов в межаттестационный период».</a:t>
            </a:r>
            <a:r>
              <a:rPr lang="ru-RU" sz="3200" i="0" smtClean="0">
                <a:solidFill>
                  <a:srgbClr val="FFFF00"/>
                </a:solidFill>
                <a:latin typeface="Times New Roman" pitchFamily="18" charset="0"/>
              </a:rPr>
              <a:t/>
            </a:r>
            <a:br>
              <a:rPr lang="ru-RU" sz="3200" i="0" smtClean="0">
                <a:solidFill>
                  <a:srgbClr val="FFFF00"/>
                </a:solidFill>
                <a:latin typeface="Times New Roman" pitchFamily="18" charset="0"/>
              </a:rPr>
            </a:br>
            <a:endParaRPr lang="en-US" sz="4000" smtClean="0">
              <a:solidFill>
                <a:srgbClr val="FFFF00"/>
              </a:solidFill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 rot="10800000" flipV="1">
            <a:off x="4714875" y="4797425"/>
            <a:ext cx="4429125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3149600" algn="ctr"/>
              </a:tabLst>
            </a:pPr>
            <a:r>
              <a:rPr lang="ru-RU"/>
              <a:t>Рудкова Светлана Геннадьевна, к.п.н., доцент, директор казённого учреждения муниципального образования Динской район «Информационно – методический центр системы образования»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ChangeArrowheads="1"/>
          </p:cNvSpPr>
          <p:nvPr/>
        </p:nvSpPr>
        <p:spPr bwMode="hidden">
          <a:xfrm>
            <a:off x="214313" y="1071563"/>
            <a:ext cx="9144000" cy="3786187"/>
          </a:xfrm>
          <a:prstGeom prst="rect">
            <a:avLst/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000000">
                  <a:alpha val="2500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endParaRPr lang="ru-RU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60338"/>
            <a:ext cx="8472488" cy="1066800"/>
          </a:xfrm>
        </p:spPr>
        <p:txBody>
          <a:bodyPr/>
          <a:lstStyle/>
          <a:p>
            <a:pPr algn="ctr" eaLnBrk="1" hangingPunct="1"/>
            <a:r>
              <a:rPr lang="ru-RU" sz="3200" smtClean="0">
                <a:solidFill>
                  <a:schemeClr val="tx2"/>
                </a:solidFill>
                <a:latin typeface="Times New Roman" pitchFamily="18" charset="0"/>
              </a:rPr>
              <a:t>Уровни </a:t>
            </a:r>
            <a:br>
              <a:rPr lang="ru-RU" sz="3200" smtClean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ru-RU" sz="3200" smtClean="0">
                <a:solidFill>
                  <a:schemeClr val="tx2"/>
                </a:solidFill>
                <a:latin typeface="Times New Roman" pitchFamily="18" charset="0"/>
              </a:rPr>
              <a:t>самообразовательной деятельности</a:t>
            </a:r>
            <a:endParaRPr lang="en-US" sz="3200" smtClean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7348" name="Freeform 4"/>
          <p:cNvSpPr>
            <a:spLocks/>
          </p:cNvSpPr>
          <p:nvPr/>
        </p:nvSpPr>
        <p:spPr bwMode="gray">
          <a:xfrm>
            <a:off x="428625" y="2000250"/>
            <a:ext cx="7999413" cy="2476500"/>
          </a:xfrm>
          <a:custGeom>
            <a:avLst/>
            <a:gdLst>
              <a:gd name="T0" fmla="*/ 0 w 5424"/>
              <a:gd name="T1" fmla="*/ 2147483647 h 1488"/>
              <a:gd name="T2" fmla="*/ 0 w 5424"/>
              <a:gd name="T3" fmla="*/ 2147483647 h 1488"/>
              <a:gd name="T4" fmla="*/ 2147483647 w 5424"/>
              <a:gd name="T5" fmla="*/ 2147483647 h 1488"/>
              <a:gd name="T6" fmla="*/ 2147483647 w 5424"/>
              <a:gd name="T7" fmla="*/ 2147483647 h 1488"/>
              <a:gd name="T8" fmla="*/ 2147483647 w 5424"/>
              <a:gd name="T9" fmla="*/ 2147483647 h 1488"/>
              <a:gd name="T10" fmla="*/ 2147483647 w 5424"/>
              <a:gd name="T11" fmla="*/ 2147483647 h 1488"/>
              <a:gd name="T12" fmla="*/ 2147483647 w 5424"/>
              <a:gd name="T13" fmla="*/ 2147483647 h 1488"/>
              <a:gd name="T14" fmla="*/ 2147483647 w 5424"/>
              <a:gd name="T15" fmla="*/ 2147483647 h 1488"/>
              <a:gd name="T16" fmla="*/ 2147483647 w 5424"/>
              <a:gd name="T17" fmla="*/ 2147483647 h 1488"/>
              <a:gd name="T18" fmla="*/ 2147483647 w 5424"/>
              <a:gd name="T19" fmla="*/ 0 h 1488"/>
              <a:gd name="T20" fmla="*/ 2147483647 w 5424"/>
              <a:gd name="T21" fmla="*/ 0 h 1488"/>
              <a:gd name="T22" fmla="*/ 2147483647 w 5424"/>
              <a:gd name="T23" fmla="*/ 2147483647 h 1488"/>
              <a:gd name="T24" fmla="*/ 2147483647 w 5424"/>
              <a:gd name="T25" fmla="*/ 2147483647 h 1488"/>
              <a:gd name="T26" fmla="*/ 2147483647 w 5424"/>
              <a:gd name="T27" fmla="*/ 2147483647 h 1488"/>
              <a:gd name="T28" fmla="*/ 2147483647 w 5424"/>
              <a:gd name="T29" fmla="*/ 2147483647 h 1488"/>
              <a:gd name="T30" fmla="*/ 2147483647 w 5424"/>
              <a:gd name="T31" fmla="*/ 2147483647 h 1488"/>
              <a:gd name="T32" fmla="*/ 0 w 5424"/>
              <a:gd name="T33" fmla="*/ 2147483647 h 148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424"/>
              <a:gd name="T52" fmla="*/ 0 h 1488"/>
              <a:gd name="T53" fmla="*/ 5424 w 5424"/>
              <a:gd name="T54" fmla="*/ 1488 h 148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424" h="1488">
                <a:moveTo>
                  <a:pt x="0" y="1440"/>
                </a:moveTo>
                <a:lnTo>
                  <a:pt x="0" y="1488"/>
                </a:lnTo>
                <a:lnTo>
                  <a:pt x="1152" y="1488"/>
                </a:lnTo>
                <a:lnTo>
                  <a:pt x="1392" y="1008"/>
                </a:lnTo>
                <a:lnTo>
                  <a:pt x="2544" y="1008"/>
                </a:lnTo>
                <a:lnTo>
                  <a:pt x="2832" y="528"/>
                </a:lnTo>
                <a:lnTo>
                  <a:pt x="3984" y="528"/>
                </a:lnTo>
                <a:lnTo>
                  <a:pt x="4272" y="48"/>
                </a:lnTo>
                <a:lnTo>
                  <a:pt x="5424" y="48"/>
                </a:lnTo>
                <a:lnTo>
                  <a:pt x="5424" y="0"/>
                </a:lnTo>
                <a:lnTo>
                  <a:pt x="4272" y="0"/>
                </a:lnTo>
                <a:lnTo>
                  <a:pt x="3984" y="480"/>
                </a:lnTo>
                <a:lnTo>
                  <a:pt x="2832" y="480"/>
                </a:lnTo>
                <a:lnTo>
                  <a:pt x="2544" y="960"/>
                </a:lnTo>
                <a:lnTo>
                  <a:pt x="1392" y="960"/>
                </a:lnTo>
                <a:lnTo>
                  <a:pt x="1152" y="1440"/>
                </a:lnTo>
                <a:lnTo>
                  <a:pt x="0" y="1440"/>
                </a:lnTo>
                <a:close/>
              </a:path>
            </a:pathLst>
          </a:custGeom>
          <a:solidFill>
            <a:schemeClr val="accent1"/>
          </a:solidFill>
          <a:ln w="9525">
            <a:round/>
            <a:headEnd/>
            <a:tailEnd/>
          </a:ln>
          <a:scene3d>
            <a:camera prst="legacyPerspectiveTop"/>
            <a:lightRig rig="legacyNormal3" dir="r"/>
          </a:scene3d>
          <a:sp3d extrusionH="1801800" prstMaterial="legacyPlastic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41" name="Text Box 18"/>
          <p:cNvSpPr txBox="1">
            <a:spLocks noChangeArrowheads="1"/>
          </p:cNvSpPr>
          <p:nvPr/>
        </p:nvSpPr>
        <p:spPr bwMode="white">
          <a:xfrm>
            <a:off x="2143125" y="2571750"/>
            <a:ext cx="2357438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rgbClr val="FEFFFF"/>
                </a:solidFill>
                <a:latin typeface="Times New Roman" pitchFamily="18" charset="0"/>
              </a:rPr>
              <a:t>Функциональный</a:t>
            </a:r>
            <a:endParaRPr lang="en-US" sz="2000">
              <a:solidFill>
                <a:srgbClr val="FEFFFF"/>
              </a:solidFill>
              <a:latin typeface="Times New Roman" pitchFamily="18" charset="0"/>
            </a:endParaRPr>
          </a:p>
        </p:txBody>
      </p:sp>
      <p:sp>
        <p:nvSpPr>
          <p:cNvPr id="42" name="Text Box 18"/>
          <p:cNvSpPr txBox="1">
            <a:spLocks noChangeArrowheads="1"/>
          </p:cNvSpPr>
          <p:nvPr/>
        </p:nvSpPr>
        <p:spPr bwMode="white">
          <a:xfrm>
            <a:off x="4357688" y="2071688"/>
            <a:ext cx="21431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rgbClr val="FEFFFF"/>
                </a:solidFill>
                <a:latin typeface="Times New Roman" pitchFamily="18" charset="0"/>
              </a:rPr>
              <a:t>Фрагментарный</a:t>
            </a:r>
            <a:endParaRPr lang="en-US" sz="2000">
              <a:solidFill>
                <a:srgbClr val="FEFFFF"/>
              </a:solidFill>
              <a:latin typeface="Times New Roman" pitchFamily="18" charset="0"/>
            </a:endParaRPr>
          </a:p>
        </p:txBody>
      </p:sp>
      <p:sp>
        <p:nvSpPr>
          <p:cNvPr id="43" name="Text Box 18"/>
          <p:cNvSpPr txBox="1">
            <a:spLocks noChangeArrowheads="1"/>
          </p:cNvSpPr>
          <p:nvPr/>
        </p:nvSpPr>
        <p:spPr bwMode="white">
          <a:xfrm>
            <a:off x="6357938" y="1357313"/>
            <a:ext cx="15716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rgbClr val="FEFFFF"/>
                </a:solidFill>
                <a:latin typeface="Times New Roman" pitchFamily="18" charset="0"/>
              </a:rPr>
              <a:t>Системный</a:t>
            </a:r>
            <a:endParaRPr lang="en-US" sz="2000">
              <a:solidFill>
                <a:srgbClr val="FEFFFF"/>
              </a:solidFill>
              <a:latin typeface="Times New Roman" pitchFamily="18" charset="0"/>
            </a:endParaRPr>
          </a:p>
        </p:txBody>
      </p:sp>
      <p:sp>
        <p:nvSpPr>
          <p:cNvPr id="54" name="Freeform 4"/>
          <p:cNvSpPr>
            <a:spLocks/>
          </p:cNvSpPr>
          <p:nvPr/>
        </p:nvSpPr>
        <p:spPr bwMode="gray">
          <a:xfrm>
            <a:off x="642938" y="4071938"/>
            <a:ext cx="7999412" cy="2476500"/>
          </a:xfrm>
          <a:custGeom>
            <a:avLst/>
            <a:gdLst>
              <a:gd name="T0" fmla="*/ 0 w 5424"/>
              <a:gd name="T1" fmla="*/ 2147483647 h 1488"/>
              <a:gd name="T2" fmla="*/ 0 w 5424"/>
              <a:gd name="T3" fmla="*/ 2147483647 h 1488"/>
              <a:gd name="T4" fmla="*/ 2147483647 w 5424"/>
              <a:gd name="T5" fmla="*/ 2147483647 h 1488"/>
              <a:gd name="T6" fmla="*/ 2147483647 w 5424"/>
              <a:gd name="T7" fmla="*/ 2147483647 h 1488"/>
              <a:gd name="T8" fmla="*/ 2147483647 w 5424"/>
              <a:gd name="T9" fmla="*/ 2147483647 h 1488"/>
              <a:gd name="T10" fmla="*/ 2147483647 w 5424"/>
              <a:gd name="T11" fmla="*/ 2147483647 h 1488"/>
              <a:gd name="T12" fmla="*/ 2147483647 w 5424"/>
              <a:gd name="T13" fmla="*/ 2147483647 h 1488"/>
              <a:gd name="T14" fmla="*/ 2147483647 w 5424"/>
              <a:gd name="T15" fmla="*/ 2147483647 h 1488"/>
              <a:gd name="T16" fmla="*/ 2147483647 w 5424"/>
              <a:gd name="T17" fmla="*/ 2147483647 h 1488"/>
              <a:gd name="T18" fmla="*/ 2147483647 w 5424"/>
              <a:gd name="T19" fmla="*/ 0 h 1488"/>
              <a:gd name="T20" fmla="*/ 2147483647 w 5424"/>
              <a:gd name="T21" fmla="*/ 0 h 1488"/>
              <a:gd name="T22" fmla="*/ 2147483647 w 5424"/>
              <a:gd name="T23" fmla="*/ 2147483647 h 1488"/>
              <a:gd name="T24" fmla="*/ 2147483647 w 5424"/>
              <a:gd name="T25" fmla="*/ 2147483647 h 1488"/>
              <a:gd name="T26" fmla="*/ 2147483647 w 5424"/>
              <a:gd name="T27" fmla="*/ 2147483647 h 1488"/>
              <a:gd name="T28" fmla="*/ 2147483647 w 5424"/>
              <a:gd name="T29" fmla="*/ 2147483647 h 1488"/>
              <a:gd name="T30" fmla="*/ 2147483647 w 5424"/>
              <a:gd name="T31" fmla="*/ 2147483647 h 1488"/>
              <a:gd name="T32" fmla="*/ 0 w 5424"/>
              <a:gd name="T33" fmla="*/ 2147483647 h 148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424"/>
              <a:gd name="T52" fmla="*/ 0 h 1488"/>
              <a:gd name="T53" fmla="*/ 5424 w 5424"/>
              <a:gd name="T54" fmla="*/ 1488 h 148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424" h="1488">
                <a:moveTo>
                  <a:pt x="0" y="1440"/>
                </a:moveTo>
                <a:lnTo>
                  <a:pt x="0" y="1488"/>
                </a:lnTo>
                <a:lnTo>
                  <a:pt x="1152" y="1488"/>
                </a:lnTo>
                <a:lnTo>
                  <a:pt x="1392" y="1008"/>
                </a:lnTo>
                <a:lnTo>
                  <a:pt x="2544" y="1008"/>
                </a:lnTo>
                <a:lnTo>
                  <a:pt x="2832" y="528"/>
                </a:lnTo>
                <a:lnTo>
                  <a:pt x="3984" y="528"/>
                </a:lnTo>
                <a:lnTo>
                  <a:pt x="4272" y="48"/>
                </a:lnTo>
                <a:lnTo>
                  <a:pt x="5424" y="48"/>
                </a:lnTo>
                <a:lnTo>
                  <a:pt x="5424" y="0"/>
                </a:lnTo>
                <a:lnTo>
                  <a:pt x="4272" y="0"/>
                </a:lnTo>
                <a:lnTo>
                  <a:pt x="3984" y="480"/>
                </a:lnTo>
                <a:lnTo>
                  <a:pt x="2832" y="480"/>
                </a:lnTo>
                <a:lnTo>
                  <a:pt x="2544" y="960"/>
                </a:lnTo>
                <a:lnTo>
                  <a:pt x="1392" y="960"/>
                </a:lnTo>
                <a:lnTo>
                  <a:pt x="1152" y="1440"/>
                </a:lnTo>
                <a:lnTo>
                  <a:pt x="0" y="1440"/>
                </a:lnTo>
                <a:close/>
              </a:path>
            </a:pathLst>
          </a:custGeom>
          <a:solidFill>
            <a:schemeClr val="accent1"/>
          </a:solidFill>
          <a:ln w="9525">
            <a:round/>
            <a:headEnd/>
            <a:tailEnd/>
          </a:ln>
          <a:scene3d>
            <a:camera prst="legacyPerspectiveTop"/>
            <a:lightRig rig="legacyNormal3" dir="r"/>
          </a:scene3d>
          <a:sp3d extrusionH="1801800" prstMaterial="legacyPlastic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9" name="Text Box 18"/>
          <p:cNvSpPr txBox="1">
            <a:spLocks noChangeArrowheads="1"/>
          </p:cNvSpPr>
          <p:nvPr/>
        </p:nvSpPr>
        <p:spPr bwMode="white">
          <a:xfrm>
            <a:off x="2286000" y="4786313"/>
            <a:ext cx="2357438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rgbClr val="FEFFFF"/>
                </a:solidFill>
                <a:latin typeface="Times New Roman" pitchFamily="18" charset="0"/>
              </a:rPr>
              <a:t>Репродуктивный</a:t>
            </a:r>
            <a:endParaRPr lang="en-US" sz="2000">
              <a:solidFill>
                <a:srgbClr val="FEFFFF"/>
              </a:solidFill>
              <a:latin typeface="Times New Roman" pitchFamily="18" charset="0"/>
            </a:endParaRPr>
          </a:p>
        </p:txBody>
      </p:sp>
      <p:sp>
        <p:nvSpPr>
          <p:cNvPr id="10" name="Text Box 18"/>
          <p:cNvSpPr txBox="1">
            <a:spLocks noChangeArrowheads="1"/>
          </p:cNvSpPr>
          <p:nvPr/>
        </p:nvSpPr>
        <p:spPr bwMode="white">
          <a:xfrm>
            <a:off x="4500563" y="4071938"/>
            <a:ext cx="21431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rgbClr val="FEFFFF"/>
                </a:solidFill>
                <a:latin typeface="Times New Roman" pitchFamily="18" charset="0"/>
              </a:rPr>
              <a:t>Продуктивный</a:t>
            </a:r>
            <a:endParaRPr lang="en-US" sz="2000">
              <a:solidFill>
                <a:srgbClr val="FEFFFF"/>
              </a:solidFill>
              <a:latin typeface="Times New Roman" pitchFamily="18" charset="0"/>
            </a:endParaRPr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white">
          <a:xfrm>
            <a:off x="6286500" y="3214688"/>
            <a:ext cx="2643188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rgbClr val="FEFFFF"/>
                </a:solidFill>
                <a:latin typeface="Times New Roman" pitchFamily="18" charset="0"/>
              </a:rPr>
              <a:t>Профессиональное мастерство</a:t>
            </a:r>
            <a:endParaRPr lang="en-US" sz="2000">
              <a:solidFill>
                <a:srgbClr val="FEFF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73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734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/>
      <p:bldP spid="57348" grpId="0" animBg="1"/>
      <p:bldP spid="41" grpId="0"/>
      <p:bldP spid="42" grpId="0"/>
      <p:bldP spid="43" grpId="0"/>
      <p:bldP spid="54" grpId="0" animBg="1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60338"/>
            <a:ext cx="8362950" cy="1066800"/>
          </a:xfrm>
        </p:spPr>
        <p:txBody>
          <a:bodyPr/>
          <a:lstStyle/>
          <a:p>
            <a:pPr algn="ctr"/>
            <a:r>
              <a:rPr lang="ru-RU" sz="3200" smtClean="0">
                <a:solidFill>
                  <a:srgbClr val="FFFF00"/>
                </a:solidFill>
              </a:rPr>
              <a:t>Критерии уровня профессиональной компетентности.</a:t>
            </a:r>
            <a:br>
              <a:rPr lang="ru-RU" sz="3200" smtClean="0">
                <a:solidFill>
                  <a:srgbClr val="FFFF00"/>
                </a:solidFill>
              </a:rPr>
            </a:br>
            <a:endParaRPr lang="ru-RU" sz="3200" smtClean="0">
              <a:solidFill>
                <a:srgbClr val="FFFF00"/>
              </a:solidFill>
            </a:endParaRP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343525"/>
          </a:xfrm>
        </p:spPr>
        <p:txBody>
          <a:bodyPr/>
          <a:lstStyle/>
          <a:p>
            <a:pPr marL="0" indent="0" algn="just">
              <a:lnSpc>
                <a:spcPct val="80000"/>
              </a:lnSpc>
              <a:buFontTx/>
              <a:buNone/>
            </a:pPr>
            <a:r>
              <a:rPr lang="ru-RU" sz="2800" b="1" smtClean="0">
                <a:latin typeface="Times New Roman" pitchFamily="18" charset="0"/>
              </a:rPr>
              <a:t>1.Осознают личностную значимость педагогической деятельности и проявляют положительное к ней отношение.</a:t>
            </a:r>
          </a:p>
          <a:p>
            <a:pPr marL="0" indent="0" algn="just">
              <a:lnSpc>
                <a:spcPct val="80000"/>
              </a:lnSpc>
              <a:buFontTx/>
              <a:buNone/>
            </a:pPr>
            <a:r>
              <a:rPr lang="ru-RU" sz="2800" b="1" smtClean="0">
                <a:solidFill>
                  <a:srgbClr val="FFFF00"/>
                </a:solidFill>
                <a:latin typeface="Times New Roman" pitchFamily="18" charset="0"/>
              </a:rPr>
              <a:t>2.Потребность в личностной и профессиональ­ной самореализации.</a:t>
            </a:r>
          </a:p>
          <a:p>
            <a:pPr marL="0" indent="0" algn="just">
              <a:lnSpc>
                <a:spcPct val="80000"/>
              </a:lnSpc>
            </a:pPr>
            <a:r>
              <a:rPr lang="ru-RU" sz="2800" b="1" smtClean="0">
                <a:latin typeface="Times New Roman" pitchFamily="18" charset="0"/>
              </a:rPr>
              <a:t>3.Использование психолого-педагогические знания в качестве средства своего личностного развития.</a:t>
            </a:r>
          </a:p>
          <a:p>
            <a:pPr marL="0" indent="0" algn="just">
              <a:lnSpc>
                <a:spcPct val="80000"/>
              </a:lnSpc>
              <a:buFontTx/>
              <a:buNone/>
            </a:pPr>
            <a:r>
              <a:rPr lang="ru-RU" sz="2800" b="1" smtClean="0">
                <a:solidFill>
                  <a:srgbClr val="FFFF00"/>
                </a:solidFill>
                <a:latin typeface="Times New Roman" pitchFamily="18" charset="0"/>
              </a:rPr>
              <a:t>4. Использование личностно ориентированных тех­нологий самообразования.</a:t>
            </a:r>
          </a:p>
          <a:p>
            <a:pPr marL="0" indent="0" algn="just">
              <a:lnSpc>
                <a:spcPct val="80000"/>
              </a:lnSpc>
              <a:buFontTx/>
              <a:buNone/>
            </a:pPr>
            <a:r>
              <a:rPr lang="ru-RU" sz="2800" b="1" smtClean="0">
                <a:latin typeface="Times New Roman" pitchFamily="18" charset="0"/>
              </a:rPr>
              <a:t>5. Проявляют интерес к научно-творческой деятельности.</a:t>
            </a:r>
          </a:p>
          <a:p>
            <a:pPr marL="0" indent="0" algn="just">
              <a:lnSpc>
                <a:spcPct val="80000"/>
              </a:lnSpc>
              <a:buFontTx/>
              <a:buNone/>
            </a:pPr>
            <a:r>
              <a:rPr lang="ru-RU" sz="2800" b="1" smtClean="0">
                <a:solidFill>
                  <a:srgbClr val="FFFF00"/>
                </a:solidFill>
                <a:latin typeface="Times New Roman" pitchFamily="18" charset="0"/>
              </a:rPr>
              <a:t>6.Испытывают потребности в профессиональном самоанализе и самооценке собственной деятельности и ее результатов.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60338"/>
            <a:ext cx="8472488" cy="1468437"/>
          </a:xfrm>
        </p:spPr>
        <p:txBody>
          <a:bodyPr/>
          <a:lstStyle/>
          <a:p>
            <a:pPr algn="ctr" eaLnBrk="1" hangingPunct="1"/>
            <a:r>
              <a:rPr lang="ru-RU" sz="2800" smtClean="0">
                <a:latin typeface="Times New Roman" pitchFamily="18" charset="0"/>
              </a:rPr>
              <a:t>Индивидуальная траектория профессионального развития педагога (ИТПР) – это </a:t>
            </a:r>
            <a:r>
              <a:rPr lang="ru-RU" sz="2800" smtClean="0">
                <a:solidFill>
                  <a:srgbClr val="FFC000"/>
                </a:solidFill>
                <a:latin typeface="Times New Roman" pitchFamily="18" charset="0"/>
              </a:rPr>
              <a:t>направленное движение относительно уровней компетентности</a:t>
            </a:r>
            <a:r>
              <a:rPr lang="ru-RU" sz="3200" smtClean="0">
                <a:solidFill>
                  <a:srgbClr val="FFC000"/>
                </a:solidFill>
              </a:rPr>
              <a:t> </a:t>
            </a:r>
            <a:endParaRPr lang="en-US" sz="3200" smtClean="0">
              <a:solidFill>
                <a:srgbClr val="FFC000"/>
              </a:solidFill>
            </a:endParaRPr>
          </a:p>
        </p:txBody>
      </p:sp>
      <p:sp>
        <p:nvSpPr>
          <p:cNvPr id="30722" name="Freeform 4"/>
          <p:cNvSpPr>
            <a:spLocks/>
          </p:cNvSpPr>
          <p:nvPr/>
        </p:nvSpPr>
        <p:spPr bwMode="gray">
          <a:xfrm>
            <a:off x="571500" y="2786063"/>
            <a:ext cx="7999413" cy="2476500"/>
          </a:xfrm>
          <a:custGeom>
            <a:avLst/>
            <a:gdLst>
              <a:gd name="T0" fmla="*/ 0 w 5424"/>
              <a:gd name="T1" fmla="*/ 2147483647 h 1488"/>
              <a:gd name="T2" fmla="*/ 0 w 5424"/>
              <a:gd name="T3" fmla="*/ 2147483647 h 1488"/>
              <a:gd name="T4" fmla="*/ 2147483647 w 5424"/>
              <a:gd name="T5" fmla="*/ 2147483647 h 1488"/>
              <a:gd name="T6" fmla="*/ 2147483647 w 5424"/>
              <a:gd name="T7" fmla="*/ 2147483647 h 1488"/>
              <a:gd name="T8" fmla="*/ 2147483647 w 5424"/>
              <a:gd name="T9" fmla="*/ 2147483647 h 1488"/>
              <a:gd name="T10" fmla="*/ 2147483647 w 5424"/>
              <a:gd name="T11" fmla="*/ 2147483647 h 1488"/>
              <a:gd name="T12" fmla="*/ 2147483647 w 5424"/>
              <a:gd name="T13" fmla="*/ 2147483647 h 1488"/>
              <a:gd name="T14" fmla="*/ 2147483647 w 5424"/>
              <a:gd name="T15" fmla="*/ 2147483647 h 1488"/>
              <a:gd name="T16" fmla="*/ 2147483647 w 5424"/>
              <a:gd name="T17" fmla="*/ 2147483647 h 1488"/>
              <a:gd name="T18" fmla="*/ 2147483647 w 5424"/>
              <a:gd name="T19" fmla="*/ 0 h 1488"/>
              <a:gd name="T20" fmla="*/ 2147483647 w 5424"/>
              <a:gd name="T21" fmla="*/ 0 h 1488"/>
              <a:gd name="T22" fmla="*/ 2147483647 w 5424"/>
              <a:gd name="T23" fmla="*/ 2147483647 h 1488"/>
              <a:gd name="T24" fmla="*/ 2147483647 w 5424"/>
              <a:gd name="T25" fmla="*/ 2147483647 h 1488"/>
              <a:gd name="T26" fmla="*/ 2147483647 w 5424"/>
              <a:gd name="T27" fmla="*/ 2147483647 h 1488"/>
              <a:gd name="T28" fmla="*/ 2147483647 w 5424"/>
              <a:gd name="T29" fmla="*/ 2147483647 h 1488"/>
              <a:gd name="T30" fmla="*/ 2147483647 w 5424"/>
              <a:gd name="T31" fmla="*/ 2147483647 h 1488"/>
              <a:gd name="T32" fmla="*/ 0 w 5424"/>
              <a:gd name="T33" fmla="*/ 2147483647 h 148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424"/>
              <a:gd name="T52" fmla="*/ 0 h 1488"/>
              <a:gd name="T53" fmla="*/ 5424 w 5424"/>
              <a:gd name="T54" fmla="*/ 1488 h 148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424" h="1488">
                <a:moveTo>
                  <a:pt x="0" y="1440"/>
                </a:moveTo>
                <a:lnTo>
                  <a:pt x="0" y="1488"/>
                </a:lnTo>
                <a:lnTo>
                  <a:pt x="1152" y="1488"/>
                </a:lnTo>
                <a:lnTo>
                  <a:pt x="1392" y="1008"/>
                </a:lnTo>
                <a:lnTo>
                  <a:pt x="2544" y="1008"/>
                </a:lnTo>
                <a:lnTo>
                  <a:pt x="2832" y="528"/>
                </a:lnTo>
                <a:lnTo>
                  <a:pt x="3984" y="528"/>
                </a:lnTo>
                <a:lnTo>
                  <a:pt x="4272" y="48"/>
                </a:lnTo>
                <a:lnTo>
                  <a:pt x="5424" y="48"/>
                </a:lnTo>
                <a:lnTo>
                  <a:pt x="5424" y="0"/>
                </a:lnTo>
                <a:lnTo>
                  <a:pt x="4272" y="0"/>
                </a:lnTo>
                <a:lnTo>
                  <a:pt x="3984" y="480"/>
                </a:lnTo>
                <a:lnTo>
                  <a:pt x="2832" y="480"/>
                </a:lnTo>
                <a:lnTo>
                  <a:pt x="2544" y="960"/>
                </a:lnTo>
                <a:lnTo>
                  <a:pt x="1392" y="960"/>
                </a:lnTo>
                <a:lnTo>
                  <a:pt x="1152" y="1440"/>
                </a:lnTo>
                <a:lnTo>
                  <a:pt x="0" y="1440"/>
                </a:lnTo>
                <a:close/>
              </a:path>
            </a:pathLst>
          </a:custGeom>
          <a:solidFill>
            <a:schemeClr val="accent1"/>
          </a:solidFill>
          <a:ln w="9525">
            <a:round/>
            <a:headEnd/>
            <a:tailEnd/>
          </a:ln>
          <a:scene3d>
            <a:camera prst="legacyPerspectiveTop"/>
            <a:lightRig rig="legacyNormal3" dir="r"/>
          </a:scene3d>
          <a:sp3d extrusionH="1801800" prstMaterial="legacyPlastic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30723" name="Text Box 18"/>
          <p:cNvSpPr txBox="1">
            <a:spLocks noChangeArrowheads="1"/>
          </p:cNvSpPr>
          <p:nvPr/>
        </p:nvSpPr>
        <p:spPr bwMode="white">
          <a:xfrm>
            <a:off x="2071688" y="3500438"/>
            <a:ext cx="2357437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rgbClr val="FAA712"/>
                </a:solidFill>
                <a:latin typeface="Times New Roman" pitchFamily="18" charset="0"/>
              </a:rPr>
              <a:t>Учитель-практик</a:t>
            </a:r>
            <a:endParaRPr lang="en-US" sz="2000">
              <a:solidFill>
                <a:srgbClr val="FAA712"/>
              </a:solidFill>
              <a:latin typeface="Times New Roman" pitchFamily="18" charset="0"/>
            </a:endParaRPr>
          </a:p>
        </p:txBody>
      </p:sp>
      <p:sp>
        <p:nvSpPr>
          <p:cNvPr id="30724" name="Text Box 18"/>
          <p:cNvSpPr txBox="1">
            <a:spLocks noChangeArrowheads="1"/>
          </p:cNvSpPr>
          <p:nvPr/>
        </p:nvSpPr>
        <p:spPr bwMode="white">
          <a:xfrm>
            <a:off x="3857625" y="2857500"/>
            <a:ext cx="24288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rgbClr val="FEFFFF"/>
                </a:solidFill>
                <a:latin typeface="Times New Roman" pitchFamily="18" charset="0"/>
              </a:rPr>
              <a:t>Учитель-технолог</a:t>
            </a:r>
            <a:endParaRPr lang="en-US" sz="2000">
              <a:solidFill>
                <a:srgbClr val="FEFFFF"/>
              </a:solidFill>
              <a:latin typeface="Times New Roman" pitchFamily="18" charset="0"/>
            </a:endParaRPr>
          </a:p>
        </p:txBody>
      </p:sp>
      <p:sp>
        <p:nvSpPr>
          <p:cNvPr id="30725" name="Text Box 18"/>
          <p:cNvSpPr txBox="1">
            <a:spLocks noChangeArrowheads="1"/>
          </p:cNvSpPr>
          <p:nvPr/>
        </p:nvSpPr>
        <p:spPr bwMode="white">
          <a:xfrm>
            <a:off x="6286500" y="2214563"/>
            <a:ext cx="22145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rgbClr val="FFFF00"/>
                </a:solidFill>
                <a:latin typeface="Times New Roman" pitchFamily="18" charset="0"/>
              </a:rPr>
              <a:t>Учитель-мастер</a:t>
            </a:r>
            <a:endParaRPr lang="en-US" sz="200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30726" name="Freeform 4"/>
          <p:cNvSpPr>
            <a:spLocks/>
          </p:cNvSpPr>
          <p:nvPr/>
        </p:nvSpPr>
        <p:spPr bwMode="gray">
          <a:xfrm>
            <a:off x="571500" y="4381500"/>
            <a:ext cx="7999413" cy="2476500"/>
          </a:xfrm>
          <a:custGeom>
            <a:avLst/>
            <a:gdLst>
              <a:gd name="T0" fmla="*/ 0 w 5424"/>
              <a:gd name="T1" fmla="*/ 2147483647 h 1488"/>
              <a:gd name="T2" fmla="*/ 0 w 5424"/>
              <a:gd name="T3" fmla="*/ 2147483647 h 1488"/>
              <a:gd name="T4" fmla="*/ 2147483647 w 5424"/>
              <a:gd name="T5" fmla="*/ 2147483647 h 1488"/>
              <a:gd name="T6" fmla="*/ 2147483647 w 5424"/>
              <a:gd name="T7" fmla="*/ 2147483647 h 1488"/>
              <a:gd name="T8" fmla="*/ 2147483647 w 5424"/>
              <a:gd name="T9" fmla="*/ 2147483647 h 1488"/>
              <a:gd name="T10" fmla="*/ 2147483647 w 5424"/>
              <a:gd name="T11" fmla="*/ 2147483647 h 1488"/>
              <a:gd name="T12" fmla="*/ 2147483647 w 5424"/>
              <a:gd name="T13" fmla="*/ 2147483647 h 1488"/>
              <a:gd name="T14" fmla="*/ 2147483647 w 5424"/>
              <a:gd name="T15" fmla="*/ 2147483647 h 1488"/>
              <a:gd name="T16" fmla="*/ 2147483647 w 5424"/>
              <a:gd name="T17" fmla="*/ 2147483647 h 1488"/>
              <a:gd name="T18" fmla="*/ 2147483647 w 5424"/>
              <a:gd name="T19" fmla="*/ 0 h 1488"/>
              <a:gd name="T20" fmla="*/ 2147483647 w 5424"/>
              <a:gd name="T21" fmla="*/ 0 h 1488"/>
              <a:gd name="T22" fmla="*/ 2147483647 w 5424"/>
              <a:gd name="T23" fmla="*/ 2147483647 h 1488"/>
              <a:gd name="T24" fmla="*/ 2147483647 w 5424"/>
              <a:gd name="T25" fmla="*/ 2147483647 h 1488"/>
              <a:gd name="T26" fmla="*/ 2147483647 w 5424"/>
              <a:gd name="T27" fmla="*/ 2147483647 h 1488"/>
              <a:gd name="T28" fmla="*/ 2147483647 w 5424"/>
              <a:gd name="T29" fmla="*/ 2147483647 h 1488"/>
              <a:gd name="T30" fmla="*/ 2147483647 w 5424"/>
              <a:gd name="T31" fmla="*/ 2147483647 h 1488"/>
              <a:gd name="T32" fmla="*/ 0 w 5424"/>
              <a:gd name="T33" fmla="*/ 2147483647 h 148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424"/>
              <a:gd name="T52" fmla="*/ 0 h 1488"/>
              <a:gd name="T53" fmla="*/ 5424 w 5424"/>
              <a:gd name="T54" fmla="*/ 1488 h 148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424" h="1488">
                <a:moveTo>
                  <a:pt x="0" y="1440"/>
                </a:moveTo>
                <a:lnTo>
                  <a:pt x="0" y="1488"/>
                </a:lnTo>
                <a:lnTo>
                  <a:pt x="1152" y="1488"/>
                </a:lnTo>
                <a:lnTo>
                  <a:pt x="1392" y="1008"/>
                </a:lnTo>
                <a:lnTo>
                  <a:pt x="2544" y="1008"/>
                </a:lnTo>
                <a:lnTo>
                  <a:pt x="2832" y="528"/>
                </a:lnTo>
                <a:lnTo>
                  <a:pt x="3984" y="528"/>
                </a:lnTo>
                <a:lnTo>
                  <a:pt x="4272" y="48"/>
                </a:lnTo>
                <a:lnTo>
                  <a:pt x="5424" y="48"/>
                </a:lnTo>
                <a:lnTo>
                  <a:pt x="5424" y="0"/>
                </a:lnTo>
                <a:lnTo>
                  <a:pt x="4272" y="0"/>
                </a:lnTo>
                <a:lnTo>
                  <a:pt x="3984" y="480"/>
                </a:lnTo>
                <a:lnTo>
                  <a:pt x="2832" y="480"/>
                </a:lnTo>
                <a:lnTo>
                  <a:pt x="2544" y="960"/>
                </a:lnTo>
                <a:lnTo>
                  <a:pt x="1392" y="960"/>
                </a:lnTo>
                <a:lnTo>
                  <a:pt x="1152" y="1440"/>
                </a:lnTo>
                <a:lnTo>
                  <a:pt x="0" y="1440"/>
                </a:lnTo>
                <a:close/>
              </a:path>
            </a:pathLst>
          </a:custGeom>
          <a:solidFill>
            <a:schemeClr val="accent1"/>
          </a:solidFill>
          <a:ln w="9525">
            <a:round/>
            <a:headEnd/>
            <a:tailEnd/>
          </a:ln>
          <a:scene3d>
            <a:camera prst="legacyPerspectiveTop"/>
            <a:lightRig rig="legacyNormal3" dir="r"/>
          </a:scene3d>
          <a:sp3d extrusionH="1801800" prstMaterial="legacyPlastic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30727" name="Text Box 18"/>
          <p:cNvSpPr txBox="1">
            <a:spLocks noChangeArrowheads="1"/>
          </p:cNvSpPr>
          <p:nvPr/>
        </p:nvSpPr>
        <p:spPr bwMode="white">
          <a:xfrm>
            <a:off x="214313" y="5572125"/>
            <a:ext cx="2357437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latin typeface="Times New Roman" pitchFamily="18" charset="0"/>
              </a:rPr>
              <a:t>Неосознанная некомпетентность</a:t>
            </a:r>
            <a:endParaRPr lang="en-US" sz="2000">
              <a:solidFill>
                <a:srgbClr val="FEFFFF"/>
              </a:solidFill>
              <a:latin typeface="Times New Roman" pitchFamily="18" charset="0"/>
            </a:endParaRPr>
          </a:p>
        </p:txBody>
      </p:sp>
      <p:sp>
        <p:nvSpPr>
          <p:cNvPr id="30728" name="Text Box 18"/>
          <p:cNvSpPr txBox="1">
            <a:spLocks noChangeArrowheads="1"/>
          </p:cNvSpPr>
          <p:nvPr/>
        </p:nvSpPr>
        <p:spPr bwMode="white">
          <a:xfrm>
            <a:off x="4214813" y="4214813"/>
            <a:ext cx="2143125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latin typeface="Times New Roman" pitchFamily="18" charset="0"/>
              </a:rPr>
              <a:t>Осознанная компетентность</a:t>
            </a:r>
            <a:endParaRPr lang="en-US" sz="2000">
              <a:solidFill>
                <a:srgbClr val="FEFFFF"/>
              </a:solidFill>
              <a:latin typeface="Times New Roman" pitchFamily="18" charset="0"/>
            </a:endParaRPr>
          </a:p>
        </p:txBody>
      </p:sp>
      <p:sp>
        <p:nvSpPr>
          <p:cNvPr id="30729" name="Text Box 18"/>
          <p:cNvSpPr txBox="1">
            <a:spLocks noChangeArrowheads="1"/>
          </p:cNvSpPr>
          <p:nvPr/>
        </p:nvSpPr>
        <p:spPr bwMode="white">
          <a:xfrm>
            <a:off x="6143625" y="3571875"/>
            <a:ext cx="2643188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rgbClr val="FFFF00"/>
                </a:solidFill>
                <a:latin typeface="Times New Roman" pitchFamily="18" charset="0"/>
              </a:rPr>
              <a:t>Неосознанная компетентность</a:t>
            </a:r>
            <a:endParaRPr lang="en-US" sz="200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30730" name="Text Box 18"/>
          <p:cNvSpPr txBox="1">
            <a:spLocks noChangeArrowheads="1"/>
          </p:cNvSpPr>
          <p:nvPr/>
        </p:nvSpPr>
        <p:spPr bwMode="white">
          <a:xfrm>
            <a:off x="142875" y="4143375"/>
            <a:ext cx="2357438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rgbClr val="FEFFFF"/>
                </a:solidFill>
                <a:latin typeface="Times New Roman" pitchFamily="18" charset="0"/>
              </a:rPr>
              <a:t>Учитель-стажер</a:t>
            </a:r>
            <a:endParaRPr lang="en-US" sz="2000">
              <a:solidFill>
                <a:srgbClr val="FEFFFF"/>
              </a:solidFill>
              <a:latin typeface="Times New Roman" pitchFamily="18" charset="0"/>
            </a:endParaRPr>
          </a:p>
        </p:txBody>
      </p:sp>
      <p:sp>
        <p:nvSpPr>
          <p:cNvPr id="30731" name="Text Box 18"/>
          <p:cNvSpPr txBox="1">
            <a:spLocks noChangeArrowheads="1"/>
          </p:cNvSpPr>
          <p:nvPr/>
        </p:nvSpPr>
        <p:spPr bwMode="white">
          <a:xfrm>
            <a:off x="2286000" y="4929188"/>
            <a:ext cx="2430463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rgbClr val="FAA712"/>
                </a:solidFill>
                <a:latin typeface="Times New Roman" pitchFamily="18" charset="0"/>
              </a:rPr>
              <a:t>Осознанная некомпетентность</a:t>
            </a:r>
            <a:endParaRPr lang="en-US" sz="2000">
              <a:solidFill>
                <a:srgbClr val="FAA71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smtClean="0">
                <a:solidFill>
                  <a:srgbClr val="FFFF00"/>
                </a:solidFill>
              </a:rPr>
              <a:t>Направленное движение относительно</a:t>
            </a:r>
            <a:r>
              <a:rPr lang="ru-RU" sz="2800" b="0" smtClean="0">
                <a:solidFill>
                  <a:srgbClr val="FFFF00"/>
                </a:solidFill>
              </a:rPr>
              <a:t> </a:t>
            </a:r>
            <a:r>
              <a:rPr lang="ru-RU" sz="2800" smtClean="0">
                <a:solidFill>
                  <a:srgbClr val="FFFF00"/>
                </a:solidFill>
              </a:rPr>
              <a:t>уровней компетентности.</a:t>
            </a:r>
            <a:r>
              <a:rPr lang="ru-RU" sz="2800" i="1" smtClean="0">
                <a:solidFill>
                  <a:srgbClr val="FFFF00"/>
                </a:solidFill>
              </a:rPr>
              <a:t/>
            </a:r>
            <a:br>
              <a:rPr lang="ru-RU" sz="2800" i="1" smtClean="0">
                <a:solidFill>
                  <a:srgbClr val="FFFF00"/>
                </a:solidFill>
              </a:rPr>
            </a:br>
            <a:endParaRPr lang="ru-RU" sz="2800" i="1" smtClean="0">
              <a:solidFill>
                <a:srgbClr val="FFFF00"/>
              </a:solidFill>
            </a:endParaRP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sz="2800" b="1" smtClean="0">
                <a:solidFill>
                  <a:schemeClr val="folHlink"/>
                </a:solidFill>
                <a:latin typeface="Times New Roman" pitchFamily="18" charset="0"/>
              </a:rPr>
              <a:t>Неосознанная некомпетентность</a:t>
            </a:r>
            <a:r>
              <a:rPr lang="ru-RU" sz="2800" smtClean="0">
                <a:latin typeface="Times New Roman" pitchFamily="18" charset="0"/>
              </a:rPr>
              <a:t>. </a:t>
            </a:r>
          </a:p>
          <a:p>
            <a:pPr algn="just">
              <a:buFontTx/>
              <a:buNone/>
            </a:pPr>
            <a:r>
              <a:rPr lang="ru-RU" sz="2800" b="1" smtClean="0">
                <a:latin typeface="Times New Roman" pitchFamily="18" charset="0"/>
              </a:rPr>
              <a:t>Педагог </a:t>
            </a:r>
            <a:r>
              <a:rPr lang="ru-RU" sz="2800" b="1" smtClean="0">
                <a:solidFill>
                  <a:schemeClr val="tx2"/>
                </a:solidFill>
                <a:latin typeface="Times New Roman" pitchFamily="18" charset="0"/>
              </a:rPr>
              <a:t>не осознает</a:t>
            </a:r>
            <a:r>
              <a:rPr lang="ru-RU" sz="2800" b="1" smtClean="0">
                <a:latin typeface="Times New Roman" pitchFamily="18" charset="0"/>
              </a:rPr>
              <a:t>, что результативность его работы </a:t>
            </a:r>
            <a:r>
              <a:rPr lang="ru-RU" sz="2800" b="1" smtClean="0">
                <a:solidFill>
                  <a:schemeClr val="tx2"/>
                </a:solidFill>
                <a:latin typeface="Times New Roman" pitchFamily="18" charset="0"/>
              </a:rPr>
              <a:t>не соответствует</a:t>
            </a:r>
            <a:r>
              <a:rPr lang="ru-RU" sz="2800" b="1" smtClean="0">
                <a:latin typeface="Times New Roman" pitchFamily="18" charset="0"/>
              </a:rPr>
              <a:t> ожиданиям или предъявляемым требованиям, </a:t>
            </a:r>
            <a:r>
              <a:rPr lang="ru-RU" sz="2800" b="1" smtClean="0">
                <a:solidFill>
                  <a:schemeClr val="tx2"/>
                </a:solidFill>
                <a:latin typeface="Times New Roman" pitchFamily="18" charset="0"/>
              </a:rPr>
              <a:t>отсутствует </a:t>
            </a:r>
            <a:r>
              <a:rPr lang="ru-RU" sz="2800" b="1" smtClean="0">
                <a:latin typeface="Times New Roman" pitchFamily="18" charset="0"/>
              </a:rPr>
              <a:t>осознанная </a:t>
            </a:r>
            <a:r>
              <a:rPr lang="ru-RU" sz="2800" b="1" smtClean="0">
                <a:solidFill>
                  <a:schemeClr val="tx2"/>
                </a:solidFill>
                <a:latin typeface="Times New Roman" pitchFamily="18" charset="0"/>
              </a:rPr>
              <a:t>мотивация</a:t>
            </a:r>
            <a:r>
              <a:rPr lang="ru-RU" sz="2800" b="1" smtClean="0">
                <a:latin typeface="Times New Roman" pitchFamily="18" charset="0"/>
              </a:rPr>
              <a:t> к улучшению своей работы, не актуализированы потребности совершенствования своей профессиональной деятельности. </a:t>
            </a:r>
          </a:p>
          <a:p>
            <a:pPr algn="just">
              <a:buFontTx/>
              <a:buNone/>
            </a:pPr>
            <a:r>
              <a:rPr lang="ru-RU" sz="2800" b="1" smtClean="0">
                <a:latin typeface="Times New Roman" pitchFamily="18" charset="0"/>
              </a:rPr>
              <a:t>Задача - перевод педагога в состояние осознанной некомпетентности.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mtClean="0">
                <a:solidFill>
                  <a:schemeClr val="folHlink"/>
                </a:solidFill>
                <a:latin typeface="Times New Roman" pitchFamily="18" charset="0"/>
              </a:rPr>
              <a:t>Осознанная некомпетентность</a:t>
            </a:r>
            <a:r>
              <a:rPr lang="ru-RU" smtClean="0">
                <a:solidFill>
                  <a:schemeClr val="folHlink"/>
                </a:solidFill>
              </a:rPr>
              <a:t>.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r>
              <a:rPr lang="ru-RU" sz="3600" b="1" smtClean="0">
                <a:latin typeface="Times New Roman" pitchFamily="18" charset="0"/>
              </a:rPr>
              <a:t>Осознание педагогом необходимости в </a:t>
            </a:r>
            <a:r>
              <a:rPr lang="ru-RU" sz="3600" b="1" smtClean="0">
                <a:solidFill>
                  <a:schemeClr val="tx2"/>
                </a:solidFill>
                <a:latin typeface="Times New Roman" pitchFamily="18" charset="0"/>
              </a:rPr>
              <a:t>повышении своего</a:t>
            </a:r>
            <a:r>
              <a:rPr lang="ru-RU" sz="3600" b="1" smtClean="0">
                <a:latin typeface="Times New Roman" pitchFamily="18" charset="0"/>
              </a:rPr>
              <a:t> профессионального уровня, построении индивидуальной профессиональной траектории развития, </a:t>
            </a:r>
            <a:r>
              <a:rPr lang="ru-RU" sz="3600" b="1" smtClean="0">
                <a:solidFill>
                  <a:schemeClr val="tx2"/>
                </a:solidFill>
                <a:latin typeface="Times New Roman" pitchFamily="18" charset="0"/>
              </a:rPr>
              <a:t>самоанализ </a:t>
            </a:r>
            <a:r>
              <a:rPr lang="ru-RU" sz="3600" b="1" smtClean="0">
                <a:latin typeface="Times New Roman" pitchFamily="18" charset="0"/>
              </a:rPr>
              <a:t>профессиональной деятельности.</a:t>
            </a:r>
            <a:r>
              <a:rPr lang="ru-RU" smtClean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chemeClr val="folHlink"/>
                </a:solidFill>
                <a:latin typeface="Times New Roman" pitchFamily="18" charset="0"/>
              </a:rPr>
              <a:t>Осознанная компетентность.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497887" cy="5661025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3600" b="1" smtClean="0">
                <a:latin typeface="Times New Roman" pitchFamily="18" charset="0"/>
              </a:rPr>
              <a:t>Умение выполнять поставленную перед собой задачу на основе приобретен­ных знаний и навыков.</a:t>
            </a:r>
          </a:p>
          <a:p>
            <a:pPr algn="just">
              <a:buFontTx/>
              <a:buNone/>
            </a:pPr>
            <a:r>
              <a:rPr lang="ru-RU" sz="3600" b="1" smtClean="0">
                <a:solidFill>
                  <a:srgbClr val="FFFF00"/>
                </a:solidFill>
                <a:latin typeface="Times New Roman" pitchFamily="18" charset="0"/>
              </a:rPr>
              <a:t>Продумывать свои действия, анализировать достигнутые результаты, в случае необходимости получать консультацию. </a:t>
            </a:r>
          </a:p>
          <a:p>
            <a:pPr algn="just">
              <a:buFontTx/>
              <a:buNone/>
            </a:pPr>
            <a:r>
              <a:rPr lang="ru-RU" sz="3600" b="1" smtClean="0">
                <a:latin typeface="Times New Roman" pitchFamily="18" charset="0"/>
              </a:rPr>
              <a:t>Планомерная организация процесса непрерывного образования.</a:t>
            </a:r>
            <a:r>
              <a:rPr lang="ru-RU" b="1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60338"/>
            <a:ext cx="8686800" cy="1066800"/>
          </a:xfrm>
        </p:spPr>
        <p:txBody>
          <a:bodyPr/>
          <a:lstStyle/>
          <a:p>
            <a:pPr algn="ctr"/>
            <a:r>
              <a:rPr lang="ru-RU" smtClean="0">
                <a:solidFill>
                  <a:schemeClr val="folHlink"/>
                </a:solidFill>
                <a:latin typeface="Times New Roman" pitchFamily="18" charset="0"/>
              </a:rPr>
              <a:t>Неосознанная компетентность.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507413" cy="4876800"/>
          </a:xfrm>
        </p:spPr>
        <p:txBody>
          <a:bodyPr/>
          <a:lstStyle/>
          <a:p>
            <a:r>
              <a:rPr lang="ru-RU" b="1" smtClean="0">
                <a:solidFill>
                  <a:srgbClr val="FFFF00"/>
                </a:solidFill>
                <a:latin typeface="Times New Roman" pitchFamily="18" charset="0"/>
              </a:rPr>
              <a:t>Автоматическое выполнение правильных действий, которое входит в привычку. При этом педагог сосредоточивает свое внимание не на методах достижения поставленной задачи, а на самой задаче.</a:t>
            </a:r>
            <a:r>
              <a:rPr lang="ru-RU" b="1" i="1" smtClean="0"/>
              <a:t> </a:t>
            </a:r>
          </a:p>
          <a:p>
            <a:r>
              <a:rPr lang="ru-RU" b="1" smtClean="0">
                <a:latin typeface="Times New Roman" pitchFamily="18" charset="0"/>
              </a:rPr>
              <a:t>Высокий уровень профессиональной компетентности, который достигается практикой, повторением опыта и постоянным самоанализом деятельности</a:t>
            </a:r>
            <a:r>
              <a:rPr lang="ru-RU" smtClean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ChangeArrowheads="1"/>
          </p:cNvSpPr>
          <p:nvPr/>
        </p:nvSpPr>
        <p:spPr bwMode="hidden">
          <a:xfrm>
            <a:off x="0" y="1052513"/>
            <a:ext cx="9144000" cy="3786187"/>
          </a:xfrm>
          <a:prstGeom prst="rect">
            <a:avLst/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000000">
                  <a:alpha val="2500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endParaRPr lang="ru-RU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60338"/>
            <a:ext cx="8472488" cy="1066800"/>
          </a:xfrm>
        </p:spPr>
        <p:txBody>
          <a:bodyPr/>
          <a:lstStyle/>
          <a:p>
            <a:pPr algn="ctr" eaLnBrk="1" hangingPunct="1"/>
            <a:r>
              <a:rPr lang="ru-RU" sz="3200" smtClean="0"/>
              <a:t>Уровни </a:t>
            </a:r>
            <a:br>
              <a:rPr lang="ru-RU" sz="3200" smtClean="0"/>
            </a:br>
            <a:r>
              <a:rPr lang="ru-RU" sz="3200" smtClean="0"/>
              <a:t>самообразовательной деятельности</a:t>
            </a:r>
            <a:endParaRPr lang="en-US" sz="3200" smtClean="0"/>
          </a:p>
        </p:txBody>
      </p:sp>
      <p:sp>
        <p:nvSpPr>
          <p:cNvPr id="57348" name="Freeform 4"/>
          <p:cNvSpPr>
            <a:spLocks/>
          </p:cNvSpPr>
          <p:nvPr/>
        </p:nvSpPr>
        <p:spPr bwMode="gray">
          <a:xfrm>
            <a:off x="1428750" y="1844675"/>
            <a:ext cx="7715250" cy="2489200"/>
          </a:xfrm>
          <a:custGeom>
            <a:avLst/>
            <a:gdLst>
              <a:gd name="T0" fmla="*/ 0 w 5424"/>
              <a:gd name="T1" fmla="*/ 2147483647 h 1488"/>
              <a:gd name="T2" fmla="*/ 0 w 5424"/>
              <a:gd name="T3" fmla="*/ 2147483647 h 1488"/>
              <a:gd name="T4" fmla="*/ 2147483647 w 5424"/>
              <a:gd name="T5" fmla="*/ 2147483647 h 1488"/>
              <a:gd name="T6" fmla="*/ 2147483647 w 5424"/>
              <a:gd name="T7" fmla="*/ 2147483647 h 1488"/>
              <a:gd name="T8" fmla="*/ 2147483647 w 5424"/>
              <a:gd name="T9" fmla="*/ 2147483647 h 1488"/>
              <a:gd name="T10" fmla="*/ 2147483647 w 5424"/>
              <a:gd name="T11" fmla="*/ 2147483647 h 1488"/>
              <a:gd name="T12" fmla="*/ 2147483647 w 5424"/>
              <a:gd name="T13" fmla="*/ 2147483647 h 1488"/>
              <a:gd name="T14" fmla="*/ 2147483647 w 5424"/>
              <a:gd name="T15" fmla="*/ 2147483647 h 1488"/>
              <a:gd name="T16" fmla="*/ 2147483647 w 5424"/>
              <a:gd name="T17" fmla="*/ 2147483647 h 1488"/>
              <a:gd name="T18" fmla="*/ 2147483647 w 5424"/>
              <a:gd name="T19" fmla="*/ 0 h 1488"/>
              <a:gd name="T20" fmla="*/ 2147483647 w 5424"/>
              <a:gd name="T21" fmla="*/ 0 h 1488"/>
              <a:gd name="T22" fmla="*/ 2147483647 w 5424"/>
              <a:gd name="T23" fmla="*/ 2147483647 h 1488"/>
              <a:gd name="T24" fmla="*/ 2147483647 w 5424"/>
              <a:gd name="T25" fmla="*/ 2147483647 h 1488"/>
              <a:gd name="T26" fmla="*/ 2147483647 w 5424"/>
              <a:gd name="T27" fmla="*/ 2147483647 h 1488"/>
              <a:gd name="T28" fmla="*/ 2147483647 w 5424"/>
              <a:gd name="T29" fmla="*/ 2147483647 h 1488"/>
              <a:gd name="T30" fmla="*/ 2147483647 w 5424"/>
              <a:gd name="T31" fmla="*/ 2147483647 h 1488"/>
              <a:gd name="T32" fmla="*/ 0 w 5424"/>
              <a:gd name="T33" fmla="*/ 2147483647 h 148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424"/>
              <a:gd name="T52" fmla="*/ 0 h 1488"/>
              <a:gd name="T53" fmla="*/ 5424 w 5424"/>
              <a:gd name="T54" fmla="*/ 1488 h 148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424" h="1488">
                <a:moveTo>
                  <a:pt x="0" y="1440"/>
                </a:moveTo>
                <a:lnTo>
                  <a:pt x="0" y="1488"/>
                </a:lnTo>
                <a:lnTo>
                  <a:pt x="1152" y="1488"/>
                </a:lnTo>
                <a:lnTo>
                  <a:pt x="1392" y="1008"/>
                </a:lnTo>
                <a:lnTo>
                  <a:pt x="2544" y="1008"/>
                </a:lnTo>
                <a:lnTo>
                  <a:pt x="2832" y="528"/>
                </a:lnTo>
                <a:lnTo>
                  <a:pt x="3984" y="528"/>
                </a:lnTo>
                <a:lnTo>
                  <a:pt x="4272" y="48"/>
                </a:lnTo>
                <a:lnTo>
                  <a:pt x="5424" y="48"/>
                </a:lnTo>
                <a:lnTo>
                  <a:pt x="5424" y="0"/>
                </a:lnTo>
                <a:lnTo>
                  <a:pt x="4272" y="0"/>
                </a:lnTo>
                <a:lnTo>
                  <a:pt x="3984" y="480"/>
                </a:lnTo>
                <a:lnTo>
                  <a:pt x="2832" y="480"/>
                </a:lnTo>
                <a:lnTo>
                  <a:pt x="2544" y="960"/>
                </a:lnTo>
                <a:lnTo>
                  <a:pt x="1392" y="960"/>
                </a:lnTo>
                <a:lnTo>
                  <a:pt x="1152" y="1440"/>
                </a:lnTo>
                <a:lnTo>
                  <a:pt x="0" y="1440"/>
                </a:lnTo>
                <a:close/>
              </a:path>
            </a:pathLst>
          </a:custGeom>
          <a:solidFill>
            <a:schemeClr val="accent1"/>
          </a:solidFill>
          <a:ln w="9525">
            <a:round/>
            <a:headEnd/>
            <a:tailEnd/>
          </a:ln>
          <a:scene3d>
            <a:camera prst="legacyPerspectiveTop"/>
            <a:lightRig rig="legacyNormal3" dir="r"/>
          </a:scene3d>
          <a:sp3d extrusionH="1801800" prstMaterial="legacyPlastic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1571625" y="4357688"/>
            <a:ext cx="1714500" cy="714375"/>
            <a:chOff x="406" y="980"/>
            <a:chExt cx="2330" cy="294"/>
          </a:xfrm>
        </p:grpSpPr>
        <p:sp>
          <p:nvSpPr>
            <p:cNvPr id="57360" name="AutoShape 16"/>
            <p:cNvSpPr>
              <a:spLocks noChangeArrowheads="1"/>
            </p:cNvSpPr>
            <p:nvPr/>
          </p:nvSpPr>
          <p:spPr bwMode="gray">
            <a:xfrm>
              <a:off x="406" y="980"/>
              <a:ext cx="2330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68A1C"/>
                </a:gs>
                <a:gs pos="50000">
                  <a:srgbClr val="B68A1C">
                    <a:gamma/>
                    <a:tint val="72941"/>
                    <a:invGamma/>
                  </a:srgbClr>
                </a:gs>
                <a:gs pos="100000">
                  <a:srgbClr val="B68A1C"/>
                </a:gs>
              </a:gsLst>
              <a:lin ang="0" scaled="1"/>
            </a:gradFill>
            <a:ln w="12700">
              <a:noFill/>
              <a:round/>
              <a:headEnd/>
              <a:tailEnd/>
            </a:ln>
            <a:effectLst>
              <a:outerShdw dist="35921" dir="2700000" algn="ctr" rotWithShape="0">
                <a:srgbClr val="080808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57361" name="AutoShape 17"/>
            <p:cNvSpPr>
              <a:spLocks noChangeArrowheads="1"/>
            </p:cNvSpPr>
            <p:nvPr/>
          </p:nvSpPr>
          <p:spPr bwMode="gray">
            <a:xfrm flipH="1">
              <a:off x="2620" y="1005"/>
              <a:ext cx="104" cy="246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57362" name="AutoShape 18"/>
            <p:cNvSpPr>
              <a:spLocks noChangeArrowheads="1"/>
            </p:cNvSpPr>
            <p:nvPr/>
          </p:nvSpPr>
          <p:spPr bwMode="gray">
            <a:xfrm>
              <a:off x="420" y="1006"/>
              <a:ext cx="104" cy="242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</p:grpSp>
      <p:sp>
        <p:nvSpPr>
          <p:cNvPr id="57363" name="Text Box 18"/>
          <p:cNvSpPr txBox="1">
            <a:spLocks noChangeArrowheads="1"/>
          </p:cNvSpPr>
          <p:nvPr/>
        </p:nvSpPr>
        <p:spPr bwMode="white">
          <a:xfrm>
            <a:off x="1571625" y="4357688"/>
            <a:ext cx="16256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chemeClr val="bg1"/>
                </a:solidFill>
                <a:latin typeface="Times New Roman" pitchFamily="18" charset="0"/>
              </a:rPr>
              <a:t>«Понимаю и хочу»</a:t>
            </a:r>
            <a:endParaRPr lang="en-US" sz="2000">
              <a:solidFill>
                <a:schemeClr val="bg1"/>
              </a:solidFill>
              <a:latin typeface="Times New Roman" pitchFamily="18" charset="0"/>
              <a:cs typeface="Arial" charset="0"/>
            </a:endParaRPr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3500438" y="3571875"/>
            <a:ext cx="2000250" cy="428625"/>
            <a:chOff x="73" y="980"/>
            <a:chExt cx="2663" cy="294"/>
          </a:xfrm>
        </p:grpSpPr>
        <p:sp>
          <p:nvSpPr>
            <p:cNvPr id="57370" name="AutoShape 26"/>
            <p:cNvSpPr>
              <a:spLocks noChangeArrowheads="1"/>
            </p:cNvSpPr>
            <p:nvPr/>
          </p:nvSpPr>
          <p:spPr bwMode="gray">
            <a:xfrm>
              <a:off x="73" y="980"/>
              <a:ext cx="2663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68A1C"/>
                </a:gs>
                <a:gs pos="50000">
                  <a:srgbClr val="B68A1C">
                    <a:gamma/>
                    <a:tint val="72941"/>
                    <a:invGamma/>
                  </a:srgbClr>
                </a:gs>
                <a:gs pos="100000">
                  <a:srgbClr val="B68A1C"/>
                </a:gs>
              </a:gsLst>
              <a:lin ang="0" scaled="1"/>
            </a:gradFill>
            <a:ln w="12700">
              <a:noFill/>
              <a:round/>
              <a:headEnd/>
              <a:tailEnd/>
            </a:ln>
            <a:effectLst>
              <a:outerShdw dist="35921" dir="2700000" algn="ctr" rotWithShape="0">
                <a:srgbClr val="080808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57371" name="AutoShape 27"/>
            <p:cNvSpPr>
              <a:spLocks noChangeArrowheads="1"/>
            </p:cNvSpPr>
            <p:nvPr/>
          </p:nvSpPr>
          <p:spPr bwMode="gray">
            <a:xfrm flipH="1">
              <a:off x="2620" y="1005"/>
              <a:ext cx="104" cy="246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57372" name="AutoShape 28"/>
            <p:cNvSpPr>
              <a:spLocks noChangeArrowheads="1"/>
            </p:cNvSpPr>
            <p:nvPr/>
          </p:nvSpPr>
          <p:spPr bwMode="gray">
            <a:xfrm>
              <a:off x="420" y="1006"/>
              <a:ext cx="104" cy="242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</p:grpSp>
      <p:sp>
        <p:nvSpPr>
          <p:cNvPr id="57373" name="Text Box 18"/>
          <p:cNvSpPr txBox="1">
            <a:spLocks noChangeArrowheads="1"/>
          </p:cNvSpPr>
          <p:nvPr/>
        </p:nvSpPr>
        <p:spPr bwMode="white">
          <a:xfrm>
            <a:off x="3500438" y="3571875"/>
            <a:ext cx="1928812" cy="671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chemeClr val="bg1"/>
                </a:solidFill>
                <a:latin typeface="Times New Roman" pitchFamily="18" charset="0"/>
              </a:rPr>
              <a:t>«Знаю и могу»</a:t>
            </a:r>
            <a:r>
              <a:rPr lang="ru-RU"/>
              <a:t>	</a:t>
            </a: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5429250" y="2786063"/>
            <a:ext cx="2143125" cy="642937"/>
            <a:chOff x="406" y="980"/>
            <a:chExt cx="2330" cy="294"/>
          </a:xfrm>
        </p:grpSpPr>
        <p:sp>
          <p:nvSpPr>
            <p:cNvPr id="57375" name="AutoShape 31"/>
            <p:cNvSpPr>
              <a:spLocks noChangeArrowheads="1"/>
            </p:cNvSpPr>
            <p:nvPr/>
          </p:nvSpPr>
          <p:spPr bwMode="gray">
            <a:xfrm>
              <a:off x="406" y="980"/>
              <a:ext cx="2330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68A1C"/>
                </a:gs>
                <a:gs pos="50000">
                  <a:srgbClr val="B68A1C">
                    <a:gamma/>
                    <a:tint val="72941"/>
                    <a:invGamma/>
                  </a:srgbClr>
                </a:gs>
                <a:gs pos="100000">
                  <a:srgbClr val="B68A1C"/>
                </a:gs>
              </a:gsLst>
              <a:lin ang="0" scaled="1"/>
            </a:gradFill>
            <a:ln w="12700">
              <a:noFill/>
              <a:round/>
              <a:headEnd/>
              <a:tailEnd/>
            </a:ln>
            <a:effectLst>
              <a:outerShdw dist="35921" dir="2700000" algn="ctr" rotWithShape="0">
                <a:srgbClr val="080808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57376" name="AutoShape 32"/>
            <p:cNvSpPr>
              <a:spLocks noChangeArrowheads="1"/>
            </p:cNvSpPr>
            <p:nvPr/>
          </p:nvSpPr>
          <p:spPr bwMode="gray">
            <a:xfrm flipH="1">
              <a:off x="2620" y="1005"/>
              <a:ext cx="104" cy="246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57377" name="AutoShape 33"/>
            <p:cNvSpPr>
              <a:spLocks noChangeArrowheads="1"/>
            </p:cNvSpPr>
            <p:nvPr/>
          </p:nvSpPr>
          <p:spPr bwMode="gray">
            <a:xfrm>
              <a:off x="420" y="1006"/>
              <a:ext cx="104" cy="242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</p:grp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7572375" y="2060575"/>
            <a:ext cx="1571625" cy="923925"/>
            <a:chOff x="406" y="980"/>
            <a:chExt cx="2330" cy="294"/>
          </a:xfrm>
        </p:grpSpPr>
        <p:sp>
          <p:nvSpPr>
            <p:cNvPr id="57380" name="AutoShape 36"/>
            <p:cNvSpPr>
              <a:spLocks noChangeArrowheads="1"/>
            </p:cNvSpPr>
            <p:nvPr/>
          </p:nvSpPr>
          <p:spPr bwMode="gray">
            <a:xfrm>
              <a:off x="406" y="980"/>
              <a:ext cx="2330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68A1C"/>
                </a:gs>
                <a:gs pos="50000">
                  <a:srgbClr val="B68A1C">
                    <a:gamma/>
                    <a:tint val="72941"/>
                    <a:invGamma/>
                  </a:srgbClr>
                </a:gs>
                <a:gs pos="100000">
                  <a:srgbClr val="B68A1C"/>
                </a:gs>
              </a:gsLst>
              <a:lin ang="0" scaled="1"/>
            </a:gradFill>
            <a:ln w="12700">
              <a:noFill/>
              <a:round/>
              <a:headEnd/>
              <a:tailEnd/>
            </a:ln>
            <a:effectLst>
              <a:outerShdw dist="35921" dir="2700000" algn="ctr" rotWithShape="0">
                <a:srgbClr val="080808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57381" name="AutoShape 37"/>
            <p:cNvSpPr>
              <a:spLocks noChangeArrowheads="1"/>
            </p:cNvSpPr>
            <p:nvPr/>
          </p:nvSpPr>
          <p:spPr bwMode="gray">
            <a:xfrm flipH="1">
              <a:off x="2620" y="1005"/>
              <a:ext cx="104" cy="246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57382" name="AutoShape 38"/>
            <p:cNvSpPr>
              <a:spLocks noChangeArrowheads="1"/>
            </p:cNvSpPr>
            <p:nvPr/>
          </p:nvSpPr>
          <p:spPr bwMode="gray">
            <a:xfrm>
              <a:off x="420" y="1006"/>
              <a:ext cx="104" cy="242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</p:grpSp>
      <p:sp>
        <p:nvSpPr>
          <p:cNvPr id="57383" name="Text Box 18"/>
          <p:cNvSpPr txBox="1">
            <a:spLocks noChangeArrowheads="1"/>
          </p:cNvSpPr>
          <p:nvPr/>
        </p:nvSpPr>
        <p:spPr bwMode="white">
          <a:xfrm>
            <a:off x="7578725" y="2060575"/>
            <a:ext cx="1565275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>
                <a:solidFill>
                  <a:schemeClr val="bg1"/>
                </a:solidFill>
              </a:rPr>
              <a:t>«</a:t>
            </a:r>
            <a:r>
              <a:rPr lang="ru-RU" sz="2000">
                <a:solidFill>
                  <a:schemeClr val="bg1"/>
                </a:solidFill>
                <a:latin typeface="Times New Roman" pitchFamily="18" charset="0"/>
              </a:rPr>
              <a:t>Знаю, хочу и умею»</a:t>
            </a:r>
            <a:endParaRPr lang="en-US" sz="2000">
              <a:solidFill>
                <a:schemeClr val="bg1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40" name="Text Box 18"/>
          <p:cNvSpPr txBox="1">
            <a:spLocks noChangeArrowheads="1"/>
          </p:cNvSpPr>
          <p:nvPr/>
        </p:nvSpPr>
        <p:spPr bwMode="white">
          <a:xfrm>
            <a:off x="2071688" y="2928938"/>
            <a:ext cx="13335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rgbClr val="FEFFFF"/>
                </a:solidFill>
                <a:latin typeface="Times New Roman" pitchFamily="18" charset="0"/>
              </a:rPr>
              <a:t>Учитель- стажер</a:t>
            </a:r>
            <a:endParaRPr lang="en-US" sz="2000">
              <a:solidFill>
                <a:srgbClr val="FEFFFF"/>
              </a:solidFill>
              <a:latin typeface="Times New Roman" pitchFamily="18" charset="0"/>
            </a:endParaRPr>
          </a:p>
        </p:txBody>
      </p:sp>
      <p:sp>
        <p:nvSpPr>
          <p:cNvPr id="41" name="Text Box 18"/>
          <p:cNvSpPr txBox="1">
            <a:spLocks noChangeArrowheads="1"/>
          </p:cNvSpPr>
          <p:nvPr/>
        </p:nvSpPr>
        <p:spPr bwMode="white">
          <a:xfrm>
            <a:off x="3714750" y="2286000"/>
            <a:ext cx="13335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rgbClr val="FEFFFF"/>
                </a:solidFill>
                <a:latin typeface="Times New Roman" pitchFamily="18" charset="0"/>
              </a:rPr>
              <a:t>Учитель- практик</a:t>
            </a:r>
            <a:endParaRPr lang="en-US" sz="2000">
              <a:solidFill>
                <a:srgbClr val="FEFFFF"/>
              </a:solidFill>
              <a:latin typeface="Times New Roman" pitchFamily="18" charset="0"/>
            </a:endParaRPr>
          </a:p>
        </p:txBody>
      </p:sp>
      <p:sp>
        <p:nvSpPr>
          <p:cNvPr id="42" name="Text Box 18"/>
          <p:cNvSpPr txBox="1">
            <a:spLocks noChangeArrowheads="1"/>
          </p:cNvSpPr>
          <p:nvPr/>
        </p:nvSpPr>
        <p:spPr bwMode="white">
          <a:xfrm>
            <a:off x="5572125" y="1643063"/>
            <a:ext cx="13335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rgbClr val="FEFFFF"/>
                </a:solidFill>
                <a:latin typeface="Times New Roman" pitchFamily="18" charset="0"/>
              </a:rPr>
              <a:t>Учитель- технолог</a:t>
            </a:r>
            <a:endParaRPr lang="en-US" sz="2000">
              <a:solidFill>
                <a:srgbClr val="FEFFFF"/>
              </a:solidFill>
              <a:latin typeface="Times New Roman" pitchFamily="18" charset="0"/>
            </a:endParaRPr>
          </a:p>
        </p:txBody>
      </p:sp>
      <p:sp>
        <p:nvSpPr>
          <p:cNvPr id="43" name="Text Box 18"/>
          <p:cNvSpPr txBox="1">
            <a:spLocks noChangeArrowheads="1"/>
          </p:cNvSpPr>
          <p:nvPr/>
        </p:nvSpPr>
        <p:spPr bwMode="white">
          <a:xfrm>
            <a:off x="7572375" y="1071563"/>
            <a:ext cx="13335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rgbClr val="FEFFFF"/>
                </a:solidFill>
                <a:latin typeface="Times New Roman" pitchFamily="18" charset="0"/>
              </a:rPr>
              <a:t>Учитель- мастер</a:t>
            </a:r>
            <a:endParaRPr lang="en-US" sz="2000">
              <a:solidFill>
                <a:srgbClr val="FEFFFF"/>
              </a:solidFill>
              <a:latin typeface="Times New Roman" pitchFamily="18" charset="0"/>
            </a:endParaRPr>
          </a:p>
        </p:txBody>
      </p:sp>
      <p:sp>
        <p:nvSpPr>
          <p:cNvPr id="44" name="Прямоугольник 43"/>
          <p:cNvSpPr>
            <a:spLocks noChangeArrowheads="1"/>
          </p:cNvSpPr>
          <p:nvPr/>
        </p:nvSpPr>
        <p:spPr bwMode="auto">
          <a:xfrm>
            <a:off x="-58738" y="4357688"/>
            <a:ext cx="15160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ru-RU" sz="2000">
                <a:latin typeface="Times New Roman" pitchFamily="18" charset="0"/>
              </a:rPr>
              <a:t>Мотивация</a:t>
            </a:r>
          </a:p>
        </p:txBody>
      </p:sp>
      <p:sp>
        <p:nvSpPr>
          <p:cNvPr id="45" name="Прямоугольник 44"/>
          <p:cNvSpPr>
            <a:spLocks noChangeArrowheads="1"/>
          </p:cNvSpPr>
          <p:nvPr/>
        </p:nvSpPr>
        <p:spPr bwMode="auto">
          <a:xfrm>
            <a:off x="0" y="5214938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2000">
                <a:latin typeface="Times New Roman" pitchFamily="18" charset="0"/>
              </a:rPr>
              <a:t>Знания</a:t>
            </a:r>
          </a:p>
        </p:txBody>
      </p:sp>
      <p:grpSp>
        <p:nvGrpSpPr>
          <p:cNvPr id="47" name="Group 25"/>
          <p:cNvGrpSpPr>
            <a:grpSpLocks/>
          </p:cNvGrpSpPr>
          <p:nvPr/>
        </p:nvGrpSpPr>
        <p:grpSpPr bwMode="auto">
          <a:xfrm>
            <a:off x="2357438" y="5143500"/>
            <a:ext cx="2786062" cy="642938"/>
            <a:chOff x="406" y="980"/>
            <a:chExt cx="2330" cy="294"/>
          </a:xfrm>
        </p:grpSpPr>
        <p:sp>
          <p:nvSpPr>
            <p:cNvPr id="48" name="AutoShape 26"/>
            <p:cNvSpPr>
              <a:spLocks noChangeArrowheads="1"/>
            </p:cNvSpPr>
            <p:nvPr/>
          </p:nvSpPr>
          <p:spPr bwMode="gray">
            <a:xfrm>
              <a:off x="406" y="980"/>
              <a:ext cx="2330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68A1C"/>
                </a:gs>
                <a:gs pos="50000">
                  <a:srgbClr val="B68A1C">
                    <a:gamma/>
                    <a:tint val="72941"/>
                    <a:invGamma/>
                  </a:srgbClr>
                </a:gs>
                <a:gs pos="100000">
                  <a:srgbClr val="B68A1C"/>
                </a:gs>
              </a:gsLst>
              <a:lin ang="0" scaled="1"/>
            </a:gradFill>
            <a:ln w="12700">
              <a:noFill/>
              <a:round/>
              <a:headEnd/>
              <a:tailEnd/>
            </a:ln>
            <a:effectLst>
              <a:outerShdw dist="35921" dir="2700000" algn="ctr" rotWithShape="0">
                <a:srgbClr val="080808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49" name="AutoShape 27"/>
            <p:cNvSpPr>
              <a:spLocks noChangeArrowheads="1"/>
            </p:cNvSpPr>
            <p:nvPr/>
          </p:nvSpPr>
          <p:spPr bwMode="gray">
            <a:xfrm flipH="1">
              <a:off x="2620" y="1005"/>
              <a:ext cx="104" cy="246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50" name="AutoShape 28"/>
            <p:cNvSpPr>
              <a:spLocks noChangeArrowheads="1"/>
            </p:cNvSpPr>
            <p:nvPr/>
          </p:nvSpPr>
          <p:spPr bwMode="gray">
            <a:xfrm>
              <a:off x="420" y="1006"/>
              <a:ext cx="104" cy="242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</p:grpSp>
      <p:sp>
        <p:nvSpPr>
          <p:cNvPr id="51" name="Text Box 18"/>
          <p:cNvSpPr txBox="1">
            <a:spLocks noChangeArrowheads="1"/>
          </p:cNvSpPr>
          <p:nvPr/>
        </p:nvSpPr>
        <p:spPr bwMode="white">
          <a:xfrm>
            <a:off x="2500313" y="5357813"/>
            <a:ext cx="2357437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Times New Roman" pitchFamily="18" charset="0"/>
              </a:rPr>
              <a:t>Представления </a:t>
            </a:r>
          </a:p>
        </p:txBody>
      </p:sp>
      <p:sp>
        <p:nvSpPr>
          <p:cNvPr id="53" name="Прямоугольник 52"/>
          <p:cNvSpPr>
            <a:spLocks noChangeArrowheads="1"/>
          </p:cNvSpPr>
          <p:nvPr/>
        </p:nvSpPr>
        <p:spPr bwMode="auto">
          <a:xfrm>
            <a:off x="142875" y="6000750"/>
            <a:ext cx="1116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2000">
                <a:latin typeface="Times New Roman" pitchFamily="18" charset="0"/>
              </a:rPr>
              <a:t>Умения</a:t>
            </a:r>
          </a:p>
        </p:txBody>
      </p:sp>
      <p:grpSp>
        <p:nvGrpSpPr>
          <p:cNvPr id="58" name="Group 30"/>
          <p:cNvGrpSpPr>
            <a:grpSpLocks/>
          </p:cNvGrpSpPr>
          <p:nvPr/>
        </p:nvGrpSpPr>
        <p:grpSpPr bwMode="auto">
          <a:xfrm>
            <a:off x="5786438" y="5143500"/>
            <a:ext cx="2786062" cy="642938"/>
            <a:chOff x="406" y="980"/>
            <a:chExt cx="2330" cy="294"/>
          </a:xfrm>
        </p:grpSpPr>
        <p:sp>
          <p:nvSpPr>
            <p:cNvPr id="59" name="AutoShape 31"/>
            <p:cNvSpPr>
              <a:spLocks noChangeArrowheads="1"/>
            </p:cNvSpPr>
            <p:nvPr/>
          </p:nvSpPr>
          <p:spPr bwMode="gray">
            <a:xfrm>
              <a:off x="406" y="980"/>
              <a:ext cx="2330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68A1C"/>
                </a:gs>
                <a:gs pos="50000">
                  <a:srgbClr val="B68A1C">
                    <a:gamma/>
                    <a:tint val="72941"/>
                    <a:invGamma/>
                  </a:srgbClr>
                </a:gs>
                <a:gs pos="100000">
                  <a:srgbClr val="B68A1C"/>
                </a:gs>
              </a:gsLst>
              <a:lin ang="0" scaled="1"/>
            </a:gradFill>
            <a:ln w="12700">
              <a:noFill/>
              <a:round/>
              <a:headEnd/>
              <a:tailEnd/>
            </a:ln>
            <a:effectLst>
              <a:outerShdw dist="35921" dir="2700000" algn="ctr" rotWithShape="0">
                <a:srgbClr val="080808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60" name="AutoShape 32"/>
            <p:cNvSpPr>
              <a:spLocks noChangeArrowheads="1"/>
            </p:cNvSpPr>
            <p:nvPr/>
          </p:nvSpPr>
          <p:spPr bwMode="gray">
            <a:xfrm flipH="1">
              <a:off x="2620" y="1005"/>
              <a:ext cx="104" cy="246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61" name="AutoShape 33"/>
            <p:cNvSpPr>
              <a:spLocks noChangeArrowheads="1"/>
            </p:cNvSpPr>
            <p:nvPr/>
          </p:nvSpPr>
          <p:spPr bwMode="gray">
            <a:xfrm>
              <a:off x="420" y="1006"/>
              <a:ext cx="104" cy="242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</p:grpSp>
      <p:sp>
        <p:nvSpPr>
          <p:cNvPr id="62" name="Text Box 18"/>
          <p:cNvSpPr txBox="1">
            <a:spLocks noChangeArrowheads="1"/>
          </p:cNvSpPr>
          <p:nvPr/>
        </p:nvSpPr>
        <p:spPr bwMode="white">
          <a:xfrm>
            <a:off x="5572125" y="2786063"/>
            <a:ext cx="1785938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chemeClr val="bg1"/>
                </a:solidFill>
                <a:latin typeface="Times New Roman" pitchFamily="18" charset="0"/>
              </a:rPr>
              <a:t>«Знаю, хочу и могу»</a:t>
            </a:r>
            <a:r>
              <a:rPr lang="ru-RU"/>
              <a:t>	</a:t>
            </a: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5" name="Прямоугольник 64"/>
          <p:cNvSpPr>
            <a:spLocks noChangeArrowheads="1"/>
          </p:cNvSpPr>
          <p:nvPr/>
        </p:nvSpPr>
        <p:spPr bwMode="auto">
          <a:xfrm>
            <a:off x="5929313" y="5286375"/>
            <a:ext cx="2571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Times New Roman" pitchFamily="18" charset="0"/>
              </a:rPr>
              <a:t>Знания реализации</a:t>
            </a:r>
          </a:p>
        </p:txBody>
      </p:sp>
      <p:grpSp>
        <p:nvGrpSpPr>
          <p:cNvPr id="66" name="Group 25"/>
          <p:cNvGrpSpPr>
            <a:grpSpLocks/>
          </p:cNvGrpSpPr>
          <p:nvPr/>
        </p:nvGrpSpPr>
        <p:grpSpPr bwMode="auto">
          <a:xfrm>
            <a:off x="1500188" y="6072188"/>
            <a:ext cx="5929312" cy="785812"/>
            <a:chOff x="406" y="980"/>
            <a:chExt cx="2330" cy="294"/>
          </a:xfrm>
        </p:grpSpPr>
        <p:sp>
          <p:nvSpPr>
            <p:cNvPr id="67" name="AutoShape 26"/>
            <p:cNvSpPr>
              <a:spLocks noChangeArrowheads="1"/>
            </p:cNvSpPr>
            <p:nvPr/>
          </p:nvSpPr>
          <p:spPr bwMode="gray">
            <a:xfrm>
              <a:off x="406" y="980"/>
              <a:ext cx="2330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68A1C"/>
                </a:gs>
                <a:gs pos="50000">
                  <a:srgbClr val="B68A1C">
                    <a:gamma/>
                    <a:tint val="72941"/>
                    <a:invGamma/>
                  </a:srgbClr>
                </a:gs>
                <a:gs pos="100000">
                  <a:srgbClr val="B68A1C"/>
                </a:gs>
              </a:gsLst>
              <a:lin ang="0" scaled="1"/>
            </a:gradFill>
            <a:ln w="12700">
              <a:noFill/>
              <a:round/>
              <a:headEnd/>
              <a:tailEnd/>
            </a:ln>
            <a:effectLst>
              <a:outerShdw dist="35921" dir="2700000" algn="ctr" rotWithShape="0">
                <a:srgbClr val="080808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68" name="AutoShape 27"/>
            <p:cNvSpPr>
              <a:spLocks noChangeArrowheads="1"/>
            </p:cNvSpPr>
            <p:nvPr/>
          </p:nvSpPr>
          <p:spPr bwMode="gray">
            <a:xfrm flipH="1">
              <a:off x="2620" y="1005"/>
              <a:ext cx="104" cy="246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69" name="AutoShape 28"/>
            <p:cNvSpPr>
              <a:spLocks noChangeArrowheads="1"/>
            </p:cNvSpPr>
            <p:nvPr/>
          </p:nvSpPr>
          <p:spPr bwMode="gray">
            <a:xfrm>
              <a:off x="420" y="1006"/>
              <a:ext cx="104" cy="242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</p:grpSp>
      <p:sp>
        <p:nvSpPr>
          <p:cNvPr id="70" name="Прямоугольник 69"/>
          <p:cNvSpPr>
            <a:spLocks noChangeArrowheads="1"/>
          </p:cNvSpPr>
          <p:nvPr/>
        </p:nvSpPr>
        <p:spPr bwMode="auto">
          <a:xfrm>
            <a:off x="1643063" y="6072188"/>
            <a:ext cx="56435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Times New Roman" pitchFamily="18" charset="0"/>
              </a:rPr>
              <a:t>Опыт реализации новой технологии на базовом уровне</a:t>
            </a:r>
          </a:p>
        </p:txBody>
      </p:sp>
      <p:grpSp>
        <p:nvGrpSpPr>
          <p:cNvPr id="71" name="Group 30"/>
          <p:cNvGrpSpPr>
            <a:grpSpLocks/>
          </p:cNvGrpSpPr>
          <p:nvPr/>
        </p:nvGrpSpPr>
        <p:grpSpPr bwMode="auto">
          <a:xfrm>
            <a:off x="7358063" y="5589588"/>
            <a:ext cx="1785937" cy="1071562"/>
            <a:chOff x="406" y="980"/>
            <a:chExt cx="2330" cy="294"/>
          </a:xfrm>
        </p:grpSpPr>
        <p:sp>
          <p:nvSpPr>
            <p:cNvPr id="72" name="AutoShape 31"/>
            <p:cNvSpPr>
              <a:spLocks noChangeArrowheads="1"/>
            </p:cNvSpPr>
            <p:nvPr/>
          </p:nvSpPr>
          <p:spPr bwMode="gray">
            <a:xfrm>
              <a:off x="406" y="980"/>
              <a:ext cx="2330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68A1C"/>
                </a:gs>
                <a:gs pos="50000">
                  <a:srgbClr val="B68A1C">
                    <a:gamma/>
                    <a:tint val="72941"/>
                    <a:invGamma/>
                  </a:srgbClr>
                </a:gs>
                <a:gs pos="100000">
                  <a:srgbClr val="B68A1C"/>
                </a:gs>
              </a:gsLst>
              <a:lin ang="0" scaled="1"/>
            </a:gradFill>
            <a:ln w="12700">
              <a:noFill/>
              <a:round/>
              <a:headEnd/>
              <a:tailEnd/>
            </a:ln>
            <a:effectLst>
              <a:outerShdw dist="35921" dir="2700000" algn="ctr" rotWithShape="0">
                <a:srgbClr val="080808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73" name="AutoShape 32"/>
            <p:cNvSpPr>
              <a:spLocks noChangeArrowheads="1"/>
            </p:cNvSpPr>
            <p:nvPr/>
          </p:nvSpPr>
          <p:spPr bwMode="gray">
            <a:xfrm flipH="1">
              <a:off x="2620" y="1005"/>
              <a:ext cx="104" cy="246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74" name="AutoShape 33"/>
            <p:cNvSpPr>
              <a:spLocks noChangeArrowheads="1"/>
            </p:cNvSpPr>
            <p:nvPr/>
          </p:nvSpPr>
          <p:spPr bwMode="gray">
            <a:xfrm>
              <a:off x="420" y="1006"/>
              <a:ext cx="104" cy="242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</p:grpSp>
      <p:sp>
        <p:nvSpPr>
          <p:cNvPr id="75" name="Прямоугольник 74"/>
          <p:cNvSpPr>
            <a:spLocks noChangeArrowheads="1"/>
          </p:cNvSpPr>
          <p:nvPr/>
        </p:nvSpPr>
        <p:spPr bwMode="auto">
          <a:xfrm>
            <a:off x="7500938" y="5661025"/>
            <a:ext cx="1643062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>
                <a:latin typeface="Times New Roman" pitchFamily="18" charset="0"/>
              </a:rPr>
              <a:t>Опыт реализации новой технологии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7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7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7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7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/>
      <p:bldP spid="57348" grpId="0" animBg="1"/>
      <p:bldP spid="57363" grpId="0"/>
      <p:bldP spid="57373" grpId="0"/>
      <p:bldP spid="57383" grpId="0"/>
      <p:bldP spid="40" grpId="0"/>
      <p:bldP spid="41" grpId="0"/>
      <p:bldP spid="42" grpId="0"/>
      <p:bldP spid="43" grpId="0"/>
      <p:bldP spid="44" grpId="0"/>
      <p:bldP spid="45" grpId="0"/>
      <p:bldP spid="51" grpId="0"/>
      <p:bldP spid="53" grpId="0"/>
      <p:bldP spid="62" grpId="0"/>
      <p:bldP spid="65" grpId="0"/>
      <p:bldP spid="70" grpId="0"/>
      <p:bldP spid="7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smtClean="0">
                <a:latin typeface="Times New Roman" pitchFamily="18" charset="0"/>
              </a:rPr>
              <a:t>Правила работы</a:t>
            </a:r>
            <a:br>
              <a:rPr lang="ru-RU" sz="3600" smtClean="0">
                <a:latin typeface="Times New Roman" pitchFamily="18" charset="0"/>
              </a:rPr>
            </a:br>
            <a:r>
              <a:rPr lang="ru-RU" sz="3600" smtClean="0">
                <a:latin typeface="Times New Roman" pitchFamily="18" charset="0"/>
              </a:rPr>
              <a:t>с планом-программой ИТРПК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435975" cy="50768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 b="1" smtClean="0">
                <a:solidFill>
                  <a:srgbClr val="FFFF00"/>
                </a:solidFill>
                <a:latin typeface="Times New Roman" pitchFamily="18" charset="0"/>
              </a:rPr>
              <a:t>не откладывайте на конец учебного года процедуру заполнения документа — пользуйтесь принципом «делай по горячим следам!»;</a:t>
            </a:r>
          </a:p>
          <a:p>
            <a:pPr algn="r">
              <a:lnSpc>
                <a:spcPct val="80000"/>
              </a:lnSpc>
            </a:pPr>
            <a:r>
              <a:rPr lang="ru-RU" sz="2800" b="1" smtClean="0">
                <a:solidFill>
                  <a:schemeClr val="tx2"/>
                </a:solidFill>
                <a:latin typeface="Times New Roman" pitchFamily="18" charset="0"/>
              </a:rPr>
              <a:t>не стремитесь «равномерно» заполнить все пункты документа: выявите, прежде всего, то направление педагогической деятельности, в котором Вы преуспеваете в большей степени;</a:t>
            </a:r>
          </a:p>
          <a:p>
            <a:pPr>
              <a:lnSpc>
                <a:spcPct val="80000"/>
              </a:lnSpc>
            </a:pPr>
            <a:r>
              <a:rPr lang="ru-RU" sz="2800" b="1" smtClean="0">
                <a:solidFill>
                  <a:srgbClr val="FFFF00"/>
                </a:solidFill>
                <a:latin typeface="Times New Roman" pitchFamily="18" charset="0"/>
              </a:rPr>
              <a:t>стремитесь быть достоверным при оценке своего труда, не забывайте, что именно это поможет Вам правильно поставить цели и определить направления профессиональной деятельности.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60338"/>
            <a:ext cx="9144000" cy="820737"/>
          </a:xfrm>
        </p:spPr>
        <p:txBody>
          <a:bodyPr/>
          <a:lstStyle/>
          <a:p>
            <a:pPr algn="ctr" eaLnBrk="1" hangingPunct="1"/>
            <a:r>
              <a:rPr lang="ru-RU" sz="2800" smtClean="0"/>
              <a:t>Роль каждого участника на различных этапах методического мероприятия</a:t>
            </a:r>
            <a:endParaRPr lang="en-US" sz="2800" smtClean="0"/>
          </a:p>
        </p:txBody>
      </p:sp>
      <p:graphicFrame>
        <p:nvGraphicFramePr>
          <p:cNvPr id="35877" name="Group 37"/>
          <p:cNvGraphicFramePr>
            <a:graphicFrameLocks noGrp="1"/>
          </p:cNvGraphicFramePr>
          <p:nvPr/>
        </p:nvGraphicFramePr>
        <p:xfrm>
          <a:off x="0" y="1125538"/>
          <a:ext cx="9144000" cy="6022975"/>
        </p:xfrm>
        <a:graphic>
          <a:graphicData uri="http://schemas.openxmlformats.org/drawingml/2006/table">
            <a:tbl>
              <a:tblPr/>
              <a:tblGrid>
                <a:gridCol w="1714500"/>
                <a:gridCol w="2428875"/>
                <a:gridCol w="1797050"/>
                <a:gridCol w="1560513"/>
                <a:gridCol w="1643062"/>
              </a:tblGrid>
              <a:tr h="3175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88204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Условный статус учителя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88204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Цель деятельности	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88204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Ролевая позиция на этапе: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34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88204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подготовки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88204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проведения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88204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анализа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68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Учитель-«стажер»	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Отработка навыков реализации новой технологии на базовом уровне	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участник группы	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активное участие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самооценка деятельности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Учитель-«технолог»	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Отработка навыков реализации новой технологии на технологическом уровне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руководитель группы	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помощник руководителя или ведущего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оценка работы группы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19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Учитель-«мастер»	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Отработка навыков реализации и трансляция новой технологии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организатор	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руководитель группы или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ведущий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мероприятия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оценка результатив ности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мероприятия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5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5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52513"/>
            <a:ext cx="8893175" cy="4876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5400" b="1" smtClean="0">
                <a:solidFill>
                  <a:schemeClr val="tx2"/>
                </a:solidFill>
              </a:rPr>
              <a:t>«Если мы будем учить сегодня так,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5400" b="1" smtClean="0">
                <a:solidFill>
                  <a:schemeClr val="tx2"/>
                </a:solidFill>
              </a:rPr>
              <a:t>как мы учили вчера мы украдём у детей завтра»</a:t>
            </a:r>
          </a:p>
          <a:p>
            <a:pPr algn="r">
              <a:lnSpc>
                <a:spcPct val="90000"/>
              </a:lnSpc>
              <a:buFontTx/>
              <a:buNone/>
            </a:pPr>
            <a:r>
              <a:rPr lang="ru-RU" sz="4000" b="1" smtClean="0">
                <a:latin typeface="Times New Roman" pitchFamily="18" charset="0"/>
              </a:rPr>
              <a:t>Джон Дьюи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7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4953000"/>
            <a:ext cx="1828800" cy="1250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0137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5825" y="4868863"/>
            <a:ext cx="1352550" cy="1371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7891" name="Rectangle 4"/>
          <p:cNvSpPr>
            <a:spLocks noChangeArrowheads="1"/>
          </p:cNvSpPr>
          <p:nvPr/>
        </p:nvSpPr>
        <p:spPr bwMode="auto">
          <a:xfrm>
            <a:off x="684213" y="620713"/>
            <a:ext cx="7924800" cy="167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ctr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0">
                <a:solidFill>
                  <a:srgbClr val="000000"/>
                </a:solidFill>
                <a:latin typeface="Times New Roman" pitchFamily="18" charset="0"/>
              </a:rPr>
              <a:t/>
            </a:r>
            <a:br>
              <a:rPr lang="ru-RU" sz="3200" b="0">
                <a:solidFill>
                  <a:srgbClr val="000000"/>
                </a:solidFill>
                <a:latin typeface="Times New Roman" pitchFamily="18" charset="0"/>
              </a:rPr>
            </a:br>
            <a:endParaRPr lang="ru-RU" sz="3200" b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1382" name="Rectangle 6"/>
          <p:cNvSpPr>
            <a:spLocks noChangeArrowheads="1"/>
          </p:cNvSpPr>
          <p:nvPr/>
        </p:nvSpPr>
        <p:spPr bwMode="auto">
          <a:xfrm>
            <a:off x="895350" y="884238"/>
            <a:ext cx="6842125" cy="3529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marL="1257300" algn="ctr" eaLnBrk="0" hangingPunct="0">
              <a:tabLst>
                <a:tab pos="1257300" algn="l"/>
                <a:tab pos="1704975" algn="l"/>
                <a:tab pos="2154238" algn="l"/>
                <a:tab pos="2603500" algn="l"/>
                <a:tab pos="3052763" algn="l"/>
                <a:tab pos="3502025" algn="l"/>
                <a:tab pos="3951288" algn="l"/>
                <a:tab pos="4400550" algn="l"/>
                <a:tab pos="4849813" algn="l"/>
                <a:tab pos="5299075" algn="l"/>
                <a:tab pos="5748338" algn="l"/>
                <a:tab pos="6197600" algn="l"/>
                <a:tab pos="6646863" algn="l"/>
                <a:tab pos="7096125" algn="l"/>
                <a:tab pos="7545388" algn="l"/>
                <a:tab pos="7994650" algn="l"/>
                <a:tab pos="8443913" algn="l"/>
                <a:tab pos="8893175" algn="l"/>
                <a:tab pos="9342438" algn="l"/>
                <a:tab pos="9791700" algn="l"/>
                <a:tab pos="10240963" algn="l"/>
              </a:tabLst>
            </a:pPr>
            <a:r>
              <a:rPr lang="ru-RU" sz="4000">
                <a:latin typeface="Monotype Corsiva" pitchFamily="66" charset="0"/>
              </a:rPr>
              <a:t>Думать легко, действовать трудно,</a:t>
            </a:r>
            <a:br>
              <a:rPr lang="ru-RU" sz="4000">
                <a:latin typeface="Monotype Corsiva" pitchFamily="66" charset="0"/>
              </a:rPr>
            </a:br>
            <a:r>
              <a:rPr lang="ru-RU" sz="4000">
                <a:latin typeface="Monotype Corsiva" pitchFamily="66" charset="0"/>
              </a:rPr>
              <a:t>а превратить мысль в действие – </a:t>
            </a:r>
            <a:br>
              <a:rPr lang="ru-RU" sz="4000">
                <a:latin typeface="Monotype Corsiva" pitchFamily="66" charset="0"/>
              </a:rPr>
            </a:br>
            <a:r>
              <a:rPr lang="ru-RU" sz="4000">
                <a:latin typeface="Monotype Corsiva" pitchFamily="66" charset="0"/>
              </a:rPr>
              <a:t> самая трудная вещь на свете.</a:t>
            </a:r>
            <a:r>
              <a:rPr lang="ru-RU" sz="4000" i="1">
                <a:latin typeface="Monotype Corsiva" pitchFamily="66" charset="0"/>
              </a:rPr>
              <a:t/>
            </a:r>
            <a:br>
              <a:rPr lang="ru-RU" sz="4000" i="1">
                <a:latin typeface="Monotype Corsiva" pitchFamily="66" charset="0"/>
              </a:rPr>
            </a:br>
            <a:r>
              <a:rPr lang="ru-RU" sz="4000" i="1">
                <a:latin typeface="Monotype Corsiva" pitchFamily="66" charset="0"/>
              </a:rPr>
              <a:t>                           И.В. Гёте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20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2" dur="500"/>
                                        <p:tgtEl>
                                          <p:spTgt spid="101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9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" dur="500"/>
                                        <p:tgtEl>
                                          <p:spTgt spid="101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4"/>
          <p:cNvSpPr>
            <a:spLocks noChangeArrowheads="1"/>
          </p:cNvSpPr>
          <p:nvPr/>
        </p:nvSpPr>
        <p:spPr bwMode="auto">
          <a:xfrm>
            <a:off x="250825" y="3175"/>
            <a:ext cx="88931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685800" algn="l"/>
              </a:tabLst>
            </a:pPr>
            <a:r>
              <a:rPr lang="ru-RU" sz="2800">
                <a:solidFill>
                  <a:schemeClr val="folHlink"/>
                </a:solidFill>
                <a:latin typeface="Tahoma" pitchFamily="34" charset="0"/>
              </a:rPr>
              <a:t>Профессиональные деформации личности педагога</a:t>
            </a:r>
          </a:p>
        </p:txBody>
      </p:sp>
      <p:sp>
        <p:nvSpPr>
          <p:cNvPr id="39938" name="Rectangle 5"/>
          <p:cNvSpPr>
            <a:spLocks noChangeArrowheads="1"/>
          </p:cNvSpPr>
          <p:nvPr/>
        </p:nvSpPr>
        <p:spPr bwMode="auto">
          <a:xfrm>
            <a:off x="395288" y="1030288"/>
            <a:ext cx="6337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4000">
                <a:latin typeface="Times New Roman" pitchFamily="18" charset="0"/>
              </a:rPr>
              <a:t>хроническая усталость</a:t>
            </a:r>
            <a:r>
              <a:rPr lang="ru-RU" b="0">
                <a:latin typeface="Tahoma" pitchFamily="34" charset="0"/>
              </a:rPr>
              <a:t> </a:t>
            </a:r>
          </a:p>
        </p:txBody>
      </p:sp>
      <p:sp>
        <p:nvSpPr>
          <p:cNvPr id="39939" name="Rectangle 6"/>
          <p:cNvSpPr>
            <a:spLocks noChangeArrowheads="1"/>
          </p:cNvSpPr>
          <p:nvPr/>
        </p:nvSpPr>
        <p:spPr bwMode="auto">
          <a:xfrm>
            <a:off x="323850" y="2022475"/>
            <a:ext cx="85693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4000">
                <a:solidFill>
                  <a:srgbClr val="CC99FF"/>
                </a:solidFill>
                <a:latin typeface="Times New Roman" pitchFamily="18" charset="0"/>
              </a:rPr>
              <a:t>синдром эмоционального выгорания </a:t>
            </a:r>
            <a:r>
              <a:rPr lang="ru-RU" sz="4000" b="0">
                <a:solidFill>
                  <a:srgbClr val="CC99FF"/>
                </a:solidFill>
                <a:latin typeface="Times New Roman" pitchFamily="18" charset="0"/>
              </a:rPr>
              <a:t>(сгорания). </a:t>
            </a:r>
          </a:p>
        </p:txBody>
      </p:sp>
      <p:sp>
        <p:nvSpPr>
          <p:cNvPr id="39940" name="Rectangle 7"/>
          <p:cNvSpPr>
            <a:spLocks noChangeArrowheads="1"/>
          </p:cNvSpPr>
          <p:nvPr/>
        </p:nvSpPr>
        <p:spPr bwMode="auto">
          <a:xfrm>
            <a:off x="179388" y="3789363"/>
            <a:ext cx="83915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4000">
                <a:latin typeface="Times New Roman" pitchFamily="18" charset="0"/>
              </a:rPr>
              <a:t>профессиональной деформации — повышенную агрессивность педагогов</a:t>
            </a:r>
            <a:r>
              <a:rPr lang="ru-RU" sz="4000" b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Arc 3"/>
          <p:cNvSpPr>
            <a:spLocks/>
          </p:cNvSpPr>
          <p:nvPr/>
        </p:nvSpPr>
        <p:spPr bwMode="black">
          <a:xfrm rot="692470">
            <a:off x="3800475" y="2397125"/>
            <a:ext cx="1382713" cy="1074738"/>
          </a:xfrm>
          <a:custGeom>
            <a:avLst/>
            <a:gdLst>
              <a:gd name="T0" fmla="*/ 0 w 12831"/>
              <a:gd name="T1" fmla="*/ 2147483647 h 21600"/>
              <a:gd name="T2" fmla="*/ 2147483647 w 12831"/>
              <a:gd name="T3" fmla="*/ 2147483647 h 21600"/>
              <a:gd name="T4" fmla="*/ 2147483647 w 12831"/>
              <a:gd name="T5" fmla="*/ 2147483647 h 21600"/>
              <a:gd name="T6" fmla="*/ 0 60000 65536"/>
              <a:gd name="T7" fmla="*/ 0 60000 65536"/>
              <a:gd name="T8" fmla="*/ 0 60000 65536"/>
              <a:gd name="T9" fmla="*/ 0 w 12831"/>
              <a:gd name="T10" fmla="*/ 0 h 21600"/>
              <a:gd name="T11" fmla="*/ 12831 w 1283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831" h="21600" fill="none" extrusionOk="0">
                <a:moveTo>
                  <a:pt x="-1" y="895"/>
                </a:moveTo>
                <a:cubicBezTo>
                  <a:pt x="1997" y="301"/>
                  <a:pt x="4070" y="-1"/>
                  <a:pt x="6155" y="0"/>
                </a:cubicBezTo>
                <a:cubicBezTo>
                  <a:pt x="8422" y="0"/>
                  <a:pt x="10675" y="356"/>
                  <a:pt x="12831" y="1057"/>
                </a:cubicBezTo>
              </a:path>
              <a:path w="12831" h="21600" stroke="0" extrusionOk="0">
                <a:moveTo>
                  <a:pt x="-1" y="895"/>
                </a:moveTo>
                <a:cubicBezTo>
                  <a:pt x="1997" y="301"/>
                  <a:pt x="4070" y="-1"/>
                  <a:pt x="6155" y="0"/>
                </a:cubicBezTo>
                <a:cubicBezTo>
                  <a:pt x="8422" y="0"/>
                  <a:pt x="10675" y="356"/>
                  <a:pt x="12831" y="1057"/>
                </a:cubicBezTo>
                <a:lnTo>
                  <a:pt x="6155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1506" name="Group 4"/>
          <p:cNvGrpSpPr>
            <a:grpSpLocks/>
          </p:cNvGrpSpPr>
          <p:nvPr/>
        </p:nvGrpSpPr>
        <p:grpSpPr bwMode="auto">
          <a:xfrm>
            <a:off x="2667000" y="5715000"/>
            <a:ext cx="3581400" cy="914400"/>
            <a:chOff x="2309" y="1872"/>
            <a:chExt cx="1915" cy="749"/>
          </a:xfrm>
        </p:grpSpPr>
        <p:pic>
          <p:nvPicPr>
            <p:cNvPr id="21557" name="Picture 5" descr="shadow_1_m"/>
            <p:cNvPicPr>
              <a:picLocks noChangeAspect="1" noChangeArrowheads="1"/>
            </p:cNvPicPr>
            <p:nvPr/>
          </p:nvPicPr>
          <p:blipFill>
            <a:blip r:embed="rId2">
              <a:lum bright="18000"/>
            </a:blip>
            <a:srcRect/>
            <a:stretch>
              <a:fillRect/>
            </a:stretch>
          </p:blipFill>
          <p:spPr bwMode="gray">
            <a:xfrm>
              <a:off x="2309" y="2352"/>
              <a:ext cx="1915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21558" name="Group 6"/>
            <p:cNvGrpSpPr>
              <a:grpSpLocks/>
            </p:cNvGrpSpPr>
            <p:nvPr/>
          </p:nvGrpSpPr>
          <p:grpSpPr bwMode="auto">
            <a:xfrm>
              <a:off x="2310" y="1872"/>
              <a:ext cx="1901" cy="645"/>
              <a:chOff x="2310" y="1872"/>
              <a:chExt cx="1901" cy="645"/>
            </a:xfrm>
          </p:grpSpPr>
          <p:sp>
            <p:nvSpPr>
              <p:cNvPr id="21559" name="Oval 7"/>
              <p:cNvSpPr>
                <a:spLocks noChangeArrowheads="1"/>
              </p:cNvSpPr>
              <p:nvPr/>
            </p:nvSpPr>
            <p:spPr bwMode="gray">
              <a:xfrm>
                <a:off x="2316" y="1872"/>
                <a:ext cx="1895" cy="645"/>
              </a:xfrm>
              <a:prstGeom prst="ellipse">
                <a:avLst/>
              </a:prstGeom>
              <a:gradFill rotWithShape="1">
                <a:gsLst>
                  <a:gs pos="0">
                    <a:srgbClr val="7A7A7A"/>
                  </a:gs>
                  <a:gs pos="50000">
                    <a:srgbClr val="C0C0C0"/>
                  </a:gs>
                  <a:gs pos="100000">
                    <a:srgbClr val="7A7A7A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endParaRPr lang="ru-RU"/>
              </a:p>
            </p:txBody>
          </p:sp>
          <p:sp>
            <p:nvSpPr>
              <p:cNvPr id="21560" name="Oval 8"/>
              <p:cNvSpPr>
                <a:spLocks noChangeArrowheads="1"/>
              </p:cNvSpPr>
              <p:nvPr/>
            </p:nvSpPr>
            <p:spPr bwMode="gray">
              <a:xfrm>
                <a:off x="2310" y="1872"/>
                <a:ext cx="1901" cy="555"/>
              </a:xfrm>
              <a:prstGeom prst="ellipse">
                <a:avLst/>
              </a:prstGeom>
              <a:gradFill rotWithShape="1">
                <a:gsLst>
                  <a:gs pos="0">
                    <a:srgbClr val="C0C0C0"/>
                  </a:gs>
                  <a:gs pos="100000">
                    <a:srgbClr val="EAEAEA"/>
                  </a:gs>
                </a:gsLst>
                <a:lin ang="5400000" scaled="1"/>
              </a:gradFill>
              <a:ln w="9525" algn="ctr">
                <a:solidFill>
                  <a:srgbClr val="FFFFFF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endParaRPr lang="ru-RU"/>
              </a:p>
            </p:txBody>
          </p:sp>
        </p:grpSp>
      </p:grpSp>
      <p:sp>
        <p:nvSpPr>
          <p:cNvPr id="44041" name="Freeform 9"/>
          <p:cNvSpPr>
            <a:spLocks/>
          </p:cNvSpPr>
          <p:nvPr/>
        </p:nvSpPr>
        <p:spPr bwMode="gray">
          <a:xfrm>
            <a:off x="3505200" y="1304925"/>
            <a:ext cx="2200275" cy="4800600"/>
          </a:xfrm>
          <a:custGeom>
            <a:avLst/>
            <a:gdLst/>
            <a:ahLst/>
            <a:cxnLst>
              <a:cxn ang="0">
                <a:pos x="682" y="350"/>
              </a:cxn>
              <a:cxn ang="0">
                <a:pos x="720" y="242"/>
              </a:cxn>
              <a:cxn ang="0">
                <a:pos x="660" y="39"/>
              </a:cxn>
              <a:cxn ang="0">
                <a:pos x="409" y="118"/>
              </a:cxn>
              <a:cxn ang="0">
                <a:pos x="330" y="348"/>
              </a:cxn>
              <a:cxn ang="0">
                <a:pos x="319" y="450"/>
              </a:cxn>
              <a:cxn ang="0">
                <a:pos x="42" y="826"/>
              </a:cxn>
              <a:cxn ang="0">
                <a:pos x="126" y="994"/>
              </a:cxn>
              <a:cxn ang="0">
                <a:pos x="397" y="1105"/>
              </a:cxn>
              <a:cxn ang="0">
                <a:pos x="126" y="879"/>
              </a:cxn>
              <a:cxn ang="0">
                <a:pos x="348" y="655"/>
              </a:cxn>
              <a:cxn ang="0">
                <a:pos x="480" y="957"/>
              </a:cxn>
              <a:cxn ang="0">
                <a:pos x="336" y="1212"/>
              </a:cxn>
              <a:cxn ang="0">
                <a:pos x="343" y="1683"/>
              </a:cxn>
              <a:cxn ang="0">
                <a:pos x="462" y="2019"/>
              </a:cxn>
              <a:cxn ang="0">
                <a:pos x="427" y="2716"/>
              </a:cxn>
              <a:cxn ang="0">
                <a:pos x="354" y="2784"/>
              </a:cxn>
              <a:cxn ang="0">
                <a:pos x="376" y="3013"/>
              </a:cxn>
              <a:cxn ang="0">
                <a:pos x="402" y="2959"/>
              </a:cxn>
              <a:cxn ang="0">
                <a:pos x="430" y="2925"/>
              </a:cxn>
              <a:cxn ang="0">
                <a:pos x="628" y="3094"/>
              </a:cxn>
              <a:cxn ang="0">
                <a:pos x="636" y="3036"/>
              </a:cxn>
              <a:cxn ang="0">
                <a:pos x="604" y="2913"/>
              </a:cxn>
              <a:cxn ang="0">
                <a:pos x="619" y="2146"/>
              </a:cxn>
              <a:cxn ang="0">
                <a:pos x="639" y="1968"/>
              </a:cxn>
              <a:cxn ang="0">
                <a:pos x="724" y="1692"/>
              </a:cxn>
              <a:cxn ang="0">
                <a:pos x="772" y="1138"/>
              </a:cxn>
              <a:cxn ang="0">
                <a:pos x="712" y="816"/>
              </a:cxn>
              <a:cxn ang="0">
                <a:pos x="820" y="934"/>
              </a:cxn>
              <a:cxn ang="0">
                <a:pos x="1060" y="838"/>
              </a:cxn>
              <a:cxn ang="0">
                <a:pos x="1314" y="592"/>
              </a:cxn>
              <a:cxn ang="0">
                <a:pos x="1414" y="445"/>
              </a:cxn>
              <a:cxn ang="0">
                <a:pos x="1288" y="501"/>
              </a:cxn>
              <a:cxn ang="0">
                <a:pos x="1234" y="445"/>
              </a:cxn>
              <a:cxn ang="0">
                <a:pos x="1167" y="573"/>
              </a:cxn>
              <a:cxn ang="0">
                <a:pos x="775" y="607"/>
              </a:cxn>
              <a:cxn ang="0">
                <a:pos x="664" y="439"/>
              </a:cxn>
              <a:cxn ang="0">
                <a:pos x="609" y="378"/>
              </a:cxn>
            </a:cxnLst>
            <a:rect l="0" t="0" r="r" b="b"/>
            <a:pathLst>
              <a:path w="1416" h="3094">
                <a:moveTo>
                  <a:pt x="609" y="378"/>
                </a:moveTo>
                <a:cubicBezTo>
                  <a:pt x="609" y="378"/>
                  <a:pt x="645" y="364"/>
                  <a:pt x="682" y="350"/>
                </a:cubicBezTo>
                <a:cubicBezTo>
                  <a:pt x="672" y="314"/>
                  <a:pt x="692" y="278"/>
                  <a:pt x="692" y="278"/>
                </a:cubicBezTo>
                <a:cubicBezTo>
                  <a:pt x="698" y="260"/>
                  <a:pt x="715" y="264"/>
                  <a:pt x="720" y="242"/>
                </a:cubicBezTo>
                <a:cubicBezTo>
                  <a:pt x="746" y="212"/>
                  <a:pt x="730" y="180"/>
                  <a:pt x="720" y="146"/>
                </a:cubicBezTo>
                <a:cubicBezTo>
                  <a:pt x="732" y="106"/>
                  <a:pt x="703" y="61"/>
                  <a:pt x="660" y="39"/>
                </a:cubicBezTo>
                <a:cubicBezTo>
                  <a:pt x="617" y="10"/>
                  <a:pt x="531" y="0"/>
                  <a:pt x="483" y="16"/>
                </a:cubicBezTo>
                <a:cubicBezTo>
                  <a:pt x="435" y="32"/>
                  <a:pt x="422" y="83"/>
                  <a:pt x="409" y="118"/>
                </a:cubicBezTo>
                <a:lnTo>
                  <a:pt x="384" y="223"/>
                </a:lnTo>
                <a:cubicBezTo>
                  <a:pt x="384" y="223"/>
                  <a:pt x="376" y="324"/>
                  <a:pt x="330" y="348"/>
                </a:cubicBezTo>
                <a:cubicBezTo>
                  <a:pt x="386" y="358"/>
                  <a:pt x="415" y="391"/>
                  <a:pt x="415" y="391"/>
                </a:cubicBezTo>
                <a:lnTo>
                  <a:pt x="319" y="450"/>
                </a:lnTo>
                <a:lnTo>
                  <a:pt x="244" y="550"/>
                </a:lnTo>
                <a:lnTo>
                  <a:pt x="42" y="826"/>
                </a:lnTo>
                <a:cubicBezTo>
                  <a:pt x="2" y="886"/>
                  <a:pt x="0" y="892"/>
                  <a:pt x="4" y="907"/>
                </a:cubicBezTo>
                <a:cubicBezTo>
                  <a:pt x="8" y="922"/>
                  <a:pt x="70" y="943"/>
                  <a:pt x="126" y="994"/>
                </a:cubicBezTo>
                <a:lnTo>
                  <a:pt x="368" y="1150"/>
                </a:lnTo>
                <a:lnTo>
                  <a:pt x="397" y="1105"/>
                </a:lnTo>
                <a:lnTo>
                  <a:pt x="265" y="1008"/>
                </a:lnTo>
                <a:lnTo>
                  <a:pt x="126" y="879"/>
                </a:lnTo>
                <a:lnTo>
                  <a:pt x="147" y="841"/>
                </a:lnTo>
                <a:cubicBezTo>
                  <a:pt x="147" y="841"/>
                  <a:pt x="247" y="748"/>
                  <a:pt x="348" y="655"/>
                </a:cubicBezTo>
                <a:cubicBezTo>
                  <a:pt x="384" y="708"/>
                  <a:pt x="404" y="724"/>
                  <a:pt x="426" y="774"/>
                </a:cubicBezTo>
                <a:cubicBezTo>
                  <a:pt x="448" y="824"/>
                  <a:pt x="484" y="902"/>
                  <a:pt x="480" y="957"/>
                </a:cubicBezTo>
                <a:lnTo>
                  <a:pt x="399" y="1102"/>
                </a:lnTo>
                <a:lnTo>
                  <a:pt x="336" y="1212"/>
                </a:lnTo>
                <a:cubicBezTo>
                  <a:pt x="322" y="1244"/>
                  <a:pt x="314" y="1268"/>
                  <a:pt x="315" y="1293"/>
                </a:cubicBezTo>
                <a:cubicBezTo>
                  <a:pt x="316" y="1318"/>
                  <a:pt x="334" y="1618"/>
                  <a:pt x="343" y="1683"/>
                </a:cubicBezTo>
                <a:lnTo>
                  <a:pt x="367" y="1686"/>
                </a:lnTo>
                <a:cubicBezTo>
                  <a:pt x="367" y="1686"/>
                  <a:pt x="414" y="1852"/>
                  <a:pt x="462" y="2019"/>
                </a:cubicBezTo>
                <a:cubicBezTo>
                  <a:pt x="417" y="2130"/>
                  <a:pt x="413" y="2159"/>
                  <a:pt x="409" y="2274"/>
                </a:cubicBezTo>
                <a:cubicBezTo>
                  <a:pt x="405" y="2389"/>
                  <a:pt x="430" y="2635"/>
                  <a:pt x="427" y="2716"/>
                </a:cubicBezTo>
                <a:lnTo>
                  <a:pt x="402" y="2755"/>
                </a:lnTo>
                <a:lnTo>
                  <a:pt x="354" y="2784"/>
                </a:lnTo>
                <a:cubicBezTo>
                  <a:pt x="354" y="2784"/>
                  <a:pt x="347" y="2819"/>
                  <a:pt x="340" y="2854"/>
                </a:cubicBezTo>
                <a:cubicBezTo>
                  <a:pt x="375" y="2899"/>
                  <a:pt x="376" y="3013"/>
                  <a:pt x="376" y="3013"/>
                </a:cubicBezTo>
                <a:lnTo>
                  <a:pt x="393" y="3009"/>
                </a:lnTo>
                <a:lnTo>
                  <a:pt x="402" y="2959"/>
                </a:lnTo>
                <a:lnTo>
                  <a:pt x="424" y="2961"/>
                </a:lnTo>
                <a:lnTo>
                  <a:pt x="430" y="2925"/>
                </a:lnTo>
                <a:lnTo>
                  <a:pt x="487" y="3058"/>
                </a:lnTo>
                <a:cubicBezTo>
                  <a:pt x="520" y="3086"/>
                  <a:pt x="599" y="3091"/>
                  <a:pt x="628" y="3094"/>
                </a:cubicBezTo>
                <a:lnTo>
                  <a:pt x="661" y="3075"/>
                </a:lnTo>
                <a:lnTo>
                  <a:pt x="636" y="3036"/>
                </a:lnTo>
                <a:lnTo>
                  <a:pt x="690" y="3021"/>
                </a:lnTo>
                <a:lnTo>
                  <a:pt x="604" y="2913"/>
                </a:lnTo>
                <a:cubicBezTo>
                  <a:pt x="578" y="2861"/>
                  <a:pt x="574" y="2833"/>
                  <a:pt x="532" y="2710"/>
                </a:cubicBezTo>
                <a:cubicBezTo>
                  <a:pt x="534" y="2582"/>
                  <a:pt x="602" y="2260"/>
                  <a:pt x="619" y="2146"/>
                </a:cubicBezTo>
                <a:cubicBezTo>
                  <a:pt x="635" y="2031"/>
                  <a:pt x="634" y="2055"/>
                  <a:pt x="637" y="2025"/>
                </a:cubicBezTo>
                <a:cubicBezTo>
                  <a:pt x="640" y="1995"/>
                  <a:pt x="642" y="1980"/>
                  <a:pt x="639" y="1968"/>
                </a:cubicBezTo>
                <a:cubicBezTo>
                  <a:pt x="670" y="1830"/>
                  <a:pt x="702" y="1693"/>
                  <a:pt x="702" y="1693"/>
                </a:cubicBezTo>
                <a:lnTo>
                  <a:pt x="724" y="1692"/>
                </a:lnTo>
                <a:cubicBezTo>
                  <a:pt x="724" y="1692"/>
                  <a:pt x="763" y="1505"/>
                  <a:pt x="771" y="1413"/>
                </a:cubicBezTo>
                <a:cubicBezTo>
                  <a:pt x="779" y="1321"/>
                  <a:pt x="778" y="1218"/>
                  <a:pt x="772" y="1138"/>
                </a:cubicBezTo>
                <a:cubicBezTo>
                  <a:pt x="766" y="1082"/>
                  <a:pt x="745" y="994"/>
                  <a:pt x="735" y="934"/>
                </a:cubicBezTo>
                <a:lnTo>
                  <a:pt x="712" y="816"/>
                </a:lnTo>
                <a:lnTo>
                  <a:pt x="735" y="786"/>
                </a:lnTo>
                <a:lnTo>
                  <a:pt x="820" y="934"/>
                </a:lnTo>
                <a:cubicBezTo>
                  <a:pt x="849" y="968"/>
                  <a:pt x="867" y="1006"/>
                  <a:pt x="907" y="990"/>
                </a:cubicBezTo>
                <a:cubicBezTo>
                  <a:pt x="947" y="974"/>
                  <a:pt x="1004" y="894"/>
                  <a:pt x="1060" y="838"/>
                </a:cubicBezTo>
                <a:lnTo>
                  <a:pt x="1204" y="646"/>
                </a:lnTo>
                <a:cubicBezTo>
                  <a:pt x="1246" y="605"/>
                  <a:pt x="1286" y="608"/>
                  <a:pt x="1314" y="592"/>
                </a:cubicBezTo>
                <a:cubicBezTo>
                  <a:pt x="1342" y="576"/>
                  <a:pt x="1357" y="572"/>
                  <a:pt x="1374" y="547"/>
                </a:cubicBezTo>
                <a:cubicBezTo>
                  <a:pt x="1391" y="522"/>
                  <a:pt x="1416" y="462"/>
                  <a:pt x="1414" y="445"/>
                </a:cubicBezTo>
                <a:cubicBezTo>
                  <a:pt x="1401" y="435"/>
                  <a:pt x="1386" y="436"/>
                  <a:pt x="1365" y="445"/>
                </a:cubicBezTo>
                <a:lnTo>
                  <a:pt x="1288" y="501"/>
                </a:lnTo>
                <a:lnTo>
                  <a:pt x="1209" y="528"/>
                </a:lnTo>
                <a:lnTo>
                  <a:pt x="1234" y="445"/>
                </a:lnTo>
                <a:cubicBezTo>
                  <a:pt x="1231" y="435"/>
                  <a:pt x="1203" y="447"/>
                  <a:pt x="1192" y="468"/>
                </a:cubicBezTo>
                <a:lnTo>
                  <a:pt x="1167" y="573"/>
                </a:lnTo>
                <a:cubicBezTo>
                  <a:pt x="1117" y="639"/>
                  <a:pt x="957" y="856"/>
                  <a:pt x="892" y="862"/>
                </a:cubicBezTo>
                <a:cubicBezTo>
                  <a:pt x="852" y="790"/>
                  <a:pt x="801" y="672"/>
                  <a:pt x="775" y="607"/>
                </a:cubicBezTo>
                <a:cubicBezTo>
                  <a:pt x="751" y="543"/>
                  <a:pt x="766" y="508"/>
                  <a:pt x="747" y="480"/>
                </a:cubicBezTo>
                <a:cubicBezTo>
                  <a:pt x="728" y="449"/>
                  <a:pt x="683" y="452"/>
                  <a:pt x="664" y="439"/>
                </a:cubicBezTo>
                <a:cubicBezTo>
                  <a:pt x="645" y="426"/>
                  <a:pt x="643" y="412"/>
                  <a:pt x="634" y="402"/>
                </a:cubicBezTo>
                <a:lnTo>
                  <a:pt x="609" y="378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57255"/>
                  <a:invGamma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ru-RU"/>
          </a:p>
        </p:txBody>
      </p:sp>
      <p:grpSp>
        <p:nvGrpSpPr>
          <p:cNvPr id="44042" name="Group 10"/>
          <p:cNvGrpSpPr>
            <a:grpSpLocks/>
          </p:cNvGrpSpPr>
          <p:nvPr/>
        </p:nvGrpSpPr>
        <p:grpSpPr bwMode="auto">
          <a:xfrm>
            <a:off x="3324225" y="2066925"/>
            <a:ext cx="409575" cy="393700"/>
            <a:chOff x="1833" y="1596"/>
            <a:chExt cx="368" cy="355"/>
          </a:xfrm>
        </p:grpSpPr>
        <p:pic>
          <p:nvPicPr>
            <p:cNvPr id="21552" name="Picture 11" descr="circuler_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gray">
            <a:xfrm>
              <a:off x="1833" y="1596"/>
              <a:ext cx="368" cy="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4044" name="Oval 12"/>
            <p:cNvSpPr>
              <a:spLocks noChangeArrowheads="1"/>
            </p:cNvSpPr>
            <p:nvPr/>
          </p:nvSpPr>
          <p:spPr bwMode="gray">
            <a:xfrm>
              <a:off x="1833" y="1596"/>
              <a:ext cx="366" cy="355"/>
            </a:xfrm>
            <a:prstGeom prst="ellipse">
              <a:avLst/>
            </a:prstGeom>
            <a:gradFill rotWithShape="1">
              <a:gsLst>
                <a:gs pos="0">
                  <a:srgbClr val="DDDDDD">
                    <a:alpha val="55000"/>
                  </a:srgbClr>
                </a:gs>
                <a:gs pos="50000">
                  <a:srgbClr val="DDDDDD">
                    <a:gamma/>
                    <a:shade val="46275"/>
                    <a:invGamma/>
                    <a:alpha val="89999"/>
                  </a:srgbClr>
                </a:gs>
                <a:gs pos="100000">
                  <a:srgbClr val="DDDDDD">
                    <a:alpha val="55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pic>
          <p:nvPicPr>
            <p:cNvPr id="21556" name="Picture 13" descr="Picture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gray">
            <a:xfrm>
              <a:off x="1869" y="1600"/>
              <a:ext cx="291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4046" name="Group 14"/>
          <p:cNvGrpSpPr>
            <a:grpSpLocks/>
          </p:cNvGrpSpPr>
          <p:nvPr/>
        </p:nvGrpSpPr>
        <p:grpSpPr bwMode="auto">
          <a:xfrm>
            <a:off x="5305425" y="2497138"/>
            <a:ext cx="333375" cy="320675"/>
            <a:chOff x="3206" y="1632"/>
            <a:chExt cx="298" cy="289"/>
          </a:xfrm>
        </p:grpSpPr>
        <p:pic>
          <p:nvPicPr>
            <p:cNvPr id="21547" name="Picture 15" descr="circuler_1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gray">
            <a:xfrm>
              <a:off x="3206" y="1632"/>
              <a:ext cx="29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4048" name="Oval 16"/>
            <p:cNvSpPr>
              <a:spLocks noChangeArrowheads="1"/>
            </p:cNvSpPr>
            <p:nvPr/>
          </p:nvSpPr>
          <p:spPr bwMode="gray">
            <a:xfrm>
              <a:off x="3206" y="1632"/>
              <a:ext cx="296" cy="289"/>
            </a:xfrm>
            <a:prstGeom prst="ellipse">
              <a:avLst/>
            </a:prstGeom>
            <a:gradFill rotWithShape="1">
              <a:gsLst>
                <a:gs pos="0">
                  <a:srgbClr val="DDDDDD">
                    <a:alpha val="55000"/>
                  </a:srgbClr>
                </a:gs>
                <a:gs pos="50000">
                  <a:srgbClr val="DDDDDD">
                    <a:gamma/>
                    <a:shade val="46275"/>
                    <a:invGamma/>
                    <a:alpha val="89999"/>
                  </a:srgbClr>
                </a:gs>
                <a:gs pos="100000">
                  <a:srgbClr val="DDDDDD">
                    <a:alpha val="55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pic>
          <p:nvPicPr>
            <p:cNvPr id="21551" name="Picture 17" descr="Picture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gray">
            <a:xfrm>
              <a:off x="3236" y="1635"/>
              <a:ext cx="235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4050" name="Group 18"/>
          <p:cNvGrpSpPr>
            <a:grpSpLocks/>
          </p:cNvGrpSpPr>
          <p:nvPr/>
        </p:nvGrpSpPr>
        <p:grpSpPr bwMode="auto">
          <a:xfrm rot="692470">
            <a:off x="6248400" y="2365375"/>
            <a:ext cx="1873250" cy="1844675"/>
            <a:chOff x="4055" y="2088"/>
            <a:chExt cx="436" cy="422"/>
          </a:xfrm>
        </p:grpSpPr>
        <p:pic>
          <p:nvPicPr>
            <p:cNvPr id="21544" name="Picture 19" descr="circuler_1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gray">
            <a:xfrm>
              <a:off x="4055" y="2088"/>
              <a:ext cx="436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4052" name="Oval 20"/>
            <p:cNvSpPr>
              <a:spLocks noChangeArrowheads="1"/>
            </p:cNvSpPr>
            <p:nvPr/>
          </p:nvSpPr>
          <p:spPr bwMode="gray">
            <a:xfrm>
              <a:off x="4055" y="2088"/>
              <a:ext cx="433" cy="422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alpha val="78999"/>
                  </a:schemeClr>
                </a:gs>
                <a:gs pos="5000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>
                    <a:alpha val="78999"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pic>
          <p:nvPicPr>
            <p:cNvPr id="21546" name="Picture 21" descr="Picture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gray">
            <a:xfrm>
              <a:off x="4098" y="2092"/>
              <a:ext cx="34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4054" name="Group 22"/>
          <p:cNvGrpSpPr>
            <a:grpSpLocks/>
          </p:cNvGrpSpPr>
          <p:nvPr/>
        </p:nvGrpSpPr>
        <p:grpSpPr bwMode="auto">
          <a:xfrm>
            <a:off x="1000125" y="1928813"/>
            <a:ext cx="1746250" cy="1500187"/>
            <a:chOff x="887" y="2040"/>
            <a:chExt cx="433" cy="422"/>
          </a:xfrm>
        </p:grpSpPr>
        <p:pic>
          <p:nvPicPr>
            <p:cNvPr id="21541" name="Picture 23" descr="circuler_1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gray">
            <a:xfrm>
              <a:off x="887" y="2040"/>
              <a:ext cx="430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4056" name="Oval 24"/>
            <p:cNvSpPr>
              <a:spLocks noChangeArrowheads="1"/>
            </p:cNvSpPr>
            <p:nvPr/>
          </p:nvSpPr>
          <p:spPr bwMode="gray">
            <a:xfrm>
              <a:off x="887" y="2040"/>
              <a:ext cx="433" cy="422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alpha val="80000"/>
                  </a:schemeClr>
                </a:gs>
                <a:gs pos="5000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>
                    <a:alpha val="80000"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pic>
          <p:nvPicPr>
            <p:cNvPr id="21543" name="Picture 25" descr="Picture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gray">
            <a:xfrm>
              <a:off x="930" y="2044"/>
              <a:ext cx="34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4058" name="Group 26"/>
          <p:cNvGrpSpPr>
            <a:grpSpLocks/>
          </p:cNvGrpSpPr>
          <p:nvPr/>
        </p:nvGrpSpPr>
        <p:grpSpPr bwMode="auto">
          <a:xfrm>
            <a:off x="2147888" y="3427413"/>
            <a:ext cx="660400" cy="631825"/>
            <a:chOff x="1224" y="2711"/>
            <a:chExt cx="530" cy="512"/>
          </a:xfrm>
        </p:grpSpPr>
        <p:pic>
          <p:nvPicPr>
            <p:cNvPr id="21536" name="Picture 27" descr="circuler_1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gray">
            <a:xfrm>
              <a:off x="1224" y="2711"/>
              <a:ext cx="530" cy="5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4060" name="Oval 28"/>
            <p:cNvSpPr>
              <a:spLocks noChangeArrowheads="1"/>
            </p:cNvSpPr>
            <p:nvPr/>
          </p:nvSpPr>
          <p:spPr bwMode="gray">
            <a:xfrm>
              <a:off x="1224" y="2711"/>
              <a:ext cx="526" cy="512"/>
            </a:xfrm>
            <a:prstGeom prst="ellipse">
              <a:avLst/>
            </a:prstGeom>
            <a:gradFill rotWithShape="1">
              <a:gsLst>
                <a:gs pos="0">
                  <a:srgbClr val="DDDDDD">
                    <a:alpha val="55000"/>
                  </a:srgbClr>
                </a:gs>
                <a:gs pos="50000">
                  <a:srgbClr val="DDDDDD">
                    <a:gamma/>
                    <a:shade val="46275"/>
                    <a:invGamma/>
                    <a:alpha val="89999"/>
                  </a:srgbClr>
                </a:gs>
                <a:gs pos="100000">
                  <a:srgbClr val="DDDDDD">
                    <a:alpha val="55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pic>
          <p:nvPicPr>
            <p:cNvPr id="21540" name="Picture 29" descr="Picture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gray">
            <a:xfrm>
              <a:off x="1277" y="2716"/>
              <a:ext cx="419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4062" name="Group 30"/>
          <p:cNvGrpSpPr>
            <a:grpSpLocks/>
          </p:cNvGrpSpPr>
          <p:nvPr/>
        </p:nvGrpSpPr>
        <p:grpSpPr bwMode="auto">
          <a:xfrm>
            <a:off x="3143250" y="3929063"/>
            <a:ext cx="1571625" cy="1357312"/>
            <a:chOff x="2323" y="2847"/>
            <a:chExt cx="636" cy="616"/>
          </a:xfrm>
        </p:grpSpPr>
        <p:pic>
          <p:nvPicPr>
            <p:cNvPr id="21533" name="Picture 31" descr="circuler_1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gray">
            <a:xfrm>
              <a:off x="2323" y="2847"/>
              <a:ext cx="636" cy="6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4064" name="Oval 32"/>
            <p:cNvSpPr>
              <a:spLocks noChangeArrowheads="1"/>
            </p:cNvSpPr>
            <p:nvPr/>
          </p:nvSpPr>
          <p:spPr bwMode="gray">
            <a:xfrm>
              <a:off x="2323" y="2847"/>
              <a:ext cx="632" cy="616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80000"/>
                  </a:schemeClr>
                </a:gs>
                <a:gs pos="50000">
                  <a:schemeClr val="accent1">
                    <a:gamma/>
                    <a:shade val="60000"/>
                    <a:invGamma/>
                  </a:schemeClr>
                </a:gs>
                <a:gs pos="100000">
                  <a:schemeClr val="accent1">
                    <a:alpha val="80000"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pic>
          <p:nvPicPr>
            <p:cNvPr id="21535" name="Picture 33" descr="Picture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gray">
            <a:xfrm>
              <a:off x="2386" y="2853"/>
              <a:ext cx="503" cy="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4066" name="Group 34"/>
          <p:cNvGrpSpPr>
            <a:grpSpLocks/>
          </p:cNvGrpSpPr>
          <p:nvPr/>
        </p:nvGrpSpPr>
        <p:grpSpPr bwMode="auto">
          <a:xfrm>
            <a:off x="5454650" y="4189413"/>
            <a:ext cx="660400" cy="635000"/>
            <a:chOff x="3528" y="2759"/>
            <a:chExt cx="530" cy="512"/>
          </a:xfrm>
        </p:grpSpPr>
        <p:pic>
          <p:nvPicPr>
            <p:cNvPr id="21528" name="Picture 35" descr="circuler_1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gray">
            <a:xfrm>
              <a:off x="3528" y="2759"/>
              <a:ext cx="530" cy="5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4068" name="Oval 36"/>
            <p:cNvSpPr>
              <a:spLocks noChangeArrowheads="1"/>
            </p:cNvSpPr>
            <p:nvPr/>
          </p:nvSpPr>
          <p:spPr bwMode="gray">
            <a:xfrm>
              <a:off x="3528" y="2759"/>
              <a:ext cx="526" cy="512"/>
            </a:xfrm>
            <a:prstGeom prst="ellipse">
              <a:avLst/>
            </a:prstGeom>
            <a:gradFill rotWithShape="1">
              <a:gsLst>
                <a:gs pos="0">
                  <a:srgbClr val="DDDDDD">
                    <a:alpha val="55000"/>
                  </a:srgbClr>
                </a:gs>
                <a:gs pos="50000">
                  <a:srgbClr val="DDDDDD">
                    <a:gamma/>
                    <a:shade val="46275"/>
                    <a:invGamma/>
                    <a:alpha val="89999"/>
                  </a:srgbClr>
                </a:gs>
                <a:gs pos="100000">
                  <a:srgbClr val="DDDDDD">
                    <a:alpha val="55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pic>
          <p:nvPicPr>
            <p:cNvPr id="21532" name="Picture 37" descr="Picture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gray">
            <a:xfrm>
              <a:off x="3581" y="2764"/>
              <a:ext cx="419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1515" name="Arc 38"/>
          <p:cNvSpPr>
            <a:spLocks/>
          </p:cNvSpPr>
          <p:nvPr/>
        </p:nvSpPr>
        <p:spPr bwMode="black">
          <a:xfrm rot="692470">
            <a:off x="4432300" y="2725738"/>
            <a:ext cx="1951038" cy="933450"/>
          </a:xfrm>
          <a:custGeom>
            <a:avLst/>
            <a:gdLst>
              <a:gd name="T0" fmla="*/ 2147483647 w 18088"/>
              <a:gd name="T1" fmla="*/ 0 h 18769"/>
              <a:gd name="T2" fmla="*/ 2147483647 w 18088"/>
              <a:gd name="T3" fmla="*/ 2147483647 h 18769"/>
              <a:gd name="T4" fmla="*/ 0 w 18088"/>
              <a:gd name="T5" fmla="*/ 2147483647 h 18769"/>
              <a:gd name="T6" fmla="*/ 0 60000 65536"/>
              <a:gd name="T7" fmla="*/ 0 60000 65536"/>
              <a:gd name="T8" fmla="*/ 0 60000 65536"/>
              <a:gd name="T9" fmla="*/ 0 w 18088"/>
              <a:gd name="T10" fmla="*/ 0 h 18769"/>
              <a:gd name="T11" fmla="*/ 18088 w 18088"/>
              <a:gd name="T12" fmla="*/ 18769 h 187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088" h="18769" fill="none" extrusionOk="0">
                <a:moveTo>
                  <a:pt x="10690" y="0"/>
                </a:moveTo>
                <a:cubicBezTo>
                  <a:pt x="13675" y="1700"/>
                  <a:pt x="16211" y="4087"/>
                  <a:pt x="18088" y="6963"/>
                </a:cubicBezTo>
              </a:path>
              <a:path w="18088" h="18769" stroke="0" extrusionOk="0">
                <a:moveTo>
                  <a:pt x="10690" y="0"/>
                </a:moveTo>
                <a:cubicBezTo>
                  <a:pt x="13675" y="1700"/>
                  <a:pt x="16211" y="4087"/>
                  <a:pt x="18088" y="6963"/>
                </a:cubicBezTo>
                <a:lnTo>
                  <a:pt x="0" y="1876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6" name="Arc 39"/>
          <p:cNvSpPr>
            <a:spLocks/>
          </p:cNvSpPr>
          <p:nvPr/>
        </p:nvSpPr>
        <p:spPr bwMode="black">
          <a:xfrm rot="692470">
            <a:off x="4278313" y="3630613"/>
            <a:ext cx="2328862" cy="657225"/>
          </a:xfrm>
          <a:custGeom>
            <a:avLst/>
            <a:gdLst>
              <a:gd name="T0" fmla="*/ 2147483647 w 21600"/>
              <a:gd name="T1" fmla="*/ 0 h 13223"/>
              <a:gd name="T2" fmla="*/ 2147483647 w 21600"/>
              <a:gd name="T3" fmla="*/ 2147483647 h 13223"/>
              <a:gd name="T4" fmla="*/ 0 w 21600"/>
              <a:gd name="T5" fmla="*/ 2147483647 h 13223"/>
              <a:gd name="T6" fmla="*/ 0 60000 65536"/>
              <a:gd name="T7" fmla="*/ 0 60000 65536"/>
              <a:gd name="T8" fmla="*/ 0 60000 65536"/>
              <a:gd name="T9" fmla="*/ 0 w 21600"/>
              <a:gd name="T10" fmla="*/ 0 h 13223"/>
              <a:gd name="T11" fmla="*/ 21600 w 21600"/>
              <a:gd name="T12" fmla="*/ 13223 h 132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3223" fill="none" extrusionOk="0">
                <a:moveTo>
                  <a:pt x="21574" y="0"/>
                </a:moveTo>
                <a:cubicBezTo>
                  <a:pt x="21591" y="347"/>
                  <a:pt x="21600" y="694"/>
                  <a:pt x="21600" y="1042"/>
                </a:cubicBezTo>
                <a:cubicBezTo>
                  <a:pt x="21600" y="5388"/>
                  <a:pt x="20288" y="9633"/>
                  <a:pt x="17837" y="13223"/>
                </a:cubicBezTo>
              </a:path>
              <a:path w="21600" h="13223" stroke="0" extrusionOk="0">
                <a:moveTo>
                  <a:pt x="21574" y="0"/>
                </a:moveTo>
                <a:cubicBezTo>
                  <a:pt x="21591" y="347"/>
                  <a:pt x="21600" y="694"/>
                  <a:pt x="21600" y="1042"/>
                </a:cubicBezTo>
                <a:cubicBezTo>
                  <a:pt x="21600" y="5388"/>
                  <a:pt x="20288" y="9633"/>
                  <a:pt x="17837" y="13223"/>
                </a:cubicBezTo>
                <a:lnTo>
                  <a:pt x="0" y="1042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7" name="Arc 40"/>
          <p:cNvSpPr>
            <a:spLocks/>
          </p:cNvSpPr>
          <p:nvPr/>
        </p:nvSpPr>
        <p:spPr bwMode="black">
          <a:xfrm rot="692470">
            <a:off x="4240213" y="3559175"/>
            <a:ext cx="1309687" cy="1047750"/>
          </a:xfrm>
          <a:custGeom>
            <a:avLst/>
            <a:gdLst>
              <a:gd name="T0" fmla="*/ 2147483647 w 12127"/>
              <a:gd name="T1" fmla="*/ 2147483647 h 21079"/>
              <a:gd name="T2" fmla="*/ 2147483647 w 12127"/>
              <a:gd name="T3" fmla="*/ 2147483647 h 21079"/>
              <a:gd name="T4" fmla="*/ 0 w 12127"/>
              <a:gd name="T5" fmla="*/ 0 h 21079"/>
              <a:gd name="T6" fmla="*/ 0 60000 65536"/>
              <a:gd name="T7" fmla="*/ 0 60000 65536"/>
              <a:gd name="T8" fmla="*/ 0 60000 65536"/>
              <a:gd name="T9" fmla="*/ 0 w 12127"/>
              <a:gd name="T10" fmla="*/ 0 h 21079"/>
              <a:gd name="T11" fmla="*/ 12127 w 12127"/>
              <a:gd name="T12" fmla="*/ 21079 h 210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127" h="21079" fill="none" extrusionOk="0">
                <a:moveTo>
                  <a:pt x="12126" y="17874"/>
                </a:moveTo>
                <a:cubicBezTo>
                  <a:pt x="9879" y="19399"/>
                  <a:pt x="7364" y="20486"/>
                  <a:pt x="4714" y="21079"/>
                </a:cubicBezTo>
              </a:path>
              <a:path w="12127" h="21079" stroke="0" extrusionOk="0">
                <a:moveTo>
                  <a:pt x="12126" y="17874"/>
                </a:moveTo>
                <a:cubicBezTo>
                  <a:pt x="9879" y="19399"/>
                  <a:pt x="7364" y="20486"/>
                  <a:pt x="4714" y="21079"/>
                </a:cubicBez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8" name="Arc 41"/>
          <p:cNvSpPr>
            <a:spLocks/>
          </p:cNvSpPr>
          <p:nvPr/>
        </p:nvSpPr>
        <p:spPr bwMode="black">
          <a:xfrm rot="692470">
            <a:off x="2776538" y="3262313"/>
            <a:ext cx="1503362" cy="1009650"/>
          </a:xfrm>
          <a:custGeom>
            <a:avLst/>
            <a:gdLst>
              <a:gd name="T0" fmla="*/ 2147483647 w 13927"/>
              <a:gd name="T1" fmla="*/ 2147483647 h 20367"/>
              <a:gd name="T2" fmla="*/ 0 w 13927"/>
              <a:gd name="T3" fmla="*/ 2147483647 h 20367"/>
              <a:gd name="T4" fmla="*/ 2147483647 w 13927"/>
              <a:gd name="T5" fmla="*/ 0 h 20367"/>
              <a:gd name="T6" fmla="*/ 0 60000 65536"/>
              <a:gd name="T7" fmla="*/ 0 60000 65536"/>
              <a:gd name="T8" fmla="*/ 0 60000 65536"/>
              <a:gd name="T9" fmla="*/ 0 w 13927"/>
              <a:gd name="T10" fmla="*/ 0 h 20367"/>
              <a:gd name="T11" fmla="*/ 13927 w 13927"/>
              <a:gd name="T12" fmla="*/ 20367 h 2036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927" h="20367" fill="none" extrusionOk="0">
                <a:moveTo>
                  <a:pt x="6734" y="20367"/>
                </a:moveTo>
                <a:cubicBezTo>
                  <a:pt x="4275" y="19499"/>
                  <a:pt x="1993" y="18192"/>
                  <a:pt x="0" y="16510"/>
                </a:cubicBezTo>
              </a:path>
              <a:path w="13927" h="20367" stroke="0" extrusionOk="0">
                <a:moveTo>
                  <a:pt x="6734" y="20367"/>
                </a:moveTo>
                <a:cubicBezTo>
                  <a:pt x="4275" y="19499"/>
                  <a:pt x="1993" y="18192"/>
                  <a:pt x="0" y="16510"/>
                </a:cubicBezTo>
                <a:lnTo>
                  <a:pt x="13927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9" name="Arc 42"/>
          <p:cNvSpPr>
            <a:spLocks/>
          </p:cNvSpPr>
          <p:nvPr/>
        </p:nvSpPr>
        <p:spPr bwMode="black">
          <a:xfrm rot="692470">
            <a:off x="1978025" y="3060700"/>
            <a:ext cx="2332038" cy="604838"/>
          </a:xfrm>
          <a:custGeom>
            <a:avLst/>
            <a:gdLst>
              <a:gd name="T0" fmla="*/ 2147483647 w 21600"/>
              <a:gd name="T1" fmla="*/ 2147483647 h 12198"/>
              <a:gd name="T2" fmla="*/ 2147483647 w 21600"/>
              <a:gd name="T3" fmla="*/ 0 h 12198"/>
              <a:gd name="T4" fmla="*/ 2147483647 w 21600"/>
              <a:gd name="T5" fmla="*/ 2147483647 h 12198"/>
              <a:gd name="T6" fmla="*/ 0 60000 65536"/>
              <a:gd name="T7" fmla="*/ 0 60000 65536"/>
              <a:gd name="T8" fmla="*/ 0 60000 65536"/>
              <a:gd name="T9" fmla="*/ 0 w 21600"/>
              <a:gd name="T10" fmla="*/ 0 h 12198"/>
              <a:gd name="T11" fmla="*/ 21600 w 21600"/>
              <a:gd name="T12" fmla="*/ 12198 h 121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2198" fill="none" extrusionOk="0">
                <a:moveTo>
                  <a:pt x="2336" y="12198"/>
                </a:moveTo>
                <a:cubicBezTo>
                  <a:pt x="800" y="9169"/>
                  <a:pt x="0" y="5821"/>
                  <a:pt x="0" y="2426"/>
                </a:cubicBezTo>
                <a:cubicBezTo>
                  <a:pt x="-1" y="1615"/>
                  <a:pt x="45" y="805"/>
                  <a:pt x="136" y="-1"/>
                </a:cubicBezTo>
              </a:path>
              <a:path w="21600" h="12198" stroke="0" extrusionOk="0">
                <a:moveTo>
                  <a:pt x="2336" y="12198"/>
                </a:moveTo>
                <a:cubicBezTo>
                  <a:pt x="800" y="9169"/>
                  <a:pt x="0" y="5821"/>
                  <a:pt x="0" y="2426"/>
                </a:cubicBezTo>
                <a:cubicBezTo>
                  <a:pt x="-1" y="1615"/>
                  <a:pt x="45" y="805"/>
                  <a:pt x="136" y="-1"/>
                </a:cubicBezTo>
                <a:lnTo>
                  <a:pt x="21600" y="242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20" name="Arc 43"/>
          <p:cNvSpPr>
            <a:spLocks/>
          </p:cNvSpPr>
          <p:nvPr/>
        </p:nvSpPr>
        <p:spPr bwMode="black">
          <a:xfrm rot="692470">
            <a:off x="2632075" y="2341563"/>
            <a:ext cx="1808163" cy="903287"/>
          </a:xfrm>
          <a:custGeom>
            <a:avLst/>
            <a:gdLst>
              <a:gd name="T0" fmla="*/ 0 w 16756"/>
              <a:gd name="T1" fmla="*/ 2147483647 h 18207"/>
              <a:gd name="T2" fmla="*/ 2147483647 w 16756"/>
              <a:gd name="T3" fmla="*/ 0 h 18207"/>
              <a:gd name="T4" fmla="*/ 2147483647 w 16756"/>
              <a:gd name="T5" fmla="*/ 2147483647 h 18207"/>
              <a:gd name="T6" fmla="*/ 0 60000 65536"/>
              <a:gd name="T7" fmla="*/ 0 60000 65536"/>
              <a:gd name="T8" fmla="*/ 0 60000 65536"/>
              <a:gd name="T9" fmla="*/ 0 w 16756"/>
              <a:gd name="T10" fmla="*/ 0 h 18207"/>
              <a:gd name="T11" fmla="*/ 16756 w 16756"/>
              <a:gd name="T12" fmla="*/ 18207 h 1820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756" h="18207" fill="none" extrusionOk="0">
                <a:moveTo>
                  <a:pt x="-1" y="4576"/>
                </a:moveTo>
                <a:cubicBezTo>
                  <a:pt x="1455" y="2786"/>
                  <a:pt x="3189" y="1241"/>
                  <a:pt x="5134" y="0"/>
                </a:cubicBezTo>
              </a:path>
              <a:path w="16756" h="18207" stroke="0" extrusionOk="0">
                <a:moveTo>
                  <a:pt x="-1" y="4576"/>
                </a:moveTo>
                <a:cubicBezTo>
                  <a:pt x="1455" y="2786"/>
                  <a:pt x="3189" y="1241"/>
                  <a:pt x="5134" y="0"/>
                </a:cubicBezTo>
                <a:lnTo>
                  <a:pt x="16756" y="1820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76" name="Rectangle 44"/>
          <p:cNvSpPr>
            <a:spLocks noChangeArrowheads="1"/>
          </p:cNvSpPr>
          <p:nvPr/>
        </p:nvSpPr>
        <p:spPr bwMode="gray">
          <a:xfrm>
            <a:off x="1000125" y="2286000"/>
            <a:ext cx="17859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rgbClr val="FF0066"/>
              </a:buClr>
              <a:buSzPct val="75000"/>
              <a:buFont typeface="Arial" charset="0"/>
              <a:buNone/>
            </a:pPr>
            <a:r>
              <a:rPr lang="ru-RU">
                <a:solidFill>
                  <a:srgbClr val="FFFFFF"/>
                </a:solidFill>
              </a:rPr>
              <a:t>Практическая</a:t>
            </a:r>
          </a:p>
          <a:p>
            <a:pPr>
              <a:buClr>
                <a:srgbClr val="FF0066"/>
              </a:buClr>
              <a:buSzPct val="75000"/>
              <a:buFont typeface="Arial" charset="0"/>
              <a:buNone/>
            </a:pPr>
            <a:r>
              <a:rPr lang="ru-RU">
                <a:solidFill>
                  <a:srgbClr val="FFFFFF"/>
                </a:solidFill>
              </a:rPr>
              <a:t>деятельность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44077" name="Rectangle 45"/>
          <p:cNvSpPr>
            <a:spLocks noChangeArrowheads="1"/>
          </p:cNvSpPr>
          <p:nvPr/>
        </p:nvSpPr>
        <p:spPr bwMode="gray">
          <a:xfrm>
            <a:off x="3214688" y="4214813"/>
            <a:ext cx="14747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Clr>
                <a:srgbClr val="FF0066"/>
              </a:buClr>
              <a:buSzPct val="75000"/>
              <a:buFont typeface="Arial" charset="0"/>
              <a:buNone/>
            </a:pPr>
            <a:r>
              <a:rPr lang="ru-RU">
                <a:solidFill>
                  <a:srgbClr val="FFFFFF"/>
                </a:solidFill>
              </a:rPr>
              <a:t>Курсовая </a:t>
            </a:r>
          </a:p>
          <a:p>
            <a:pPr algn="ctr">
              <a:buClr>
                <a:srgbClr val="FF0066"/>
              </a:buClr>
              <a:buSzPct val="75000"/>
              <a:buFont typeface="Arial" charset="0"/>
              <a:buNone/>
            </a:pPr>
            <a:r>
              <a:rPr lang="ru-RU">
                <a:solidFill>
                  <a:srgbClr val="FFFFFF"/>
                </a:solidFill>
              </a:rPr>
              <a:t>подготовка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44078" name="Rectangle 46"/>
          <p:cNvSpPr>
            <a:spLocks noChangeArrowheads="1"/>
          </p:cNvSpPr>
          <p:nvPr/>
        </p:nvSpPr>
        <p:spPr bwMode="gray">
          <a:xfrm>
            <a:off x="6215063" y="3000375"/>
            <a:ext cx="195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Clr>
                <a:srgbClr val="FF0066"/>
              </a:buClr>
              <a:buSzPct val="75000"/>
              <a:buFont typeface="Arial" charset="0"/>
              <a:buNone/>
            </a:pPr>
            <a:r>
              <a:rPr lang="ru-RU">
                <a:solidFill>
                  <a:srgbClr val="FFFFFF"/>
                </a:solidFill>
              </a:rPr>
              <a:t>Методическая</a:t>
            </a:r>
          </a:p>
          <a:p>
            <a:pPr algn="ctr">
              <a:buClr>
                <a:srgbClr val="FF0066"/>
              </a:buClr>
              <a:buSzPct val="75000"/>
              <a:buFont typeface="Arial" charset="0"/>
              <a:buNone/>
            </a:pPr>
            <a:r>
              <a:rPr lang="ru-RU">
                <a:solidFill>
                  <a:srgbClr val="FFFFFF"/>
                </a:solidFill>
              </a:rPr>
              <a:t>работа в школе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44079" name="AutoShape 47"/>
          <p:cNvSpPr>
            <a:spLocks/>
          </p:cNvSpPr>
          <p:nvPr/>
        </p:nvSpPr>
        <p:spPr bwMode="black">
          <a:xfrm>
            <a:off x="6516688" y="1412875"/>
            <a:ext cx="2447925" cy="720725"/>
          </a:xfrm>
          <a:prstGeom prst="accentCallout2">
            <a:avLst>
              <a:gd name="adj1" fmla="val 15861"/>
              <a:gd name="adj2" fmla="val -3111"/>
              <a:gd name="adj3" fmla="val 15861"/>
              <a:gd name="adj4" fmla="val -5255"/>
              <a:gd name="adj5" fmla="val 136782"/>
              <a:gd name="adj6" fmla="val -745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метод. объединения,</a:t>
            </a:r>
          </a:p>
          <a:p>
            <a:pPr>
              <a:lnSpc>
                <a:spcPct val="90000"/>
              </a:lnSpc>
            </a:pPr>
            <a:r>
              <a:rPr lang="ru-RU"/>
              <a:t>самообразование </a:t>
            </a:r>
            <a:endParaRPr lang="en-US"/>
          </a:p>
        </p:txBody>
      </p:sp>
      <p:sp>
        <p:nvSpPr>
          <p:cNvPr id="44080" name="AutoShape 48"/>
          <p:cNvSpPr>
            <a:spLocks/>
          </p:cNvSpPr>
          <p:nvPr/>
        </p:nvSpPr>
        <p:spPr bwMode="black">
          <a:xfrm>
            <a:off x="5029200" y="5027613"/>
            <a:ext cx="2371725" cy="544512"/>
          </a:xfrm>
          <a:prstGeom prst="accentCallout2">
            <a:avLst>
              <a:gd name="adj1" fmla="val 20991"/>
              <a:gd name="adj2" fmla="val -3213"/>
              <a:gd name="adj3" fmla="val 20991"/>
              <a:gd name="adj4" fmla="val -13051"/>
              <a:gd name="adj5" fmla="val -40523"/>
              <a:gd name="adj6" fmla="val -2322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ru-RU"/>
              <a:t>получение </a:t>
            </a:r>
          </a:p>
          <a:p>
            <a:pPr>
              <a:lnSpc>
                <a:spcPct val="90000"/>
              </a:lnSpc>
            </a:pPr>
            <a:r>
              <a:rPr lang="ru-RU"/>
              <a:t>нового знания</a:t>
            </a:r>
            <a:endParaRPr lang="en-US"/>
          </a:p>
        </p:txBody>
      </p:sp>
      <p:sp>
        <p:nvSpPr>
          <p:cNvPr id="44081" name="AutoShape 49"/>
          <p:cNvSpPr>
            <a:spLocks/>
          </p:cNvSpPr>
          <p:nvPr/>
        </p:nvSpPr>
        <p:spPr bwMode="black">
          <a:xfrm>
            <a:off x="357188" y="1357313"/>
            <a:ext cx="2357437" cy="544512"/>
          </a:xfrm>
          <a:prstGeom prst="accentCallout2">
            <a:avLst>
              <a:gd name="adj1" fmla="val 20991"/>
              <a:gd name="adj2" fmla="val 104255"/>
              <a:gd name="adj3" fmla="val 23356"/>
              <a:gd name="adj4" fmla="val 107579"/>
              <a:gd name="adj5" fmla="val 123843"/>
              <a:gd name="adj6" fmla="val 8822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r">
              <a:lnSpc>
                <a:spcPct val="90000"/>
              </a:lnSpc>
            </a:pPr>
            <a:r>
              <a:rPr lang="ru-RU"/>
              <a:t>индивидуальные затруднения</a:t>
            </a:r>
            <a:endParaRPr lang="en-US"/>
          </a:p>
        </p:txBody>
      </p:sp>
      <p:sp>
        <p:nvSpPr>
          <p:cNvPr id="44082" name="Rectangle 50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1428750"/>
          </a:xfrm>
        </p:spPr>
        <p:txBody>
          <a:bodyPr/>
          <a:lstStyle/>
          <a:p>
            <a:pPr algn="ctr" eaLnBrk="1" hangingPunct="1"/>
            <a:r>
              <a:rPr lang="ru-RU" sz="3200" smtClean="0">
                <a:solidFill>
                  <a:srgbClr val="FFFF00"/>
                </a:solidFill>
                <a:latin typeface="Times New Roman" pitchFamily="18" charset="0"/>
              </a:rPr>
              <a:t>Система профессионального    совершенствования</a:t>
            </a:r>
            <a:endParaRPr lang="en-US" sz="3200" smtClean="0">
              <a:solidFill>
                <a:srgbClr val="FFFF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4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4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4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44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4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4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4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4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9" dur="2000"/>
                                        <p:tgtEl>
                                          <p:spTgt spid="44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44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44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6" dur="2000"/>
                                        <p:tgtEl>
                                          <p:spTgt spid="44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4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4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76" grpId="0"/>
      <p:bldP spid="44077" grpId="0"/>
      <p:bldP spid="44078" grpId="0"/>
      <p:bldP spid="44079" grpId="0" animBg="1"/>
      <p:bldP spid="44080" grpId="0" animBg="1"/>
      <p:bldP spid="44081" grpId="0" animBg="1"/>
      <p:bldP spid="4408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57188" y="785813"/>
            <a:ext cx="8572500" cy="5429250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buClr>
                <a:schemeClr val="tx1"/>
              </a:buClr>
              <a:buSzPct val="90000"/>
              <a:buFontTx/>
              <a:buNone/>
              <a:defRPr/>
            </a:pPr>
            <a:r>
              <a:rPr lang="ru-RU" b="1" dirty="0" smtClean="0"/>
              <a:t>Современное средство </a:t>
            </a:r>
          </a:p>
          <a:p>
            <a:pPr algn="ctr" eaLnBrk="1" hangingPunct="1">
              <a:lnSpc>
                <a:spcPct val="150000"/>
              </a:lnSpc>
              <a:buClr>
                <a:schemeClr val="tx1"/>
              </a:buClr>
              <a:buSzPct val="90000"/>
              <a:buFontTx/>
              <a:buNone/>
              <a:defRPr/>
            </a:pPr>
            <a:r>
              <a:rPr lang="ru-RU" b="1" dirty="0" smtClean="0"/>
              <a:t>профессионального саморазвития </a:t>
            </a:r>
            <a:r>
              <a:rPr lang="ru-RU" b="1" dirty="0"/>
              <a:t>педагогов </a:t>
            </a:r>
            <a:r>
              <a:rPr lang="ru-RU" b="1" dirty="0" smtClean="0"/>
              <a:t>– </a:t>
            </a:r>
          </a:p>
          <a:p>
            <a:pPr algn="ctr" eaLnBrk="1" hangingPunct="1">
              <a:lnSpc>
                <a:spcPct val="150000"/>
              </a:lnSpc>
              <a:buClr>
                <a:schemeClr val="tx1"/>
              </a:buClr>
              <a:buSzPct val="90000"/>
              <a:buFontTx/>
              <a:buNone/>
              <a:defRPr/>
            </a:pPr>
            <a:r>
              <a:rPr lang="ru-RU" b="1" dirty="0" smtClean="0"/>
              <a:t>план-программа </a:t>
            </a:r>
          </a:p>
          <a:p>
            <a:pPr algn="ctr" eaLnBrk="1" hangingPunct="1">
              <a:lnSpc>
                <a:spcPct val="150000"/>
              </a:lnSpc>
              <a:buClr>
                <a:schemeClr val="tx1"/>
              </a:buClr>
              <a:buSzPct val="90000"/>
              <a:buFontTx/>
              <a:buNone/>
              <a:defRPr/>
            </a:pPr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</a:rPr>
              <a:t>«</a:t>
            </a:r>
            <a:r>
              <a:rPr lang="ru-RU" sz="4000" b="1" dirty="0">
                <a:solidFill>
                  <a:schemeClr val="tx2">
                    <a:lumMod val="50000"/>
                  </a:schemeClr>
                </a:solidFill>
              </a:rPr>
              <a:t>Индивидуальная траектория </a:t>
            </a:r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</a:rPr>
              <a:t>профессионального развития»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530" name="Стрелка вниз 7"/>
          <p:cNvSpPr>
            <a:spLocks noChangeArrowheads="1"/>
          </p:cNvSpPr>
          <p:nvPr/>
        </p:nvSpPr>
        <p:spPr bwMode="auto">
          <a:xfrm>
            <a:off x="4572000" y="2786063"/>
            <a:ext cx="428625" cy="857250"/>
          </a:xfrm>
          <a:prstGeom prst="downArrow">
            <a:avLst>
              <a:gd name="adj1" fmla="val 50000"/>
              <a:gd name="adj2" fmla="val 50000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algn="r"/>
            <a:endParaRPr lang="ru-RU"/>
          </a:p>
        </p:txBody>
      </p:sp>
      <p:sp>
        <p:nvSpPr>
          <p:cNvPr id="22531" name="Стрелка вниз 8"/>
          <p:cNvSpPr>
            <a:spLocks noChangeArrowheads="1"/>
          </p:cNvSpPr>
          <p:nvPr/>
        </p:nvSpPr>
        <p:spPr bwMode="auto">
          <a:xfrm>
            <a:off x="4000500" y="2714625"/>
            <a:ext cx="785813" cy="1357313"/>
          </a:xfrm>
          <a:prstGeom prst="downArrow">
            <a:avLst>
              <a:gd name="adj1" fmla="val 50000"/>
              <a:gd name="adj2" fmla="val 50003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algn="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9" name="AutoShape 7"/>
          <p:cNvSpPr>
            <a:spLocks noChangeArrowheads="1"/>
          </p:cNvSpPr>
          <p:nvPr/>
        </p:nvSpPr>
        <p:spPr bwMode="gray">
          <a:xfrm>
            <a:off x="539750" y="2205038"/>
            <a:ext cx="6953250" cy="1090612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tint val="22353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28575" cap="rnd">
            <a:noFill/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buFont typeface="Wingdings" pitchFamily="2" charset="2"/>
              <a:buNone/>
              <a:defRPr/>
            </a:pPr>
            <a:r>
              <a:rPr lang="en-US" sz="2400" b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280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высокий творческий потенциал</a:t>
            </a:r>
            <a:endParaRPr lang="en-US" sz="2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889" name="AutoShape 17"/>
          <p:cNvSpPr>
            <a:spLocks noChangeArrowheads="1"/>
          </p:cNvSpPr>
          <p:nvPr/>
        </p:nvSpPr>
        <p:spPr bwMode="gray">
          <a:xfrm>
            <a:off x="539750" y="3933825"/>
            <a:ext cx="7858125" cy="939800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19216"/>
                  <a:invGamma/>
                </a:schemeClr>
              </a:gs>
              <a:gs pos="100000">
                <a:schemeClr val="folHlink"/>
              </a:gs>
            </a:gsLst>
            <a:lin ang="5400000" scaled="1"/>
          </a:gradFill>
          <a:ln w="28575" cap="rnd">
            <a:noFill/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buFont typeface="Wingdings" pitchFamily="2" charset="2"/>
              <a:buNone/>
              <a:defRPr/>
            </a:pPr>
            <a:r>
              <a:rPr lang="en-US" sz="160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280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аналитические и коммуникативные способности</a:t>
            </a:r>
            <a:endParaRPr lang="en-US" sz="2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895" name="Rectangle 23"/>
          <p:cNvSpPr>
            <a:spLocks noGrp="1" noChangeArrowheads="1"/>
          </p:cNvSpPr>
          <p:nvPr>
            <p:ph type="title"/>
          </p:nvPr>
        </p:nvSpPr>
        <p:spPr>
          <a:xfrm>
            <a:off x="457200" y="160338"/>
            <a:ext cx="8329613" cy="1982787"/>
          </a:xfrm>
        </p:spPr>
        <p:txBody>
          <a:bodyPr/>
          <a:lstStyle/>
          <a:p>
            <a:pPr algn="ctr" eaLnBrk="1" hangingPunct="1"/>
            <a:r>
              <a:rPr lang="ru-RU" sz="3200" smtClean="0"/>
              <a:t>Требования к современному учителю </a:t>
            </a:r>
            <a:br>
              <a:rPr lang="ru-RU" sz="3200" smtClean="0"/>
            </a:br>
            <a:r>
              <a:rPr lang="ru-RU" sz="3200" smtClean="0"/>
              <a:t>в режиме освоения школой инновационной деятельности</a:t>
            </a:r>
            <a:endParaRPr lang="en-US" sz="3200" smtClean="0"/>
          </a:p>
        </p:txBody>
      </p:sp>
      <p:sp>
        <p:nvSpPr>
          <p:cNvPr id="7" name="AutoShape 9"/>
          <p:cNvSpPr>
            <a:spLocks noChangeArrowheads="1"/>
          </p:cNvSpPr>
          <p:nvPr/>
        </p:nvSpPr>
        <p:spPr bwMode="gray">
          <a:xfrm>
            <a:off x="571500" y="5429250"/>
            <a:ext cx="7240588" cy="1090613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tint val="22353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28575" cap="rnd">
            <a:noFill/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buFont typeface="Wingdings" pitchFamily="2" charset="2"/>
              <a:buNone/>
              <a:defRPr/>
            </a:pPr>
            <a:r>
              <a:rPr lang="ru-RU" sz="2800">
                <a:solidFill>
                  <a:srgbClr val="000000"/>
                </a:solidFill>
              </a:rPr>
              <a:t>умение самообразовываться </a:t>
            </a:r>
          </a:p>
          <a:p>
            <a:pPr algn="ctr" eaLnBrk="0" hangingPunct="0">
              <a:buFont typeface="Wingdings" pitchFamily="2" charset="2"/>
              <a:buNone/>
              <a:defRPr/>
            </a:pPr>
            <a:r>
              <a:rPr lang="ru-RU" sz="2800">
                <a:solidFill>
                  <a:srgbClr val="000000"/>
                </a:solidFill>
              </a:rPr>
              <a:t>и самосовершенствоваться</a:t>
            </a:r>
            <a:endParaRPr lang="en-US" sz="2800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9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9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9" grpId="0" animBg="1"/>
      <p:bldP spid="79889" grpId="0" animBg="1"/>
      <p:bldP spid="79895" grpId="0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160338"/>
            <a:ext cx="8358187" cy="768350"/>
          </a:xfrm>
        </p:spPr>
        <p:txBody>
          <a:bodyPr/>
          <a:lstStyle/>
          <a:p>
            <a:pPr algn="ctr" eaLnBrk="1" hangingPunct="1"/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> Совокупность свойств/признаков понятия </a:t>
            </a:r>
            <a:endParaRPr lang="en-US" sz="2800" smtClean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785938" y="4105275"/>
            <a:ext cx="7143750" cy="923925"/>
            <a:chOff x="1267" y="2532"/>
            <a:chExt cx="3185" cy="582"/>
          </a:xfrm>
        </p:grpSpPr>
        <p:sp>
          <p:nvSpPr>
            <p:cNvPr id="60420" name="AutoShape 4"/>
            <p:cNvSpPr>
              <a:spLocks noChangeArrowheads="1"/>
            </p:cNvSpPr>
            <p:nvPr/>
          </p:nvSpPr>
          <p:spPr bwMode="gray">
            <a:xfrm>
              <a:off x="1267" y="2532"/>
              <a:ext cx="3185" cy="58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6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  <a:scene3d>
              <a:camera prst="legacyPerspectiveBottom"/>
              <a:lightRig rig="legacyNormal3" dir="r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24616" name="Line 5"/>
            <p:cNvSpPr>
              <a:spLocks noChangeShapeType="1"/>
            </p:cNvSpPr>
            <p:nvPr/>
          </p:nvSpPr>
          <p:spPr bwMode="gray">
            <a:xfrm>
              <a:off x="1412" y="3111"/>
              <a:ext cx="2950" cy="0"/>
            </a:xfrm>
            <a:prstGeom prst="line">
              <a:avLst/>
            </a:prstGeom>
            <a:noFill/>
            <a:ln w="3175">
              <a:solidFill>
                <a:srgbClr val="FFFFFF">
                  <a:alpha val="14902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17" name="Line 6"/>
            <p:cNvSpPr>
              <a:spLocks noChangeShapeType="1"/>
            </p:cNvSpPr>
            <p:nvPr/>
          </p:nvSpPr>
          <p:spPr bwMode="gray">
            <a:xfrm>
              <a:off x="1418" y="2532"/>
              <a:ext cx="2950" cy="0"/>
            </a:xfrm>
            <a:prstGeom prst="line">
              <a:avLst/>
            </a:prstGeom>
            <a:noFill/>
            <a:ln w="3175">
              <a:solidFill>
                <a:srgbClr val="FFFFFF">
                  <a:alpha val="25098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250825" y="5445125"/>
            <a:ext cx="6929438" cy="1143000"/>
            <a:chOff x="1314" y="3282"/>
            <a:chExt cx="3203" cy="582"/>
          </a:xfrm>
        </p:grpSpPr>
        <p:sp>
          <p:nvSpPr>
            <p:cNvPr id="60424" name="AutoShape 8"/>
            <p:cNvSpPr>
              <a:spLocks noChangeArrowheads="1"/>
            </p:cNvSpPr>
            <p:nvPr/>
          </p:nvSpPr>
          <p:spPr bwMode="gray">
            <a:xfrm>
              <a:off x="1314" y="3282"/>
              <a:ext cx="3203" cy="58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2">
                    <a:gamma/>
                    <a:shade val="6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  <a:scene3d>
              <a:camera prst="legacyPerspectiveBottom"/>
              <a:lightRig rig="legacyNormal3" dir="r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>
              <a:flatTx/>
            </a:bodyPr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24613" name="Line 9"/>
            <p:cNvSpPr>
              <a:spLocks noChangeShapeType="1"/>
            </p:cNvSpPr>
            <p:nvPr/>
          </p:nvSpPr>
          <p:spPr bwMode="gray">
            <a:xfrm>
              <a:off x="1392" y="3861"/>
              <a:ext cx="2950" cy="0"/>
            </a:xfrm>
            <a:prstGeom prst="line">
              <a:avLst/>
            </a:prstGeom>
            <a:noFill/>
            <a:ln w="3175">
              <a:solidFill>
                <a:srgbClr val="FFFFFF">
                  <a:alpha val="14902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14" name="Line 10"/>
            <p:cNvSpPr>
              <a:spLocks noChangeShapeType="1"/>
            </p:cNvSpPr>
            <p:nvPr/>
          </p:nvSpPr>
          <p:spPr bwMode="gray">
            <a:xfrm>
              <a:off x="1407" y="3282"/>
              <a:ext cx="2950" cy="0"/>
            </a:xfrm>
            <a:prstGeom prst="line">
              <a:avLst/>
            </a:prstGeom>
            <a:noFill/>
            <a:ln w="3175">
              <a:solidFill>
                <a:srgbClr val="FFFFFF">
                  <a:alpha val="25098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357188" y="2914650"/>
            <a:ext cx="7000875" cy="923925"/>
            <a:chOff x="1314" y="1782"/>
            <a:chExt cx="3203" cy="582"/>
          </a:xfrm>
        </p:grpSpPr>
        <p:sp>
          <p:nvSpPr>
            <p:cNvPr id="60428" name="AutoShape 12"/>
            <p:cNvSpPr>
              <a:spLocks noChangeArrowheads="1"/>
            </p:cNvSpPr>
            <p:nvPr/>
          </p:nvSpPr>
          <p:spPr bwMode="gray">
            <a:xfrm>
              <a:off x="1314" y="1782"/>
              <a:ext cx="3203" cy="58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1">
                    <a:gamma/>
                    <a:shade val="6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  <a:scene3d>
              <a:camera prst="legacyPerspectiveBottom"/>
              <a:lightRig rig="legacyNormal3" dir="r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24610" name="Line 13"/>
            <p:cNvSpPr>
              <a:spLocks noChangeShapeType="1"/>
            </p:cNvSpPr>
            <p:nvPr/>
          </p:nvSpPr>
          <p:spPr bwMode="gray">
            <a:xfrm>
              <a:off x="1418" y="2361"/>
              <a:ext cx="2950" cy="0"/>
            </a:xfrm>
            <a:prstGeom prst="line">
              <a:avLst/>
            </a:prstGeom>
            <a:noFill/>
            <a:ln w="3175">
              <a:solidFill>
                <a:srgbClr val="FFFFFF">
                  <a:alpha val="14902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11" name="Line 14"/>
            <p:cNvSpPr>
              <a:spLocks noChangeShapeType="1"/>
            </p:cNvSpPr>
            <p:nvPr/>
          </p:nvSpPr>
          <p:spPr bwMode="gray">
            <a:xfrm>
              <a:off x="1392" y="1784"/>
              <a:ext cx="2950" cy="0"/>
            </a:xfrm>
            <a:prstGeom prst="line">
              <a:avLst/>
            </a:prstGeom>
            <a:noFill/>
            <a:ln w="3175">
              <a:solidFill>
                <a:srgbClr val="FFFFFF">
                  <a:alpha val="14902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2000250" y="1285875"/>
            <a:ext cx="6858000" cy="1285875"/>
            <a:chOff x="1255" y="1050"/>
            <a:chExt cx="3167" cy="582"/>
          </a:xfrm>
        </p:grpSpPr>
        <p:sp>
          <p:nvSpPr>
            <p:cNvPr id="60432" name="AutoShape 16"/>
            <p:cNvSpPr>
              <a:spLocks noChangeArrowheads="1"/>
            </p:cNvSpPr>
            <p:nvPr/>
          </p:nvSpPr>
          <p:spPr bwMode="gray">
            <a:xfrm>
              <a:off x="1255" y="1050"/>
              <a:ext cx="3167" cy="58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6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  <a:scene3d>
              <a:camera prst="legacyPerspectiveBottom"/>
              <a:lightRig rig="legacyNormal3" dir="r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folHlink"/>
              </a:extrusionClr>
            </a:sp3d>
          </p:spPr>
          <p:txBody>
            <a:bodyPr wrap="none" anchor="ctr">
              <a:flatTx/>
            </a:bodyPr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24607" name="Line 17"/>
            <p:cNvSpPr>
              <a:spLocks noChangeShapeType="1"/>
            </p:cNvSpPr>
            <p:nvPr/>
          </p:nvSpPr>
          <p:spPr bwMode="gray">
            <a:xfrm>
              <a:off x="1392" y="1632"/>
              <a:ext cx="2950" cy="0"/>
            </a:xfrm>
            <a:prstGeom prst="line">
              <a:avLst/>
            </a:prstGeom>
            <a:noFill/>
            <a:ln w="3175">
              <a:solidFill>
                <a:srgbClr val="FFFFFF">
                  <a:alpha val="14902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08" name="Line 18"/>
            <p:cNvSpPr>
              <a:spLocks noChangeShapeType="1"/>
            </p:cNvSpPr>
            <p:nvPr/>
          </p:nvSpPr>
          <p:spPr bwMode="gray">
            <a:xfrm>
              <a:off x="1392" y="1052"/>
              <a:ext cx="2950" cy="0"/>
            </a:xfrm>
            <a:prstGeom prst="line">
              <a:avLst/>
            </a:prstGeom>
            <a:noFill/>
            <a:ln w="3175">
              <a:solidFill>
                <a:srgbClr val="FFFFFF">
                  <a:alpha val="25098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0435" name="Text Box 4"/>
          <p:cNvSpPr txBox="1">
            <a:spLocks noChangeArrowheads="1"/>
          </p:cNvSpPr>
          <p:nvPr/>
        </p:nvSpPr>
        <p:spPr bwMode="gray">
          <a:xfrm>
            <a:off x="2286000" y="1143000"/>
            <a:ext cx="6429375" cy="1230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r"/>
            <a:endParaRPr lang="ru-RU" sz="1600">
              <a:solidFill>
                <a:srgbClr val="000000"/>
              </a:solidFill>
            </a:endParaRPr>
          </a:p>
          <a:p>
            <a:pPr algn="ctr"/>
            <a:r>
              <a:rPr lang="ru-RU" sz="2000">
                <a:latin typeface="Times New Roman" pitchFamily="18" charset="0"/>
              </a:rPr>
              <a:t>набор качеств способностей личности, которая осваивает и «приращивает» культурные нормы (знания) и раскрывает себя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60436" name="Text Box 11"/>
          <p:cNvSpPr txBox="1">
            <a:spLocks noChangeArrowheads="1"/>
          </p:cNvSpPr>
          <p:nvPr/>
        </p:nvSpPr>
        <p:spPr bwMode="gray">
          <a:xfrm>
            <a:off x="250825" y="2565400"/>
            <a:ext cx="6858000" cy="1250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endParaRPr lang="ru-RU" sz="1600"/>
          </a:p>
          <a:p>
            <a:r>
              <a:rPr lang="ru-RU" sz="1600"/>
              <a:t> </a:t>
            </a:r>
            <a:r>
              <a:rPr lang="ru-RU" sz="2000">
                <a:latin typeface="Times New Roman" pitchFamily="18" charset="0"/>
              </a:rPr>
              <a:t>запуск механизма «самодвижения» педагога и коуча, связанного с осмыслением деятельности, самопознанием, ценностными ориентациями и самоуправлением</a:t>
            </a:r>
            <a:endParaRPr lang="en-US" sz="2000" b="0">
              <a:solidFill>
                <a:srgbClr val="F8F8F8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60437" name="Text Box 18"/>
          <p:cNvSpPr txBox="1">
            <a:spLocks noChangeArrowheads="1"/>
          </p:cNvSpPr>
          <p:nvPr/>
        </p:nvSpPr>
        <p:spPr bwMode="gray">
          <a:xfrm>
            <a:off x="1692275" y="3860800"/>
            <a:ext cx="7072313" cy="1281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endParaRPr lang="ru-RU"/>
          </a:p>
          <a:p>
            <a:pPr algn="r"/>
            <a:r>
              <a:rPr lang="ru-RU" sz="2000">
                <a:latin typeface="Times New Roman" pitchFamily="18" charset="0"/>
              </a:rPr>
              <a:t> определение профессионально значимых компетентностных характеристик педагога в качестве ориентиров для ведения им образовательной деятельности</a:t>
            </a:r>
            <a:endParaRPr lang="en-US" sz="2000" b="0">
              <a:solidFill>
                <a:srgbClr val="F8F8F8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60438" name="Text Box 25"/>
          <p:cNvSpPr txBox="1">
            <a:spLocks noChangeArrowheads="1"/>
          </p:cNvSpPr>
          <p:nvPr/>
        </p:nvSpPr>
        <p:spPr bwMode="gray">
          <a:xfrm>
            <a:off x="250825" y="5357813"/>
            <a:ext cx="6985000" cy="1281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endParaRPr lang="ru-RU"/>
          </a:p>
          <a:p>
            <a:r>
              <a:rPr lang="ru-RU"/>
              <a:t> </a:t>
            </a:r>
            <a:r>
              <a:rPr lang="ru-RU" sz="2000">
                <a:latin typeface="Times New Roman" pitchFamily="18" charset="0"/>
              </a:rPr>
              <a:t>смысл, цели, задачи, темп, формы и методы обучения, личностное содержание образования, система контроля и оценки результатов</a:t>
            </a:r>
            <a:endParaRPr lang="en-US" sz="2000" b="0">
              <a:solidFill>
                <a:srgbClr val="F8F8F8"/>
              </a:solidFill>
              <a:latin typeface="Times New Roman" pitchFamily="18" charset="0"/>
              <a:cs typeface="Arial" charset="0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14313" y="1143000"/>
            <a:ext cx="1985962" cy="1427163"/>
            <a:chOff x="802" y="845"/>
            <a:chExt cx="827" cy="826"/>
          </a:xfrm>
        </p:grpSpPr>
        <p:sp>
          <p:nvSpPr>
            <p:cNvPr id="24603" name="Oval 6"/>
            <p:cNvSpPr>
              <a:spLocks noChangeArrowheads="1"/>
            </p:cNvSpPr>
            <p:nvPr/>
          </p:nvSpPr>
          <p:spPr bwMode="gray">
            <a:xfrm>
              <a:off x="802" y="845"/>
              <a:ext cx="827" cy="826"/>
            </a:xfrm>
            <a:prstGeom prst="ellipse">
              <a:avLst/>
            </a:prstGeom>
            <a:solidFill>
              <a:srgbClr val="F8F8F8"/>
            </a:solidFill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b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24604" name="Oval 7"/>
            <p:cNvSpPr>
              <a:spLocks noChangeArrowheads="1"/>
            </p:cNvSpPr>
            <p:nvPr/>
          </p:nvSpPr>
          <p:spPr bwMode="gray">
            <a:xfrm>
              <a:off x="836" y="879"/>
              <a:ext cx="758" cy="758"/>
            </a:xfrm>
            <a:prstGeom prst="ellipse">
              <a:avLst/>
            </a:prstGeom>
            <a:noFill/>
            <a:ln w="38100">
              <a:solidFill>
                <a:schemeClr val="folHlink">
                  <a:alpha val="70195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b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24605" name="Oval 8"/>
            <p:cNvSpPr>
              <a:spLocks noChangeArrowheads="1"/>
            </p:cNvSpPr>
            <p:nvPr/>
          </p:nvSpPr>
          <p:spPr bwMode="gray">
            <a:xfrm>
              <a:off x="870" y="915"/>
              <a:ext cx="690" cy="690"/>
            </a:xfrm>
            <a:prstGeom prst="ellipse">
              <a:avLst/>
            </a:prstGeom>
            <a:noFill/>
            <a:ln w="38100">
              <a:solidFill>
                <a:schemeClr val="folHlink">
                  <a:alpha val="30196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b="0">
                <a:latin typeface="Calibri" pitchFamily="34" charset="0"/>
                <a:cs typeface="Arial" charset="0"/>
              </a:endParaRPr>
            </a:p>
          </p:txBody>
        </p:sp>
      </p:grpSp>
      <p:sp>
        <p:nvSpPr>
          <p:cNvPr id="60443" name="Text Box 9"/>
          <p:cNvSpPr txBox="1">
            <a:spLocks noChangeArrowheads="1"/>
          </p:cNvSpPr>
          <p:nvPr/>
        </p:nvSpPr>
        <p:spPr bwMode="gray">
          <a:xfrm>
            <a:off x="500063" y="1500188"/>
            <a:ext cx="1357312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tIns="0" bIns="0">
            <a:spAutoFit/>
          </a:bodyPr>
          <a:lstStyle/>
          <a:p>
            <a:pPr algn="r"/>
            <a:endParaRPr lang="ru-RU"/>
          </a:p>
          <a:p>
            <a:pPr algn="r"/>
            <a:r>
              <a:rPr lang="ru-RU" sz="2000">
                <a:solidFill>
                  <a:srgbClr val="C88204"/>
                </a:solidFill>
                <a:latin typeface="Times New Roman" pitchFamily="18" charset="0"/>
              </a:rPr>
              <a:t>личность</a:t>
            </a:r>
            <a:r>
              <a:rPr lang="ru-RU" sz="2000">
                <a:solidFill>
                  <a:srgbClr val="FAA712"/>
                </a:solidFill>
                <a:latin typeface="Times New Roman" pitchFamily="18" charset="0"/>
              </a:rPr>
              <a:t> </a:t>
            </a:r>
            <a:endParaRPr lang="en-US" sz="2000">
              <a:solidFill>
                <a:srgbClr val="FAA712"/>
              </a:solidFill>
              <a:latin typeface="Times New Roman" pitchFamily="18" charset="0"/>
              <a:cs typeface="Arial" charset="0"/>
            </a:endParaRPr>
          </a:p>
        </p:txBody>
      </p:sp>
      <p:grpSp>
        <p:nvGrpSpPr>
          <p:cNvPr id="7" name="Group 12"/>
          <p:cNvGrpSpPr>
            <a:grpSpLocks/>
          </p:cNvGrpSpPr>
          <p:nvPr/>
        </p:nvGrpSpPr>
        <p:grpSpPr bwMode="auto">
          <a:xfrm>
            <a:off x="7286625" y="2714625"/>
            <a:ext cx="1428750" cy="1214438"/>
            <a:chOff x="802" y="845"/>
            <a:chExt cx="827" cy="826"/>
          </a:xfrm>
        </p:grpSpPr>
        <p:sp>
          <p:nvSpPr>
            <p:cNvPr id="24600" name="Oval 13"/>
            <p:cNvSpPr>
              <a:spLocks noChangeArrowheads="1"/>
            </p:cNvSpPr>
            <p:nvPr/>
          </p:nvSpPr>
          <p:spPr bwMode="gray">
            <a:xfrm>
              <a:off x="802" y="845"/>
              <a:ext cx="827" cy="826"/>
            </a:xfrm>
            <a:prstGeom prst="ellipse">
              <a:avLst/>
            </a:prstGeom>
            <a:solidFill>
              <a:srgbClr val="F8F8F8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b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24601" name="Oval 14"/>
            <p:cNvSpPr>
              <a:spLocks noChangeArrowheads="1"/>
            </p:cNvSpPr>
            <p:nvPr/>
          </p:nvSpPr>
          <p:spPr bwMode="gray">
            <a:xfrm>
              <a:off x="836" y="879"/>
              <a:ext cx="758" cy="758"/>
            </a:xfrm>
            <a:prstGeom prst="ellipse">
              <a:avLst/>
            </a:prstGeom>
            <a:noFill/>
            <a:ln w="38100">
              <a:solidFill>
                <a:schemeClr val="accent1">
                  <a:alpha val="70195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b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24602" name="Oval 15"/>
            <p:cNvSpPr>
              <a:spLocks noChangeArrowheads="1"/>
            </p:cNvSpPr>
            <p:nvPr/>
          </p:nvSpPr>
          <p:spPr bwMode="gray">
            <a:xfrm>
              <a:off x="870" y="915"/>
              <a:ext cx="690" cy="690"/>
            </a:xfrm>
            <a:prstGeom prst="ellipse">
              <a:avLst/>
            </a:prstGeom>
            <a:noFill/>
            <a:ln w="38100">
              <a:solidFill>
                <a:schemeClr val="accent1">
                  <a:alpha val="30196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b="0">
                <a:latin typeface="Calibri" pitchFamily="34" charset="0"/>
                <a:cs typeface="Arial" charset="0"/>
              </a:endParaRPr>
            </a:p>
          </p:txBody>
        </p:sp>
      </p:grpSp>
      <p:sp>
        <p:nvSpPr>
          <p:cNvPr id="60448" name="Text Box 16"/>
          <p:cNvSpPr txBox="1">
            <a:spLocks noChangeArrowheads="1"/>
          </p:cNvSpPr>
          <p:nvPr/>
        </p:nvSpPr>
        <p:spPr bwMode="gray">
          <a:xfrm>
            <a:off x="7286625" y="2857500"/>
            <a:ext cx="1357313" cy="671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endParaRPr lang="ru-RU"/>
          </a:p>
          <a:p>
            <a:pPr algn="r"/>
            <a:r>
              <a:rPr lang="ru-RU"/>
              <a:t> </a:t>
            </a:r>
            <a:r>
              <a:rPr lang="ru-RU" sz="2000">
                <a:solidFill>
                  <a:srgbClr val="539532"/>
                </a:solidFill>
                <a:latin typeface="Times New Roman" pitchFamily="18" charset="0"/>
              </a:rPr>
              <a:t>импульс</a:t>
            </a:r>
            <a:r>
              <a:rPr lang="ru-RU" sz="20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sz="200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  <p:grpSp>
        <p:nvGrpSpPr>
          <p:cNvPr id="8" name="Group 19"/>
          <p:cNvGrpSpPr>
            <a:grpSpLocks/>
          </p:cNvGrpSpPr>
          <p:nvPr/>
        </p:nvGrpSpPr>
        <p:grpSpPr bwMode="auto">
          <a:xfrm>
            <a:off x="214313" y="3954463"/>
            <a:ext cx="1571625" cy="1403350"/>
            <a:chOff x="802" y="845"/>
            <a:chExt cx="827" cy="826"/>
          </a:xfrm>
        </p:grpSpPr>
        <p:sp>
          <p:nvSpPr>
            <p:cNvPr id="24597" name="Oval 20"/>
            <p:cNvSpPr>
              <a:spLocks noChangeArrowheads="1"/>
            </p:cNvSpPr>
            <p:nvPr/>
          </p:nvSpPr>
          <p:spPr bwMode="gray">
            <a:xfrm>
              <a:off x="802" y="845"/>
              <a:ext cx="827" cy="826"/>
            </a:xfrm>
            <a:prstGeom prst="ellipse">
              <a:avLst/>
            </a:prstGeom>
            <a:solidFill>
              <a:srgbClr val="F8F8F8"/>
            </a:solidFill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b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24598" name="Oval 21"/>
            <p:cNvSpPr>
              <a:spLocks noChangeArrowheads="1"/>
            </p:cNvSpPr>
            <p:nvPr/>
          </p:nvSpPr>
          <p:spPr bwMode="gray">
            <a:xfrm>
              <a:off x="836" y="879"/>
              <a:ext cx="758" cy="758"/>
            </a:xfrm>
            <a:prstGeom prst="ellipse">
              <a:avLst/>
            </a:prstGeom>
            <a:noFill/>
            <a:ln w="38100">
              <a:solidFill>
                <a:schemeClr val="hlink">
                  <a:alpha val="70195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b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24599" name="Oval 22"/>
            <p:cNvSpPr>
              <a:spLocks noChangeArrowheads="1"/>
            </p:cNvSpPr>
            <p:nvPr/>
          </p:nvSpPr>
          <p:spPr bwMode="gray">
            <a:xfrm>
              <a:off x="870" y="915"/>
              <a:ext cx="690" cy="690"/>
            </a:xfrm>
            <a:prstGeom prst="ellipse">
              <a:avLst/>
            </a:prstGeom>
            <a:noFill/>
            <a:ln w="38100">
              <a:solidFill>
                <a:schemeClr val="hlink">
                  <a:alpha val="30196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b="0">
                <a:latin typeface="Calibri" pitchFamily="34" charset="0"/>
                <a:cs typeface="Arial" charset="0"/>
              </a:endParaRPr>
            </a:p>
          </p:txBody>
        </p:sp>
      </p:grpSp>
      <p:sp>
        <p:nvSpPr>
          <p:cNvPr id="60453" name="Text Box 23"/>
          <p:cNvSpPr txBox="1">
            <a:spLocks noChangeArrowheads="1"/>
          </p:cNvSpPr>
          <p:nvPr/>
        </p:nvSpPr>
        <p:spPr bwMode="gray">
          <a:xfrm>
            <a:off x="285750" y="3857625"/>
            <a:ext cx="1500188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endParaRPr lang="ru-RU"/>
          </a:p>
          <a:p>
            <a:pPr algn="r"/>
            <a:r>
              <a:rPr lang="ru-RU"/>
              <a:t> </a:t>
            </a:r>
            <a:r>
              <a:rPr lang="ru-RU" sz="2000">
                <a:solidFill>
                  <a:srgbClr val="0A85FF"/>
                </a:solidFill>
                <a:latin typeface="Times New Roman" pitchFamily="18" charset="0"/>
              </a:rPr>
              <a:t>ориентиры</a:t>
            </a:r>
            <a:r>
              <a:rPr lang="ru-RU" sz="2000">
                <a:latin typeface="Times New Roman" pitchFamily="18" charset="0"/>
              </a:rPr>
              <a:t> </a:t>
            </a:r>
            <a:endParaRPr lang="en-US" sz="2000">
              <a:solidFill>
                <a:srgbClr val="080808"/>
              </a:solidFill>
              <a:latin typeface="Times New Roman" pitchFamily="18" charset="0"/>
              <a:cs typeface="Arial" charset="0"/>
            </a:endParaRPr>
          </a:p>
        </p:txBody>
      </p:sp>
      <p:grpSp>
        <p:nvGrpSpPr>
          <p:cNvPr id="9" name="Group 26"/>
          <p:cNvGrpSpPr>
            <a:grpSpLocks/>
          </p:cNvGrpSpPr>
          <p:nvPr/>
        </p:nvGrpSpPr>
        <p:grpSpPr bwMode="auto">
          <a:xfrm>
            <a:off x="7215188" y="5143500"/>
            <a:ext cx="1666875" cy="1500188"/>
            <a:chOff x="802" y="845"/>
            <a:chExt cx="827" cy="826"/>
          </a:xfrm>
        </p:grpSpPr>
        <p:sp>
          <p:nvSpPr>
            <p:cNvPr id="24594" name="Oval 27"/>
            <p:cNvSpPr>
              <a:spLocks noChangeArrowheads="1"/>
            </p:cNvSpPr>
            <p:nvPr/>
          </p:nvSpPr>
          <p:spPr bwMode="gray">
            <a:xfrm>
              <a:off x="802" y="845"/>
              <a:ext cx="827" cy="826"/>
            </a:xfrm>
            <a:prstGeom prst="ellipse">
              <a:avLst/>
            </a:prstGeom>
            <a:solidFill>
              <a:srgbClr val="F8F8F8"/>
            </a:solidFill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b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24595" name="Oval 28"/>
            <p:cNvSpPr>
              <a:spLocks noChangeArrowheads="1"/>
            </p:cNvSpPr>
            <p:nvPr/>
          </p:nvSpPr>
          <p:spPr bwMode="gray">
            <a:xfrm>
              <a:off x="836" y="879"/>
              <a:ext cx="758" cy="758"/>
            </a:xfrm>
            <a:prstGeom prst="ellipse">
              <a:avLst/>
            </a:prstGeom>
            <a:noFill/>
            <a:ln w="38100">
              <a:solidFill>
                <a:schemeClr val="accent2">
                  <a:alpha val="70195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b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24596" name="Oval 29"/>
            <p:cNvSpPr>
              <a:spLocks noChangeArrowheads="1"/>
            </p:cNvSpPr>
            <p:nvPr/>
          </p:nvSpPr>
          <p:spPr bwMode="gray">
            <a:xfrm>
              <a:off x="870" y="915"/>
              <a:ext cx="690" cy="690"/>
            </a:xfrm>
            <a:prstGeom prst="ellipse">
              <a:avLst/>
            </a:prstGeom>
            <a:noFill/>
            <a:ln w="38100">
              <a:solidFill>
                <a:schemeClr val="accent2">
                  <a:alpha val="30196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b="0">
                <a:latin typeface="Calibri" pitchFamily="34" charset="0"/>
                <a:cs typeface="Arial" charset="0"/>
              </a:endParaRPr>
            </a:p>
          </p:txBody>
        </p:sp>
      </p:grpSp>
      <p:sp>
        <p:nvSpPr>
          <p:cNvPr id="60458" name="Text Box 30"/>
          <p:cNvSpPr txBox="1">
            <a:spLocks noChangeArrowheads="1"/>
          </p:cNvSpPr>
          <p:nvPr/>
        </p:nvSpPr>
        <p:spPr bwMode="gray">
          <a:xfrm>
            <a:off x="7215188" y="5429250"/>
            <a:ext cx="1571625" cy="671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endParaRPr lang="ru-RU"/>
          </a:p>
          <a:p>
            <a:pPr algn="r"/>
            <a:r>
              <a:rPr lang="ru-RU"/>
              <a:t> </a:t>
            </a:r>
            <a:r>
              <a:rPr lang="ru-RU" sz="2000">
                <a:solidFill>
                  <a:srgbClr val="A62C3E"/>
                </a:solidFill>
                <a:latin typeface="Times New Roman" pitchFamily="18" charset="0"/>
              </a:rPr>
              <a:t>программа </a:t>
            </a:r>
            <a:endParaRPr lang="en-US" sz="2000">
              <a:solidFill>
                <a:srgbClr val="A62C3E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4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4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60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4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4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60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5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5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60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5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5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5" dur="500"/>
                                        <p:tgtEl>
                                          <p:spTgt spid="60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35" grpId="0"/>
      <p:bldP spid="60436" grpId="0"/>
      <p:bldP spid="60437" grpId="0"/>
      <p:bldP spid="60438" grpId="0"/>
      <p:bldP spid="60443" grpId="0"/>
      <p:bldP spid="60448" grpId="0"/>
      <p:bldP spid="60453" grpId="0"/>
      <p:bldP spid="604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357438" y="5214938"/>
            <a:ext cx="6429375" cy="923925"/>
            <a:chOff x="1267" y="2532"/>
            <a:chExt cx="3185" cy="582"/>
          </a:xfrm>
        </p:grpSpPr>
        <p:sp>
          <p:nvSpPr>
            <p:cNvPr id="60420" name="AutoShape 4"/>
            <p:cNvSpPr>
              <a:spLocks noChangeArrowheads="1"/>
            </p:cNvSpPr>
            <p:nvPr/>
          </p:nvSpPr>
          <p:spPr bwMode="gray">
            <a:xfrm>
              <a:off x="1267" y="2532"/>
              <a:ext cx="3185" cy="58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6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  <a:scene3d>
              <a:camera prst="legacyPerspectiveBottom"/>
              <a:lightRig rig="legacyNormal3" dir="r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25632" name="Line 5"/>
            <p:cNvSpPr>
              <a:spLocks noChangeShapeType="1"/>
            </p:cNvSpPr>
            <p:nvPr/>
          </p:nvSpPr>
          <p:spPr bwMode="gray">
            <a:xfrm>
              <a:off x="1412" y="3111"/>
              <a:ext cx="2950" cy="0"/>
            </a:xfrm>
            <a:prstGeom prst="line">
              <a:avLst/>
            </a:prstGeom>
            <a:noFill/>
            <a:ln w="3175">
              <a:solidFill>
                <a:srgbClr val="FFFFFF">
                  <a:alpha val="14902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33" name="Line 6"/>
            <p:cNvSpPr>
              <a:spLocks noChangeShapeType="1"/>
            </p:cNvSpPr>
            <p:nvPr/>
          </p:nvSpPr>
          <p:spPr bwMode="gray">
            <a:xfrm>
              <a:off x="1418" y="2532"/>
              <a:ext cx="2950" cy="0"/>
            </a:xfrm>
            <a:prstGeom prst="line">
              <a:avLst/>
            </a:prstGeom>
            <a:noFill/>
            <a:ln w="3175">
              <a:solidFill>
                <a:srgbClr val="FFFFFF">
                  <a:alpha val="25098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42875" y="3143250"/>
            <a:ext cx="7000875" cy="1514475"/>
            <a:chOff x="1314" y="1782"/>
            <a:chExt cx="3203" cy="582"/>
          </a:xfrm>
        </p:grpSpPr>
        <p:sp>
          <p:nvSpPr>
            <p:cNvPr id="60428" name="AutoShape 12"/>
            <p:cNvSpPr>
              <a:spLocks noChangeArrowheads="1"/>
            </p:cNvSpPr>
            <p:nvPr/>
          </p:nvSpPr>
          <p:spPr bwMode="gray">
            <a:xfrm>
              <a:off x="1314" y="1782"/>
              <a:ext cx="3203" cy="582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rgbClr val="FF7C80"/>
                </a:gs>
                <a:gs pos="100000">
                  <a:schemeClr val="accent1"/>
                </a:gs>
              </a:gsLst>
              <a:path path="circle">
                <a:fillToRect l="100000" t="100000"/>
              </a:path>
            </a:gradFill>
            <a:ln w="9525">
              <a:noFill/>
              <a:round/>
              <a:headEnd/>
              <a:tailEnd/>
            </a:ln>
            <a:effectLst/>
            <a:scene3d>
              <a:camera prst="legacyPerspectiveBottom"/>
              <a:lightRig rig="legacyNormal3" dir="r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25629" name="Line 13"/>
            <p:cNvSpPr>
              <a:spLocks noChangeShapeType="1"/>
            </p:cNvSpPr>
            <p:nvPr/>
          </p:nvSpPr>
          <p:spPr bwMode="gray">
            <a:xfrm>
              <a:off x="1418" y="2361"/>
              <a:ext cx="2950" cy="0"/>
            </a:xfrm>
            <a:prstGeom prst="line">
              <a:avLst/>
            </a:prstGeom>
            <a:noFill/>
            <a:ln w="3175">
              <a:solidFill>
                <a:srgbClr val="FFFFFF">
                  <a:alpha val="14902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30" name="Line 14"/>
            <p:cNvSpPr>
              <a:spLocks noChangeShapeType="1"/>
            </p:cNvSpPr>
            <p:nvPr/>
          </p:nvSpPr>
          <p:spPr bwMode="gray">
            <a:xfrm>
              <a:off x="1392" y="1784"/>
              <a:ext cx="2950" cy="0"/>
            </a:xfrm>
            <a:prstGeom prst="line">
              <a:avLst/>
            </a:prstGeom>
            <a:noFill/>
            <a:ln w="3175">
              <a:solidFill>
                <a:srgbClr val="FFFFFF">
                  <a:alpha val="14902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2000250" y="1285875"/>
            <a:ext cx="6858000" cy="1285875"/>
            <a:chOff x="1255" y="1050"/>
            <a:chExt cx="3167" cy="582"/>
          </a:xfrm>
        </p:grpSpPr>
        <p:sp>
          <p:nvSpPr>
            <p:cNvPr id="60432" name="AutoShape 16"/>
            <p:cNvSpPr>
              <a:spLocks noChangeArrowheads="1"/>
            </p:cNvSpPr>
            <p:nvPr/>
          </p:nvSpPr>
          <p:spPr bwMode="gray">
            <a:xfrm>
              <a:off x="1255" y="1050"/>
              <a:ext cx="3167" cy="58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33FF"/>
                </a:gs>
                <a:gs pos="100000">
                  <a:schemeClr val="folHlink">
                    <a:gamma/>
                    <a:shade val="6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  <a:scene3d>
              <a:camera prst="legacyPerspectiveBottom"/>
              <a:lightRig rig="legacyNormal3" dir="r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folHlink"/>
              </a:extrusionClr>
            </a:sp3d>
          </p:spPr>
          <p:txBody>
            <a:bodyPr wrap="none" anchor="ctr">
              <a:flatTx/>
            </a:bodyPr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25624" name="Line 17"/>
            <p:cNvSpPr>
              <a:spLocks noChangeShapeType="1"/>
            </p:cNvSpPr>
            <p:nvPr/>
          </p:nvSpPr>
          <p:spPr bwMode="gray">
            <a:xfrm>
              <a:off x="1392" y="1632"/>
              <a:ext cx="2950" cy="0"/>
            </a:xfrm>
            <a:prstGeom prst="line">
              <a:avLst/>
            </a:prstGeom>
            <a:noFill/>
            <a:ln w="3175">
              <a:solidFill>
                <a:srgbClr val="FFFFFF">
                  <a:alpha val="14902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25" name="Line 18"/>
            <p:cNvSpPr>
              <a:spLocks noChangeShapeType="1"/>
            </p:cNvSpPr>
            <p:nvPr/>
          </p:nvSpPr>
          <p:spPr bwMode="gray">
            <a:xfrm>
              <a:off x="1392" y="1052"/>
              <a:ext cx="2950" cy="0"/>
            </a:xfrm>
            <a:prstGeom prst="line">
              <a:avLst/>
            </a:prstGeom>
            <a:noFill/>
            <a:ln w="3175">
              <a:solidFill>
                <a:srgbClr val="FFFFFF">
                  <a:alpha val="25098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0435" name="Text Box 4"/>
          <p:cNvSpPr txBox="1">
            <a:spLocks noChangeArrowheads="1"/>
          </p:cNvSpPr>
          <p:nvPr/>
        </p:nvSpPr>
        <p:spPr bwMode="gray">
          <a:xfrm>
            <a:off x="2339975" y="1196975"/>
            <a:ext cx="6572250" cy="1230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endParaRPr lang="ru-RU" sz="1600">
              <a:solidFill>
                <a:srgbClr val="000000"/>
              </a:solidFill>
            </a:endParaRPr>
          </a:p>
          <a:p>
            <a:r>
              <a:rPr lang="ru-RU" sz="1600">
                <a:solidFill>
                  <a:srgbClr val="000000"/>
                </a:solidFill>
              </a:rPr>
              <a:t> </a:t>
            </a:r>
            <a:endParaRPr lang="ru-RU" sz="1600"/>
          </a:p>
          <a:p>
            <a:r>
              <a:rPr lang="ru-RU" sz="2000">
                <a:latin typeface="Times New Roman" pitchFamily="18" charset="0"/>
              </a:rPr>
              <a:t> сумма «образовательных продуктов» педагога, создание которых возможно через выявление и развитие индивидуальных способностей </a:t>
            </a:r>
            <a:endParaRPr lang="en-US" sz="2000" b="0">
              <a:latin typeface="Times New Roman" pitchFamily="18" charset="0"/>
              <a:cs typeface="Arial" charset="0"/>
            </a:endParaRPr>
          </a:p>
        </p:txBody>
      </p:sp>
      <p:sp>
        <p:nvSpPr>
          <p:cNvPr id="60436" name="Text Box 11"/>
          <p:cNvSpPr txBox="1">
            <a:spLocks noChangeArrowheads="1"/>
          </p:cNvSpPr>
          <p:nvPr/>
        </p:nvSpPr>
        <p:spPr bwMode="gray">
          <a:xfrm>
            <a:off x="323850" y="2781300"/>
            <a:ext cx="6662738" cy="1860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endParaRPr lang="ru-RU" sz="1600"/>
          </a:p>
          <a:p>
            <a:pPr algn="r"/>
            <a:r>
              <a:rPr lang="ru-RU" sz="2000">
                <a:solidFill>
                  <a:schemeClr val="bg1"/>
                </a:solidFill>
                <a:latin typeface="Times New Roman" pitchFamily="18" charset="0"/>
              </a:rPr>
              <a:t> становление «индивидуальной образовательной истории» как сумма значимых «внутренних приращений», необходимых для целеполагания как импульса для непрерывного образовательного движения через личностную рефлексию</a:t>
            </a:r>
            <a:r>
              <a:rPr lang="ru-RU" sz="1600"/>
              <a:t> </a:t>
            </a:r>
            <a:endParaRPr lang="en-US" sz="1600" b="0">
              <a:solidFill>
                <a:srgbClr val="F8F8F8"/>
              </a:solidFill>
              <a:cs typeface="Arial" charset="0"/>
            </a:endParaRPr>
          </a:p>
        </p:txBody>
      </p:sp>
      <p:sp>
        <p:nvSpPr>
          <p:cNvPr id="25606" name="Text Box 18"/>
          <p:cNvSpPr txBox="1">
            <a:spLocks noChangeArrowheads="1"/>
          </p:cNvSpPr>
          <p:nvPr/>
        </p:nvSpPr>
        <p:spPr bwMode="gray">
          <a:xfrm>
            <a:off x="2428875" y="5214938"/>
            <a:ext cx="6319838" cy="581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endParaRPr lang="ru-RU" sz="1600"/>
          </a:p>
          <a:p>
            <a:r>
              <a:rPr lang="ru-RU" sz="1600"/>
              <a:t> </a:t>
            </a:r>
            <a:endParaRPr lang="en-US" sz="1600" b="0">
              <a:solidFill>
                <a:srgbClr val="F8F8F8"/>
              </a:solidFill>
              <a:cs typeface="Arial" charset="0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14313" y="1143000"/>
            <a:ext cx="1985962" cy="1714500"/>
            <a:chOff x="802" y="845"/>
            <a:chExt cx="827" cy="826"/>
          </a:xfrm>
        </p:grpSpPr>
        <p:sp>
          <p:nvSpPr>
            <p:cNvPr id="25620" name="Oval 6"/>
            <p:cNvSpPr>
              <a:spLocks noChangeArrowheads="1"/>
            </p:cNvSpPr>
            <p:nvPr/>
          </p:nvSpPr>
          <p:spPr bwMode="gray">
            <a:xfrm>
              <a:off x="802" y="845"/>
              <a:ext cx="827" cy="826"/>
            </a:xfrm>
            <a:prstGeom prst="ellipse">
              <a:avLst/>
            </a:prstGeom>
            <a:solidFill>
              <a:srgbClr val="F8F8F8"/>
            </a:solidFill>
            <a:ln w="38100">
              <a:solidFill>
                <a:srgbClr val="9933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b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25621" name="Oval 7"/>
            <p:cNvSpPr>
              <a:spLocks noChangeArrowheads="1"/>
            </p:cNvSpPr>
            <p:nvPr/>
          </p:nvSpPr>
          <p:spPr bwMode="gray">
            <a:xfrm>
              <a:off x="836" y="879"/>
              <a:ext cx="758" cy="758"/>
            </a:xfrm>
            <a:prstGeom prst="ellipse">
              <a:avLst/>
            </a:prstGeom>
            <a:noFill/>
            <a:ln w="38100">
              <a:solidFill>
                <a:srgbClr val="9933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b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25622" name="Oval 8"/>
            <p:cNvSpPr>
              <a:spLocks noChangeArrowheads="1"/>
            </p:cNvSpPr>
            <p:nvPr/>
          </p:nvSpPr>
          <p:spPr bwMode="gray">
            <a:xfrm>
              <a:off x="870" y="915"/>
              <a:ext cx="690" cy="690"/>
            </a:xfrm>
            <a:prstGeom prst="ellipse">
              <a:avLst/>
            </a:prstGeom>
            <a:noFill/>
            <a:ln w="38100">
              <a:solidFill>
                <a:srgbClr val="9933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b="0">
                <a:latin typeface="Calibri" pitchFamily="34" charset="0"/>
                <a:cs typeface="Arial" charset="0"/>
              </a:endParaRPr>
            </a:p>
          </p:txBody>
        </p:sp>
      </p:grpSp>
      <p:sp>
        <p:nvSpPr>
          <p:cNvPr id="60443" name="Text Box 9"/>
          <p:cNvSpPr txBox="1">
            <a:spLocks noChangeArrowheads="1"/>
          </p:cNvSpPr>
          <p:nvPr/>
        </p:nvSpPr>
        <p:spPr bwMode="gray">
          <a:xfrm>
            <a:off x="357188" y="1357313"/>
            <a:ext cx="1571625" cy="854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tIns="0" bIns="0">
            <a:spAutoFit/>
          </a:bodyPr>
          <a:lstStyle/>
          <a:p>
            <a:pPr algn="r"/>
            <a:endParaRPr lang="ru-RU"/>
          </a:p>
          <a:p>
            <a:pPr algn="r"/>
            <a:endParaRPr lang="ru-RU"/>
          </a:p>
          <a:p>
            <a:pPr algn="r"/>
            <a:r>
              <a:rPr lang="ru-RU" sz="2000">
                <a:latin typeface="Times New Roman" pitchFamily="18" charset="0"/>
              </a:rPr>
              <a:t> </a:t>
            </a:r>
            <a:r>
              <a:rPr lang="ru-RU" sz="2000">
                <a:solidFill>
                  <a:srgbClr val="996633"/>
                </a:solidFill>
                <a:latin typeface="Times New Roman" pitchFamily="18" charset="0"/>
              </a:rPr>
              <a:t>портфолио</a:t>
            </a:r>
            <a:r>
              <a:rPr lang="ru-RU"/>
              <a:t>  </a:t>
            </a:r>
            <a:endParaRPr lang="en-US">
              <a:solidFill>
                <a:srgbClr val="080808"/>
              </a:solidFill>
              <a:cs typeface="Arial" charset="0"/>
            </a:endParaRPr>
          </a:p>
        </p:txBody>
      </p:sp>
      <p:grpSp>
        <p:nvGrpSpPr>
          <p:cNvPr id="7" name="Group 12"/>
          <p:cNvGrpSpPr>
            <a:grpSpLocks/>
          </p:cNvGrpSpPr>
          <p:nvPr/>
        </p:nvGrpSpPr>
        <p:grpSpPr bwMode="auto">
          <a:xfrm>
            <a:off x="7143750" y="3071813"/>
            <a:ext cx="2000250" cy="1785937"/>
            <a:chOff x="802" y="845"/>
            <a:chExt cx="827" cy="826"/>
          </a:xfrm>
        </p:grpSpPr>
        <p:sp>
          <p:nvSpPr>
            <p:cNvPr id="25617" name="Oval 13"/>
            <p:cNvSpPr>
              <a:spLocks noChangeArrowheads="1"/>
            </p:cNvSpPr>
            <p:nvPr/>
          </p:nvSpPr>
          <p:spPr bwMode="gray">
            <a:xfrm>
              <a:off x="802" y="845"/>
              <a:ext cx="827" cy="826"/>
            </a:xfrm>
            <a:prstGeom prst="ellipse">
              <a:avLst/>
            </a:prstGeom>
            <a:solidFill>
              <a:srgbClr val="F8F8F8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b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25618" name="Oval 14"/>
            <p:cNvSpPr>
              <a:spLocks noChangeArrowheads="1"/>
            </p:cNvSpPr>
            <p:nvPr/>
          </p:nvSpPr>
          <p:spPr bwMode="gray">
            <a:xfrm>
              <a:off x="836" y="879"/>
              <a:ext cx="758" cy="758"/>
            </a:xfrm>
            <a:prstGeom prst="ellipse">
              <a:avLst/>
            </a:prstGeom>
            <a:noFill/>
            <a:ln w="38100">
              <a:solidFill>
                <a:schemeClr val="accent1">
                  <a:alpha val="70195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b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25619" name="Oval 15"/>
            <p:cNvSpPr>
              <a:spLocks noChangeArrowheads="1"/>
            </p:cNvSpPr>
            <p:nvPr/>
          </p:nvSpPr>
          <p:spPr bwMode="gray">
            <a:xfrm>
              <a:off x="870" y="915"/>
              <a:ext cx="690" cy="690"/>
            </a:xfrm>
            <a:prstGeom prst="ellipse">
              <a:avLst/>
            </a:prstGeom>
            <a:noFill/>
            <a:ln w="38100">
              <a:solidFill>
                <a:schemeClr val="accent1">
                  <a:alpha val="30196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b="0">
                <a:latin typeface="Calibri" pitchFamily="34" charset="0"/>
                <a:cs typeface="Arial" charset="0"/>
              </a:endParaRPr>
            </a:p>
          </p:txBody>
        </p:sp>
      </p:grpSp>
      <p:sp>
        <p:nvSpPr>
          <p:cNvPr id="60448" name="Text Box 16"/>
          <p:cNvSpPr txBox="1">
            <a:spLocks noChangeArrowheads="1"/>
          </p:cNvSpPr>
          <p:nvPr/>
        </p:nvSpPr>
        <p:spPr bwMode="gray">
          <a:xfrm>
            <a:off x="7215188" y="3143250"/>
            <a:ext cx="1928812" cy="1260475"/>
          </a:xfrm>
          <a:prstGeom prst="rect">
            <a:avLst/>
          </a:prstGeom>
          <a:noFill/>
          <a:ln w="9525" algn="ctr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ru-RU"/>
          </a:p>
          <a:p>
            <a:pPr algn="ctr">
              <a:defRPr/>
            </a:pPr>
            <a:r>
              <a:rPr lang="ru-RU"/>
              <a:t> </a:t>
            </a:r>
          </a:p>
          <a:p>
            <a:pPr algn="ctr">
              <a:defRPr/>
            </a:pPr>
            <a:r>
              <a:rPr lang="ru-RU">
                <a:solidFill>
                  <a:srgbClr val="E2929E"/>
                </a:solidFill>
              </a:rPr>
              <a:t> </a:t>
            </a:r>
            <a:r>
              <a:rPr lang="ru-RU" sz="2000">
                <a:solidFill>
                  <a:srgbClr val="CF495D"/>
                </a:solidFill>
                <a:latin typeface="Times New Roman" pitchFamily="18" charset="0"/>
              </a:rPr>
              <a:t>рефлексивное осмысление</a:t>
            </a:r>
            <a:r>
              <a:rPr lang="ru-RU">
                <a:solidFill>
                  <a:srgbClr val="CF495D"/>
                </a:solidFill>
              </a:rPr>
              <a:t> </a:t>
            </a:r>
            <a:endParaRPr lang="en-US">
              <a:solidFill>
                <a:srgbClr val="CF495D"/>
              </a:solidFill>
              <a:cs typeface="Arial" charset="0"/>
            </a:endParaRPr>
          </a:p>
        </p:txBody>
      </p:sp>
      <p:grpSp>
        <p:nvGrpSpPr>
          <p:cNvPr id="8" name="Group 19"/>
          <p:cNvGrpSpPr>
            <a:grpSpLocks/>
          </p:cNvGrpSpPr>
          <p:nvPr/>
        </p:nvGrpSpPr>
        <p:grpSpPr bwMode="auto">
          <a:xfrm>
            <a:off x="0" y="4786313"/>
            <a:ext cx="2286000" cy="2071687"/>
            <a:chOff x="802" y="845"/>
            <a:chExt cx="827" cy="826"/>
          </a:xfrm>
        </p:grpSpPr>
        <p:sp>
          <p:nvSpPr>
            <p:cNvPr id="25614" name="Oval 20"/>
            <p:cNvSpPr>
              <a:spLocks noChangeArrowheads="1"/>
            </p:cNvSpPr>
            <p:nvPr/>
          </p:nvSpPr>
          <p:spPr bwMode="gray">
            <a:xfrm>
              <a:off x="802" y="845"/>
              <a:ext cx="827" cy="826"/>
            </a:xfrm>
            <a:prstGeom prst="ellipse">
              <a:avLst/>
            </a:prstGeom>
            <a:solidFill>
              <a:srgbClr val="F8F8F8"/>
            </a:solidFill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b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25615" name="Oval 21"/>
            <p:cNvSpPr>
              <a:spLocks noChangeArrowheads="1"/>
            </p:cNvSpPr>
            <p:nvPr/>
          </p:nvSpPr>
          <p:spPr bwMode="gray">
            <a:xfrm>
              <a:off x="836" y="879"/>
              <a:ext cx="758" cy="758"/>
            </a:xfrm>
            <a:prstGeom prst="ellipse">
              <a:avLst/>
            </a:prstGeom>
            <a:noFill/>
            <a:ln w="38100">
              <a:solidFill>
                <a:schemeClr val="hlink">
                  <a:alpha val="70195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b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25616" name="Oval 22"/>
            <p:cNvSpPr>
              <a:spLocks noChangeArrowheads="1"/>
            </p:cNvSpPr>
            <p:nvPr/>
          </p:nvSpPr>
          <p:spPr bwMode="gray">
            <a:xfrm>
              <a:off x="870" y="915"/>
              <a:ext cx="690" cy="690"/>
            </a:xfrm>
            <a:prstGeom prst="ellipse">
              <a:avLst/>
            </a:prstGeom>
            <a:noFill/>
            <a:ln w="38100">
              <a:solidFill>
                <a:schemeClr val="hlink">
                  <a:alpha val="30196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b="0">
                <a:latin typeface="Calibri" pitchFamily="34" charset="0"/>
                <a:cs typeface="Arial" charset="0"/>
              </a:endParaRPr>
            </a:p>
          </p:txBody>
        </p:sp>
      </p:grpSp>
      <p:sp>
        <p:nvSpPr>
          <p:cNvPr id="60453" name="Text Box 23"/>
          <p:cNvSpPr txBox="1">
            <a:spLocks noChangeArrowheads="1"/>
          </p:cNvSpPr>
          <p:nvPr/>
        </p:nvSpPr>
        <p:spPr bwMode="gray">
          <a:xfrm>
            <a:off x="0" y="5143500"/>
            <a:ext cx="2286000" cy="1250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endParaRPr lang="ru-RU"/>
          </a:p>
          <a:p>
            <a:pPr algn="r"/>
            <a:r>
              <a:rPr lang="ru-RU"/>
              <a:t> </a:t>
            </a:r>
          </a:p>
          <a:p>
            <a:pPr algn="ctr"/>
            <a:r>
              <a:rPr lang="ru-RU"/>
              <a:t> </a:t>
            </a:r>
            <a:r>
              <a:rPr lang="ru-RU" sz="2000">
                <a:solidFill>
                  <a:srgbClr val="00264D"/>
                </a:solidFill>
                <a:latin typeface="Times New Roman" pitchFamily="18" charset="0"/>
              </a:rPr>
              <a:t>образовательная среда </a:t>
            </a:r>
            <a:endParaRPr lang="en-US" sz="2000">
              <a:solidFill>
                <a:srgbClr val="00264D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45" name="Прямоугольник 44"/>
          <p:cNvSpPr>
            <a:spLocks noChangeArrowheads="1"/>
          </p:cNvSpPr>
          <p:nvPr/>
        </p:nvSpPr>
        <p:spPr bwMode="auto">
          <a:xfrm>
            <a:off x="2500313" y="5286375"/>
            <a:ext cx="621506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/>
              <a:t> </a:t>
            </a:r>
            <a:r>
              <a:rPr lang="ru-RU" sz="2800">
                <a:latin typeface="Times New Roman" pitchFamily="18" charset="0"/>
              </a:rPr>
              <a:t>пространство превращения потенциала в ресурс</a:t>
            </a:r>
            <a:r>
              <a:rPr lang="ru-RU" sz="200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4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4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60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4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4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60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5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5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5" grpId="0"/>
      <p:bldP spid="60436" grpId="0"/>
      <p:bldP spid="60443" grpId="0"/>
      <p:bldP spid="60448" grpId="0" animBg="1"/>
      <p:bldP spid="60453" grpId="0"/>
      <p:bldP spid="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60338"/>
            <a:ext cx="8258175" cy="1066800"/>
          </a:xfrm>
        </p:spPr>
        <p:txBody>
          <a:bodyPr/>
          <a:lstStyle/>
          <a:p>
            <a:pPr algn="ctr" eaLnBrk="1" hangingPunct="1"/>
            <a:r>
              <a:rPr lang="ru-RU" sz="3200" smtClean="0">
                <a:solidFill>
                  <a:schemeClr val="folHlink"/>
                </a:solidFill>
                <a:latin typeface="Times New Roman" pitchFamily="18" charset="0"/>
              </a:rPr>
              <a:t>Алгоритм разработки программы ИТПР</a:t>
            </a:r>
            <a:endParaRPr lang="en-US" sz="3200" smtClean="0">
              <a:solidFill>
                <a:schemeClr val="folHlink"/>
              </a:solidFill>
              <a:latin typeface="Times New Roman" pitchFamily="18" charset="0"/>
            </a:endParaRPr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0" y="3143250"/>
            <a:ext cx="2357438" cy="2143125"/>
            <a:chOff x="479" y="2640"/>
            <a:chExt cx="1264" cy="556"/>
          </a:xfrm>
        </p:grpSpPr>
        <p:sp>
          <p:nvSpPr>
            <p:cNvPr id="52231" name="AutoShape 7"/>
            <p:cNvSpPr>
              <a:spLocks noChangeArrowheads="1"/>
            </p:cNvSpPr>
            <p:nvPr/>
          </p:nvSpPr>
          <p:spPr bwMode="invGray">
            <a:xfrm>
              <a:off x="479" y="2640"/>
              <a:ext cx="1264" cy="556"/>
            </a:xfrm>
            <a:prstGeom prst="chevron">
              <a:avLst>
                <a:gd name="adj" fmla="val 36511"/>
              </a:avLst>
            </a:prstGeom>
            <a:gradFill rotWithShape="1">
              <a:gsLst>
                <a:gs pos="0">
                  <a:schemeClr val="accent1">
                    <a:gamma/>
                    <a:tint val="1019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tint val="10196"/>
                    <a:invGamma/>
                  </a:schemeClr>
                </a:gs>
              </a:gsLst>
              <a:lin ang="0" scaled="1"/>
            </a:gradFill>
            <a:ln w="12700" algn="ctr">
              <a:solidFill>
                <a:schemeClr val="accent1"/>
              </a:solidFill>
              <a:miter lim="800000"/>
              <a:headEnd/>
              <a:tailEnd/>
            </a:ln>
            <a:effectLst>
              <a:outerShdw dist="50800" dir="54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52232" name="AutoShape 8"/>
            <p:cNvSpPr>
              <a:spLocks noChangeArrowheads="1"/>
            </p:cNvSpPr>
            <p:nvPr/>
          </p:nvSpPr>
          <p:spPr bwMode="invGray">
            <a:xfrm>
              <a:off x="501" y="2655"/>
              <a:ext cx="1229" cy="528"/>
            </a:xfrm>
            <a:prstGeom prst="chevron">
              <a:avLst>
                <a:gd name="adj" fmla="val 38600"/>
              </a:avLst>
            </a:prstGeom>
            <a:gradFill rotWithShape="1">
              <a:gsLst>
                <a:gs pos="0">
                  <a:schemeClr val="accent1">
                    <a:gamma/>
                    <a:tint val="50980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tint val="50980"/>
                    <a:invGamma/>
                  </a:schemeClr>
                </a:gs>
              </a:gsLst>
              <a:lin ang="5400000" scaled="1"/>
            </a:gradFill>
            <a:ln w="12700" algn="ctr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</p:grpSp>
      <p:sp>
        <p:nvSpPr>
          <p:cNvPr id="52233" name="Text Box 9"/>
          <p:cNvSpPr txBox="1">
            <a:spLocks noChangeArrowheads="1"/>
          </p:cNvSpPr>
          <p:nvPr/>
        </p:nvSpPr>
        <p:spPr bwMode="gray">
          <a:xfrm>
            <a:off x="500063" y="3500438"/>
            <a:ext cx="1577975" cy="1920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Установить свой уровень проф. компетент ности</a:t>
            </a: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857375" y="3143250"/>
            <a:ext cx="2500313" cy="2214563"/>
            <a:chOff x="479" y="2640"/>
            <a:chExt cx="1264" cy="556"/>
          </a:xfrm>
        </p:grpSpPr>
        <p:sp>
          <p:nvSpPr>
            <p:cNvPr id="52235" name="AutoShape 11"/>
            <p:cNvSpPr>
              <a:spLocks noChangeArrowheads="1"/>
            </p:cNvSpPr>
            <p:nvPr/>
          </p:nvSpPr>
          <p:spPr bwMode="invGray">
            <a:xfrm>
              <a:off x="479" y="2640"/>
              <a:ext cx="1264" cy="556"/>
            </a:xfrm>
            <a:prstGeom prst="chevron">
              <a:avLst>
                <a:gd name="adj" fmla="val 36511"/>
              </a:avLst>
            </a:prstGeom>
            <a:gradFill rotWithShape="1">
              <a:gsLst>
                <a:gs pos="0">
                  <a:schemeClr val="accent2">
                    <a:gamma/>
                    <a:tint val="10196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tint val="10196"/>
                    <a:invGamma/>
                  </a:schemeClr>
                </a:gs>
              </a:gsLst>
              <a:lin ang="0" scaled="1"/>
            </a:gradFill>
            <a:ln w="12700" algn="ctr">
              <a:solidFill>
                <a:schemeClr val="accent2"/>
              </a:solidFill>
              <a:miter lim="800000"/>
              <a:headEnd/>
              <a:tailEnd/>
            </a:ln>
            <a:effectLst>
              <a:outerShdw dist="50800" dir="54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52236" name="AutoShape 12"/>
            <p:cNvSpPr>
              <a:spLocks noChangeArrowheads="1"/>
            </p:cNvSpPr>
            <p:nvPr/>
          </p:nvSpPr>
          <p:spPr bwMode="invGray">
            <a:xfrm>
              <a:off x="501" y="2655"/>
              <a:ext cx="1229" cy="528"/>
            </a:xfrm>
            <a:prstGeom prst="chevron">
              <a:avLst>
                <a:gd name="adj" fmla="val 38600"/>
              </a:avLst>
            </a:prstGeom>
            <a:gradFill rotWithShape="1">
              <a:gsLst>
                <a:gs pos="0">
                  <a:schemeClr val="accent2">
                    <a:gamma/>
                    <a:tint val="50980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tint val="50980"/>
                    <a:invGamma/>
                  </a:schemeClr>
                </a:gs>
              </a:gsLst>
              <a:lin ang="5400000" scaled="1"/>
            </a:gradFill>
            <a:ln w="12700" algn="ctr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3786188" y="3143250"/>
            <a:ext cx="1857375" cy="2286000"/>
            <a:chOff x="479" y="2640"/>
            <a:chExt cx="1264" cy="556"/>
          </a:xfrm>
        </p:grpSpPr>
        <p:sp>
          <p:nvSpPr>
            <p:cNvPr id="52238" name="AutoShape 14"/>
            <p:cNvSpPr>
              <a:spLocks noChangeArrowheads="1"/>
            </p:cNvSpPr>
            <p:nvPr/>
          </p:nvSpPr>
          <p:spPr bwMode="invGray">
            <a:xfrm>
              <a:off x="479" y="2640"/>
              <a:ext cx="1264" cy="556"/>
            </a:xfrm>
            <a:prstGeom prst="chevron">
              <a:avLst>
                <a:gd name="adj" fmla="val 36511"/>
              </a:avLst>
            </a:prstGeom>
            <a:gradFill rotWithShape="1">
              <a:gsLst>
                <a:gs pos="0">
                  <a:schemeClr val="hlink">
                    <a:gamma/>
                    <a:tint val="10196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10196"/>
                    <a:invGamma/>
                  </a:schemeClr>
                </a:gs>
              </a:gsLst>
              <a:lin ang="0" scaled="1"/>
            </a:gradFill>
            <a:ln w="12700" algn="ctr">
              <a:solidFill>
                <a:schemeClr val="hlink"/>
              </a:solidFill>
              <a:miter lim="800000"/>
              <a:headEnd/>
              <a:tailEnd/>
            </a:ln>
            <a:effectLst>
              <a:outerShdw dist="50800" dir="54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52239" name="AutoShape 15"/>
            <p:cNvSpPr>
              <a:spLocks noChangeArrowheads="1"/>
            </p:cNvSpPr>
            <p:nvPr/>
          </p:nvSpPr>
          <p:spPr bwMode="invGray">
            <a:xfrm>
              <a:off x="501" y="2655"/>
              <a:ext cx="1229" cy="528"/>
            </a:xfrm>
            <a:prstGeom prst="chevron">
              <a:avLst>
                <a:gd name="adj" fmla="val 38600"/>
              </a:avLst>
            </a:prstGeom>
            <a:gradFill rotWithShape="1">
              <a:gsLst>
                <a:gs pos="0">
                  <a:schemeClr val="hlink">
                    <a:gamma/>
                    <a:tint val="5098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50980"/>
                    <a:invGamma/>
                  </a:schemeClr>
                </a:gs>
              </a:gsLst>
              <a:lin ang="5400000" scaled="1"/>
            </a:gradFill>
            <a:ln w="12700" algn="ctr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</p:grp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5143500" y="3143250"/>
            <a:ext cx="2214563" cy="2286000"/>
            <a:chOff x="479" y="2640"/>
            <a:chExt cx="1264" cy="556"/>
          </a:xfrm>
        </p:grpSpPr>
        <p:sp>
          <p:nvSpPr>
            <p:cNvPr id="52241" name="AutoShape 17"/>
            <p:cNvSpPr>
              <a:spLocks noChangeArrowheads="1"/>
            </p:cNvSpPr>
            <p:nvPr/>
          </p:nvSpPr>
          <p:spPr bwMode="invGray">
            <a:xfrm>
              <a:off x="479" y="2640"/>
              <a:ext cx="1264" cy="556"/>
            </a:xfrm>
            <a:prstGeom prst="chevron">
              <a:avLst>
                <a:gd name="adj" fmla="val 36511"/>
              </a:avLst>
            </a:prstGeom>
            <a:gradFill rotWithShape="1">
              <a:gsLst>
                <a:gs pos="0">
                  <a:schemeClr val="folHlink">
                    <a:gamma/>
                    <a:tint val="10196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10196"/>
                    <a:invGamma/>
                  </a:schemeClr>
                </a:gs>
              </a:gsLst>
              <a:lin ang="0" scaled="1"/>
            </a:gradFill>
            <a:ln w="12700" algn="ctr">
              <a:solidFill>
                <a:schemeClr val="folHlink"/>
              </a:solidFill>
              <a:miter lim="800000"/>
              <a:headEnd/>
              <a:tailEnd/>
            </a:ln>
            <a:effectLst>
              <a:outerShdw dist="50800" dir="54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52242" name="AutoShape 18"/>
            <p:cNvSpPr>
              <a:spLocks noChangeArrowheads="1"/>
            </p:cNvSpPr>
            <p:nvPr/>
          </p:nvSpPr>
          <p:spPr bwMode="invGray">
            <a:xfrm>
              <a:off x="501" y="2655"/>
              <a:ext cx="1230" cy="528"/>
            </a:xfrm>
            <a:prstGeom prst="chevron">
              <a:avLst>
                <a:gd name="adj" fmla="val 38600"/>
              </a:avLst>
            </a:prstGeom>
            <a:gradFill rotWithShape="1">
              <a:gsLst>
                <a:gs pos="0">
                  <a:schemeClr val="folHlink">
                    <a:gamma/>
                    <a:tint val="50980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50980"/>
                    <a:invGamma/>
                  </a:schemeClr>
                </a:gs>
              </a:gsLst>
              <a:lin ang="5400000" scaled="1"/>
            </a:gradFill>
            <a:ln w="12700" algn="ctr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</p:grpSp>
      <p:sp>
        <p:nvSpPr>
          <p:cNvPr id="52247" name="Text Box 4"/>
          <p:cNvSpPr txBox="1">
            <a:spLocks noChangeArrowheads="1"/>
          </p:cNvSpPr>
          <p:nvPr/>
        </p:nvSpPr>
        <p:spPr bwMode="invGray">
          <a:xfrm>
            <a:off x="214313" y="1214438"/>
            <a:ext cx="8461375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2800">
                <a:latin typeface="Times New Roman" pitchFamily="18" charset="0"/>
              </a:rPr>
              <a:t>Успешный результат освоения любой инновации – формирование нового уровня мотивации.</a:t>
            </a:r>
          </a:p>
        </p:txBody>
      </p:sp>
      <p:sp>
        <p:nvSpPr>
          <p:cNvPr id="52249" name="Text Box 25"/>
          <p:cNvSpPr txBox="1">
            <a:spLocks noChangeArrowheads="1"/>
          </p:cNvSpPr>
          <p:nvPr/>
        </p:nvSpPr>
        <p:spPr bwMode="gray">
          <a:xfrm>
            <a:off x="2357438" y="3141663"/>
            <a:ext cx="1566862" cy="2225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Определить свою роль в мероприятиях согласно уровня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52250" name="Text Box 26"/>
          <p:cNvSpPr txBox="1">
            <a:spLocks noChangeArrowheads="1"/>
          </p:cNvSpPr>
          <p:nvPr/>
        </p:nvSpPr>
        <p:spPr bwMode="gray">
          <a:xfrm>
            <a:off x="3995738" y="3644900"/>
            <a:ext cx="1577975" cy="1006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000">
                <a:solidFill>
                  <a:schemeClr val="bg1"/>
                </a:solidFill>
                <a:latin typeface="Times New Roman" pitchFamily="18" charset="0"/>
              </a:rPr>
              <a:t>Изучить план работы МО</a:t>
            </a: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52251" name="Text Box 27"/>
          <p:cNvSpPr txBox="1">
            <a:spLocks noChangeArrowheads="1"/>
          </p:cNvSpPr>
          <p:nvPr/>
        </p:nvSpPr>
        <p:spPr bwMode="gray">
          <a:xfrm>
            <a:off x="5572125" y="3429000"/>
            <a:ext cx="1577975" cy="1920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Проанализировать работу МО с позиции собственного участия</a:t>
            </a:r>
            <a:endParaRPr lang="en-US" sz="20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29" name="Group 16"/>
          <p:cNvGrpSpPr>
            <a:grpSpLocks/>
          </p:cNvGrpSpPr>
          <p:nvPr/>
        </p:nvGrpSpPr>
        <p:grpSpPr bwMode="auto">
          <a:xfrm>
            <a:off x="6786563" y="3143250"/>
            <a:ext cx="2357437" cy="2286000"/>
            <a:chOff x="479" y="2640"/>
            <a:chExt cx="1264" cy="556"/>
          </a:xfrm>
        </p:grpSpPr>
        <p:sp>
          <p:nvSpPr>
            <p:cNvPr id="30" name="AutoShape 17"/>
            <p:cNvSpPr>
              <a:spLocks noChangeArrowheads="1"/>
            </p:cNvSpPr>
            <p:nvPr/>
          </p:nvSpPr>
          <p:spPr bwMode="invGray">
            <a:xfrm>
              <a:off x="479" y="2640"/>
              <a:ext cx="1264" cy="556"/>
            </a:xfrm>
            <a:prstGeom prst="chevron">
              <a:avLst>
                <a:gd name="adj" fmla="val 36511"/>
              </a:avLst>
            </a:prstGeom>
            <a:gradFill rotWithShape="1">
              <a:gsLst>
                <a:gs pos="0">
                  <a:srgbClr val="9933FF"/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10196"/>
                    <a:invGamma/>
                  </a:schemeClr>
                </a:gs>
              </a:gsLst>
              <a:lin ang="0" scaled="1"/>
            </a:gradFill>
            <a:ln w="12700" algn="ctr">
              <a:solidFill>
                <a:schemeClr val="folHlink"/>
              </a:solidFill>
              <a:miter lim="800000"/>
              <a:headEnd/>
              <a:tailEnd/>
            </a:ln>
            <a:effectLst>
              <a:outerShdw dist="50800" dir="54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26638" name="AutoShape 18"/>
            <p:cNvSpPr>
              <a:spLocks noChangeArrowheads="1"/>
            </p:cNvSpPr>
            <p:nvPr/>
          </p:nvSpPr>
          <p:spPr bwMode="invGray">
            <a:xfrm>
              <a:off x="501" y="2655"/>
              <a:ext cx="1229" cy="528"/>
            </a:xfrm>
            <a:prstGeom prst="chevron">
              <a:avLst>
                <a:gd name="adj" fmla="val 38600"/>
              </a:avLst>
            </a:prstGeom>
            <a:solidFill>
              <a:srgbClr val="9933FF"/>
            </a:solidFill>
            <a:ln w="12700" algn="ctr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endParaRPr lang="ru-RU"/>
            </a:p>
          </p:txBody>
        </p:sp>
      </p:grpSp>
      <p:sp>
        <p:nvSpPr>
          <p:cNvPr id="32" name="Text Box 26"/>
          <p:cNvSpPr txBox="1">
            <a:spLocks noChangeArrowheads="1"/>
          </p:cNvSpPr>
          <p:nvPr/>
        </p:nvSpPr>
        <p:spPr bwMode="gray">
          <a:xfrm>
            <a:off x="7358063" y="3714750"/>
            <a:ext cx="1785937" cy="1311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000">
                <a:latin typeface="Times New Roman" pitchFamily="18" charset="0"/>
              </a:rPr>
              <a:t>Разработать авторскую программу ИТПР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2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2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2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2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33" grpId="0"/>
      <p:bldP spid="52247" grpId="0"/>
      <p:bldP spid="52249" grpId="0"/>
      <p:bldP spid="52250" grpId="0"/>
      <p:bldP spid="52251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160338"/>
            <a:ext cx="8643938" cy="1066800"/>
          </a:xfrm>
        </p:spPr>
        <p:txBody>
          <a:bodyPr/>
          <a:lstStyle/>
          <a:p>
            <a:pPr algn="ctr" eaLnBrk="1" hangingPunct="1"/>
            <a:r>
              <a:rPr lang="ru-RU" sz="3200" smtClean="0">
                <a:solidFill>
                  <a:srgbClr val="FFFF00"/>
                </a:solidFill>
              </a:rPr>
              <a:t>Формы методической работы при разработке ИТПР</a:t>
            </a:r>
            <a:endParaRPr lang="en-US" sz="3200" smtClean="0">
              <a:solidFill>
                <a:srgbClr val="FFFF00"/>
              </a:solidFill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85750" y="1573213"/>
            <a:ext cx="1785938" cy="855662"/>
            <a:chOff x="816" y="2304"/>
            <a:chExt cx="1440" cy="448"/>
          </a:xfrm>
        </p:grpSpPr>
        <p:sp>
          <p:nvSpPr>
            <p:cNvPr id="27662" name="Freeform 4"/>
            <p:cNvSpPr>
              <a:spLocks/>
            </p:cNvSpPr>
            <p:nvPr/>
          </p:nvSpPr>
          <p:spPr bwMode="gray">
            <a:xfrm>
              <a:off x="901" y="2562"/>
              <a:ext cx="1270" cy="190"/>
            </a:xfrm>
            <a:custGeom>
              <a:avLst/>
              <a:gdLst>
                <a:gd name="T0" fmla="*/ 6509 w 1120"/>
                <a:gd name="T1" fmla="*/ 5 h 252"/>
                <a:gd name="T2" fmla="*/ 6480 w 1120"/>
                <a:gd name="T3" fmla="*/ 5 h 252"/>
                <a:gd name="T4" fmla="*/ 6386 w 1120"/>
                <a:gd name="T5" fmla="*/ 5 h 252"/>
                <a:gd name="T6" fmla="*/ 6242 w 1120"/>
                <a:gd name="T7" fmla="*/ 5 h 252"/>
                <a:gd name="T8" fmla="*/ 6035 w 1120"/>
                <a:gd name="T9" fmla="*/ 5 h 252"/>
                <a:gd name="T10" fmla="*/ 5767 w 1120"/>
                <a:gd name="T11" fmla="*/ 5 h 252"/>
                <a:gd name="T12" fmla="*/ 5455 w 1120"/>
                <a:gd name="T13" fmla="*/ 5 h 252"/>
                <a:gd name="T14" fmla="*/ 5090 w 1120"/>
                <a:gd name="T15" fmla="*/ 5 h 252"/>
                <a:gd name="T16" fmla="*/ 4679 w 1120"/>
                <a:gd name="T17" fmla="*/ 4 h 252"/>
                <a:gd name="T18" fmla="*/ 4244 w 1120"/>
                <a:gd name="T19" fmla="*/ 4 h 252"/>
                <a:gd name="T20" fmla="*/ 3754 w 1120"/>
                <a:gd name="T21" fmla="*/ 4 h 252"/>
                <a:gd name="T22" fmla="*/ 3224 w 1120"/>
                <a:gd name="T23" fmla="*/ 4 h 252"/>
                <a:gd name="T24" fmla="*/ 2704 w 1120"/>
                <a:gd name="T25" fmla="*/ 4 h 252"/>
                <a:gd name="T26" fmla="*/ 2227 w 1120"/>
                <a:gd name="T27" fmla="*/ 4 h 252"/>
                <a:gd name="T28" fmla="*/ 1788 w 1120"/>
                <a:gd name="T29" fmla="*/ 4 h 252"/>
                <a:gd name="T30" fmla="*/ 1383 w 1120"/>
                <a:gd name="T31" fmla="*/ 5 h 252"/>
                <a:gd name="T32" fmla="*/ 1038 w 1120"/>
                <a:gd name="T33" fmla="*/ 5 h 252"/>
                <a:gd name="T34" fmla="*/ 733 w 1120"/>
                <a:gd name="T35" fmla="*/ 5 h 252"/>
                <a:gd name="T36" fmla="*/ 472 w 1120"/>
                <a:gd name="T37" fmla="*/ 5 h 252"/>
                <a:gd name="T38" fmla="*/ 269 w 1120"/>
                <a:gd name="T39" fmla="*/ 5 h 252"/>
                <a:gd name="T40" fmla="*/ 113 w 1120"/>
                <a:gd name="T41" fmla="*/ 5 h 252"/>
                <a:gd name="T42" fmla="*/ 33 w 1120"/>
                <a:gd name="T43" fmla="*/ 5 h 252"/>
                <a:gd name="T44" fmla="*/ 0 w 1120"/>
                <a:gd name="T45" fmla="*/ 5 h 252"/>
                <a:gd name="T46" fmla="*/ 0 w 1120"/>
                <a:gd name="T47" fmla="*/ 2 h 252"/>
                <a:gd name="T48" fmla="*/ 3251 w 1120"/>
                <a:gd name="T49" fmla="*/ 0 h 252"/>
                <a:gd name="T50" fmla="*/ 6509 w 1120"/>
                <a:gd name="T51" fmla="*/ 2 h 252"/>
                <a:gd name="T52" fmla="*/ 6509 w 1120"/>
                <a:gd name="T53" fmla="*/ 5 h 252"/>
                <a:gd name="T54" fmla="*/ 6509 w 1120"/>
                <a:gd name="T55" fmla="*/ 5 h 25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1120"/>
                <a:gd name="T85" fmla="*/ 0 h 252"/>
                <a:gd name="T86" fmla="*/ 1120 w 1120"/>
                <a:gd name="T87" fmla="*/ 252 h 252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close/>
                </a:path>
              </a:pathLst>
            </a:custGeom>
            <a:gradFill rotWithShape="1">
              <a:gsLst>
                <a:gs pos="0">
                  <a:srgbClr val="6C6C6C"/>
                </a:gs>
                <a:gs pos="100000">
                  <a:srgbClr val="000000"/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5781" name="Rectangle 5"/>
            <p:cNvSpPr>
              <a:spLocks noChangeArrowheads="1"/>
            </p:cNvSpPr>
            <p:nvPr/>
          </p:nvSpPr>
          <p:spPr bwMode="gray">
            <a:xfrm>
              <a:off x="816" y="2304"/>
              <a:ext cx="1440" cy="393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5764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r>
                <a:rPr lang="ru-RU" sz="2000">
                  <a:solidFill>
                    <a:schemeClr val="bg1"/>
                  </a:solidFill>
                  <a:latin typeface="Times New Roman" pitchFamily="18" charset="0"/>
                </a:rPr>
                <a:t>Практическая</a:t>
              </a:r>
            </a:p>
            <a:p>
              <a:pPr algn="r">
                <a:defRPr/>
              </a:pPr>
              <a:r>
                <a:rPr lang="ru-RU" sz="2000">
                  <a:solidFill>
                    <a:schemeClr val="bg1"/>
                  </a:solidFill>
                  <a:latin typeface="Times New Roman" pitchFamily="18" charset="0"/>
                </a:rPr>
                <a:t>деятельность</a:t>
              </a:r>
              <a:endPara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endParaRP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0" y="3214688"/>
            <a:ext cx="2357438" cy="785812"/>
            <a:chOff x="697" y="2304"/>
            <a:chExt cx="1738" cy="448"/>
          </a:xfrm>
        </p:grpSpPr>
        <p:sp>
          <p:nvSpPr>
            <p:cNvPr id="75783" name="Freeform 7"/>
            <p:cNvSpPr>
              <a:spLocks/>
            </p:cNvSpPr>
            <p:nvPr/>
          </p:nvSpPr>
          <p:spPr bwMode="gray">
            <a:xfrm>
              <a:off x="901" y="2562"/>
              <a:ext cx="1270" cy="190"/>
            </a:xfrm>
            <a:custGeom>
              <a:avLst/>
              <a:gdLst/>
              <a:ahLst/>
              <a:cxnLst>
                <a:cxn ang="0">
                  <a:pos x="1120" y="252"/>
                </a:cxn>
                <a:cxn ang="0">
                  <a:pos x="1116" y="250"/>
                </a:cxn>
                <a:cxn ang="0">
                  <a:pos x="1100" y="246"/>
                </a:cxn>
                <a:cxn ang="0">
                  <a:pos x="1074" y="240"/>
                </a:cxn>
                <a:cxn ang="0">
                  <a:pos x="1038" y="232"/>
                </a:cxn>
                <a:cxn ang="0">
                  <a:pos x="992" y="222"/>
                </a:cxn>
                <a:cxn ang="0">
                  <a:pos x="938" y="212"/>
                </a:cxn>
                <a:cxn ang="0">
                  <a:pos x="876" y="204"/>
                </a:cxn>
                <a:cxn ang="0">
                  <a:pos x="806" y="196"/>
                </a:cxn>
                <a:cxn ang="0">
                  <a:pos x="730" y="190"/>
                </a:cxn>
                <a:cxn ang="0">
                  <a:pos x="646" y="184"/>
                </a:cxn>
                <a:cxn ang="0">
                  <a:pos x="556" y="184"/>
                </a:cxn>
                <a:cxn ang="0">
                  <a:pos x="466" y="184"/>
                </a:cxn>
                <a:cxn ang="0">
                  <a:pos x="384" y="190"/>
                </a:cxn>
                <a:cxn ang="0">
                  <a:pos x="308" y="196"/>
                </a:cxn>
                <a:cxn ang="0">
                  <a:pos x="238" y="204"/>
                </a:cxn>
                <a:cxn ang="0">
                  <a:pos x="178" y="212"/>
                </a:cxn>
                <a:cxn ang="0">
                  <a:pos x="126" y="222"/>
                </a:cxn>
                <a:cxn ang="0">
                  <a:pos x="82" y="232"/>
                </a:cxn>
                <a:cxn ang="0">
                  <a:pos x="46" y="240"/>
                </a:cxn>
                <a:cxn ang="0">
                  <a:pos x="20" y="246"/>
                </a:cxn>
                <a:cxn ang="0">
                  <a:pos x="6" y="250"/>
                </a:cxn>
                <a:cxn ang="0">
                  <a:pos x="0" y="252"/>
                </a:cxn>
                <a:cxn ang="0">
                  <a:pos x="0" y="62"/>
                </a:cxn>
                <a:cxn ang="0">
                  <a:pos x="560" y="0"/>
                </a:cxn>
                <a:cxn ang="0">
                  <a:pos x="1120" y="62"/>
                </a:cxn>
                <a:cxn ang="0">
                  <a:pos x="1120" y="252"/>
                </a:cxn>
                <a:cxn ang="0">
                  <a:pos x="1120" y="252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lnTo>
                    <a:pt x="1120" y="252"/>
                  </a:lnTo>
                  <a:close/>
                </a:path>
              </a:pathLst>
            </a:custGeom>
            <a:gradFill rotWithShape="1">
              <a:gsLst>
                <a:gs pos="0">
                  <a:schemeClr val="tx1">
                    <a:gamma/>
                    <a:tint val="57647"/>
                    <a:invGamma/>
                  </a:schemeClr>
                </a:gs>
                <a:gs pos="100000">
                  <a:schemeClr val="tx1"/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algn="r">
                <a:defRPr/>
              </a:pPr>
              <a:endParaRPr lang="ru-RU"/>
            </a:p>
          </p:txBody>
        </p:sp>
        <p:sp>
          <p:nvSpPr>
            <p:cNvPr id="75784" name="Rectangle 8"/>
            <p:cNvSpPr>
              <a:spLocks noChangeArrowheads="1"/>
            </p:cNvSpPr>
            <p:nvPr/>
          </p:nvSpPr>
          <p:spPr bwMode="gray">
            <a:xfrm>
              <a:off x="697" y="2304"/>
              <a:ext cx="1738" cy="393"/>
            </a:xfrm>
            <a:prstGeom prst="rect">
              <a:avLst/>
            </a:prstGeom>
            <a:gradFill rotWithShape="1">
              <a:gsLst>
                <a:gs pos="0">
                  <a:schemeClr val="hlink">
                    <a:gamma/>
                    <a:tint val="57647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ru-RU" sz="2000">
                  <a:solidFill>
                    <a:schemeClr val="bg1"/>
                  </a:solidFill>
                  <a:latin typeface="Times New Roman" pitchFamily="18" charset="0"/>
                </a:rPr>
                <a:t>Профессиональное </a:t>
              </a:r>
            </a:p>
            <a:p>
              <a:pPr algn="ctr" eaLnBrk="0" hangingPunct="0">
                <a:defRPr/>
              </a:pPr>
              <a:r>
                <a:rPr lang="ru-RU" sz="2000">
                  <a:solidFill>
                    <a:schemeClr val="bg1"/>
                  </a:solidFill>
                  <a:latin typeface="Times New Roman" pitchFamily="18" charset="0"/>
                </a:rPr>
                <a:t>общение</a:t>
              </a:r>
              <a:endPara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27652" name="Line 18"/>
          <p:cNvSpPr>
            <a:spLocks noChangeShapeType="1"/>
          </p:cNvSpPr>
          <p:nvPr/>
        </p:nvSpPr>
        <p:spPr bwMode="auto">
          <a:xfrm>
            <a:off x="2143125" y="3071813"/>
            <a:ext cx="6715125" cy="46037"/>
          </a:xfrm>
          <a:prstGeom prst="line">
            <a:avLst/>
          </a:prstGeom>
          <a:noFill/>
          <a:ln w="38100" cap="rnd">
            <a:solidFill>
              <a:srgbClr val="5F5F5F"/>
            </a:solidFill>
            <a:prstDash val="sysDot"/>
            <a:round/>
            <a:headEnd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7653" name="Line 20"/>
          <p:cNvSpPr>
            <a:spLocks noChangeShapeType="1"/>
          </p:cNvSpPr>
          <p:nvPr/>
        </p:nvSpPr>
        <p:spPr bwMode="auto">
          <a:xfrm>
            <a:off x="2286000" y="5357813"/>
            <a:ext cx="5943600" cy="0"/>
          </a:xfrm>
          <a:prstGeom prst="line">
            <a:avLst/>
          </a:prstGeom>
          <a:noFill/>
          <a:ln w="38100" cap="rnd">
            <a:solidFill>
              <a:srgbClr val="5F5F5F"/>
            </a:solidFill>
            <a:prstDash val="sysDot"/>
            <a:round/>
            <a:headEnd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5797" name="Text Box 21"/>
          <p:cNvSpPr txBox="1">
            <a:spLocks noChangeArrowheads="1"/>
          </p:cNvSpPr>
          <p:nvPr/>
        </p:nvSpPr>
        <p:spPr bwMode="auto">
          <a:xfrm>
            <a:off x="2286000" y="1357313"/>
            <a:ext cx="67151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2000">
                <a:latin typeface="Times New Roman" pitchFamily="18" charset="0"/>
              </a:rPr>
              <a:t>Самостоятельное конструирование уроков.  Проведение открытых уроков. Самоанализ открытых уроков. Обобщение собственного опыта реализации. Конструирование уроков в группах.  Анализ посещенных открытых уроков. Участие в групповом анализе урока.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75798" name="Text Box 22"/>
          <p:cNvSpPr txBox="1">
            <a:spLocks noChangeArrowheads="1"/>
          </p:cNvSpPr>
          <p:nvPr/>
        </p:nvSpPr>
        <p:spPr bwMode="auto">
          <a:xfrm>
            <a:off x="2428875" y="3214688"/>
            <a:ext cx="6545263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rgbClr val="FFFF00"/>
                </a:solidFill>
                <a:latin typeface="Times New Roman" pitchFamily="18" charset="0"/>
              </a:rPr>
              <a:t>Участие в конструировании и подготовке методических мероприятий.</a:t>
            </a:r>
          </a:p>
          <a:p>
            <a:r>
              <a:rPr lang="ru-RU" sz="2000">
                <a:solidFill>
                  <a:srgbClr val="FFFF00"/>
                </a:solidFill>
                <a:latin typeface="Times New Roman" pitchFamily="18" charset="0"/>
              </a:rPr>
              <a:t>Активная позиция при проведении мероприятий:</a:t>
            </a:r>
          </a:p>
          <a:p>
            <a:r>
              <a:rPr lang="ru-RU" sz="2000">
                <a:solidFill>
                  <a:srgbClr val="FFFF00"/>
                </a:solidFill>
                <a:latin typeface="Times New Roman" pitchFamily="18" charset="0"/>
              </a:rPr>
              <a:t>участие в работе группы, руководитель группы.</a:t>
            </a:r>
          </a:p>
          <a:p>
            <a:r>
              <a:rPr lang="ru-RU" sz="2000">
                <a:solidFill>
                  <a:srgbClr val="FFFF00"/>
                </a:solidFill>
                <a:latin typeface="Times New Roman" pitchFamily="18" charset="0"/>
              </a:rPr>
              <a:t>Обмен практическим опытом с коллегами. Консультирование коллег. Изучение литературы. Подготовка сообщения, содоклада, доклада.</a:t>
            </a:r>
            <a:endParaRPr lang="en-US" sz="200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75800" name="Text Box 24"/>
          <p:cNvSpPr txBox="1">
            <a:spLocks noChangeArrowheads="1"/>
          </p:cNvSpPr>
          <p:nvPr/>
        </p:nvSpPr>
        <p:spPr bwMode="auto">
          <a:xfrm>
            <a:off x="2500313" y="5429250"/>
            <a:ext cx="635793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2000">
                <a:latin typeface="Times New Roman" pitchFamily="18" charset="0"/>
              </a:rPr>
              <a:t>Знакомство с опытом коллег.</a:t>
            </a:r>
          </a:p>
          <a:p>
            <a:pPr algn="r"/>
            <a:r>
              <a:rPr lang="ru-RU" sz="2000">
                <a:latin typeface="Times New Roman" pitchFamily="18" charset="0"/>
              </a:rPr>
              <a:t>Разработка дидактического, наглядного и раздаточного материала для методической работы.</a:t>
            </a:r>
            <a:endParaRPr lang="en-US" sz="2000">
              <a:solidFill>
                <a:srgbClr val="5F5F5F"/>
              </a:solidFill>
              <a:latin typeface="Times New Roman" pitchFamily="18" charset="0"/>
            </a:endParaRPr>
          </a:p>
        </p:txBody>
      </p:sp>
      <p:sp>
        <p:nvSpPr>
          <p:cNvPr id="169" name="Rectangle 8"/>
          <p:cNvSpPr>
            <a:spLocks noChangeArrowheads="1"/>
          </p:cNvSpPr>
          <p:nvPr/>
        </p:nvSpPr>
        <p:spPr bwMode="gray">
          <a:xfrm>
            <a:off x="0" y="5661025"/>
            <a:ext cx="2357438" cy="6889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sz="2000">
                <a:solidFill>
                  <a:schemeClr val="bg1"/>
                </a:solidFill>
                <a:latin typeface="Times New Roman" pitchFamily="18" charset="0"/>
              </a:rPr>
              <a:t>Самообразование</a:t>
            </a: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cxnSp>
        <p:nvCxnSpPr>
          <p:cNvPr id="27658" name="Прямая соединительная линия 173"/>
          <p:cNvCxnSpPr>
            <a:cxnSpLocks noChangeShapeType="1"/>
            <a:stCxn id="75781" idx="2"/>
            <a:endCxn id="75784" idx="0"/>
          </p:cNvCxnSpPr>
          <p:nvPr/>
        </p:nvCxnSpPr>
        <p:spPr bwMode="auto">
          <a:xfrm rot="16200000" flipH="1">
            <a:off x="732631" y="2769394"/>
            <a:ext cx="89058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7659" name="Прямая соединительная линия 175"/>
          <p:cNvCxnSpPr>
            <a:cxnSpLocks noChangeShapeType="1"/>
            <a:stCxn id="75784" idx="2"/>
            <a:endCxn id="169" idx="0"/>
          </p:cNvCxnSpPr>
          <p:nvPr/>
        </p:nvCxnSpPr>
        <p:spPr bwMode="auto">
          <a:xfrm>
            <a:off x="1179513" y="3903663"/>
            <a:ext cx="0" cy="175736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5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5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5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5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/>
      <p:bldP spid="75797" grpId="0"/>
      <p:bldP spid="75798" grpId="0"/>
      <p:bldP spid="75800" grpId="0"/>
      <p:bldP spid="169" grpId="0" animBg="1"/>
    </p:bldLst>
  </p:timing>
</p:sld>
</file>

<file path=ppt/theme/theme1.xml><?xml version="1.0" encoding="utf-8"?>
<a:theme xmlns:a="http://schemas.openxmlformats.org/drawingml/2006/main" name="590TGp_climb_dark_ani">
  <a:themeElements>
    <a:clrScheme name="Тема Office 1">
      <a:dk1>
        <a:srgbClr val="808080"/>
      </a:dk1>
      <a:lt1>
        <a:srgbClr val="FFFFFF"/>
      </a:lt1>
      <a:dk2>
        <a:srgbClr val="003366"/>
      </a:dk2>
      <a:lt2>
        <a:srgbClr val="FFFFCC"/>
      </a:lt2>
      <a:accent1>
        <a:srgbClr val="79CE24"/>
      </a:accent1>
      <a:accent2>
        <a:srgbClr val="E45267"/>
      </a:accent2>
      <a:accent3>
        <a:srgbClr val="AAADB8"/>
      </a:accent3>
      <a:accent4>
        <a:srgbClr val="DADADA"/>
      </a:accent4>
      <a:accent5>
        <a:srgbClr val="BEE3AC"/>
      </a:accent5>
      <a:accent6>
        <a:srgbClr val="CF495D"/>
      </a:accent6>
      <a:hlink>
        <a:srgbClr val="5FC3D7"/>
      </a:hlink>
      <a:folHlink>
        <a:srgbClr val="FAA712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808080"/>
        </a:dk1>
        <a:lt1>
          <a:srgbClr val="FFFFFF"/>
        </a:lt1>
        <a:dk2>
          <a:srgbClr val="003366"/>
        </a:dk2>
        <a:lt2>
          <a:srgbClr val="FFFFCC"/>
        </a:lt2>
        <a:accent1>
          <a:srgbClr val="79CE24"/>
        </a:accent1>
        <a:accent2>
          <a:srgbClr val="E45267"/>
        </a:accent2>
        <a:accent3>
          <a:srgbClr val="AAADB8"/>
        </a:accent3>
        <a:accent4>
          <a:srgbClr val="DADADA"/>
        </a:accent4>
        <a:accent5>
          <a:srgbClr val="BEE3AC"/>
        </a:accent5>
        <a:accent6>
          <a:srgbClr val="CF495D"/>
        </a:accent6>
        <a:hlink>
          <a:srgbClr val="5FC3D7"/>
        </a:hlink>
        <a:folHlink>
          <a:srgbClr val="FAA7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5F5F5F"/>
        </a:dk1>
        <a:lt1>
          <a:srgbClr val="FFFFFF"/>
        </a:lt1>
        <a:dk2>
          <a:srgbClr val="232751"/>
        </a:dk2>
        <a:lt2>
          <a:srgbClr val="CCFFCC"/>
        </a:lt2>
        <a:accent1>
          <a:srgbClr val="62A2DC"/>
        </a:accent1>
        <a:accent2>
          <a:srgbClr val="E29B54"/>
        </a:accent2>
        <a:accent3>
          <a:srgbClr val="ACACB3"/>
        </a:accent3>
        <a:accent4>
          <a:srgbClr val="DADADA"/>
        </a:accent4>
        <a:accent5>
          <a:srgbClr val="B7CEEB"/>
        </a:accent5>
        <a:accent6>
          <a:srgbClr val="CD8C4B"/>
        </a:accent6>
        <a:hlink>
          <a:srgbClr val="83CE5A"/>
        </a:hlink>
        <a:folHlink>
          <a:srgbClr val="DE585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5F5F5F"/>
        </a:dk1>
        <a:lt1>
          <a:srgbClr val="FFFFFF"/>
        </a:lt1>
        <a:dk2>
          <a:srgbClr val="504736"/>
        </a:dk2>
        <a:lt2>
          <a:srgbClr val="CCECFF"/>
        </a:lt2>
        <a:accent1>
          <a:srgbClr val="DE6084"/>
        </a:accent1>
        <a:accent2>
          <a:srgbClr val="63B1C9"/>
        </a:accent2>
        <a:accent3>
          <a:srgbClr val="B3B1AE"/>
        </a:accent3>
        <a:accent4>
          <a:srgbClr val="DADADA"/>
        </a:accent4>
        <a:accent5>
          <a:srgbClr val="ECB6C2"/>
        </a:accent5>
        <a:accent6>
          <a:srgbClr val="59A0B6"/>
        </a:accent6>
        <a:hlink>
          <a:srgbClr val="D08B58"/>
        </a:hlink>
        <a:folHlink>
          <a:srgbClr val="67D53B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590TGp_climb_dark_ani</Template>
  <TotalTime>541</TotalTime>
  <Words>751</Words>
  <Application>Microsoft Office PowerPoint</Application>
  <PresentationFormat>Экран (4:3)</PresentationFormat>
  <Paragraphs>168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30" baseType="lpstr">
      <vt:lpstr>Arial</vt:lpstr>
      <vt:lpstr>Arial Black</vt:lpstr>
      <vt:lpstr>Times New Roman</vt:lpstr>
      <vt:lpstr>Calibri</vt:lpstr>
      <vt:lpstr>Wingdings</vt:lpstr>
      <vt:lpstr>Monotype Corsiva</vt:lpstr>
      <vt:lpstr>Tahoma</vt:lpstr>
      <vt:lpstr>590TGp_climb_dark_ani</vt:lpstr>
      <vt:lpstr>590TGp_climb_dark_ani</vt:lpstr>
      <vt:lpstr> «План-программа  сопровождения профессиональной компетентности педагогов в межаттестационный период». </vt:lpstr>
      <vt:lpstr>Слайд 2</vt:lpstr>
      <vt:lpstr>Система профессионального    совершенствования</vt:lpstr>
      <vt:lpstr>Слайд 4</vt:lpstr>
      <vt:lpstr>Требования к современному учителю  в режиме освоения школой инновационной деятельности</vt:lpstr>
      <vt:lpstr>  Совокупность свойств/признаков понятия </vt:lpstr>
      <vt:lpstr>Слайд 7</vt:lpstr>
      <vt:lpstr>Алгоритм разработки программы ИТПР</vt:lpstr>
      <vt:lpstr>Формы методической работы при разработке ИТПР</vt:lpstr>
      <vt:lpstr>Уровни  самообразовательной деятельности</vt:lpstr>
      <vt:lpstr>Критерии уровня профессиональной компетентности. </vt:lpstr>
      <vt:lpstr>Индивидуальная траектория профессионального развития педагога (ИТПР) – это направленное движение относительно уровней компетентности </vt:lpstr>
      <vt:lpstr>Направленное движение относительно уровней компетентности. </vt:lpstr>
      <vt:lpstr>Осознанная некомпетентность.</vt:lpstr>
      <vt:lpstr>Осознанная компетентность.</vt:lpstr>
      <vt:lpstr>Неосознанная компетентность.</vt:lpstr>
      <vt:lpstr>Уровни  самообразовательной деятельности</vt:lpstr>
      <vt:lpstr>Правила работы с планом-программой ИТРПК</vt:lpstr>
      <vt:lpstr>Роль каждого участника на различных этапах методического мероприятия</vt:lpstr>
      <vt:lpstr>Слайд 20</vt:lpstr>
      <vt:lpstr>Слайд 21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Индивидуальная траектория профессионального развития педагога.   Портфолио учителя. </dc:title>
  <dc:creator>1</dc:creator>
  <cp:lastModifiedBy>Admin</cp:lastModifiedBy>
  <cp:revision>96</cp:revision>
  <dcterms:created xsi:type="dcterms:W3CDTF">2012-10-30T11:53:21Z</dcterms:created>
  <dcterms:modified xsi:type="dcterms:W3CDTF">2016-03-10T04:46:01Z</dcterms:modified>
</cp:coreProperties>
</file>