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tiff" ContentType="image/tif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63" r:id="rId4"/>
    <p:sldId id="269" r:id="rId5"/>
    <p:sldId id="264" r:id="rId6"/>
    <p:sldId id="265" r:id="rId7"/>
    <p:sldId id="266" r:id="rId8"/>
    <p:sldId id="267" r:id="rId9"/>
    <p:sldId id="270" r:id="rId10"/>
    <p:sldId id="278" r:id="rId11"/>
    <p:sldId id="314" r:id="rId12"/>
    <p:sldId id="272" r:id="rId13"/>
    <p:sldId id="273" r:id="rId14"/>
    <p:sldId id="271" r:id="rId15"/>
    <p:sldId id="274" r:id="rId16"/>
    <p:sldId id="276" r:id="rId17"/>
    <p:sldId id="277" r:id="rId18"/>
    <p:sldId id="275" r:id="rId19"/>
    <p:sldId id="316" r:id="rId20"/>
    <p:sldId id="317" r:id="rId21"/>
    <p:sldId id="318" r:id="rId22"/>
    <p:sldId id="319" r:id="rId23"/>
    <p:sldId id="321"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7" r:id="rId41"/>
    <p:sldId id="299" r:id="rId42"/>
    <p:sldId id="298" r:id="rId43"/>
    <p:sldId id="315" r:id="rId44"/>
    <p:sldId id="300" r:id="rId45"/>
    <p:sldId id="301" r:id="rId46"/>
    <p:sldId id="302" r:id="rId47"/>
    <p:sldId id="303" r:id="rId48"/>
    <p:sldId id="305" r:id="rId49"/>
    <p:sldId id="307" r:id="rId50"/>
    <p:sldId id="309" r:id="rId51"/>
    <p:sldId id="310" r:id="rId52"/>
    <p:sldId id="311" r:id="rId53"/>
    <p:sldId id="312" r:id="rId54"/>
    <p:sldId id="313" r:id="rId55"/>
    <p:sldId id="320" r:id="rId56"/>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50"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7EAF463A-BC7C-46EE-9F1E-7F377CCA4891}" type="datetimeFigureOut">
              <a:rPr lang="en-US" smtClean="0"/>
              <a:pPr/>
              <a:t>10/5/2020</a:t>
            </a:fld>
            <a:endParaRPr lang="en-US"/>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en-US"/>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A483448D-3A78-4528-A469-B745A65DA48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10/5/2020</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10/5/2020</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7EAF463A-BC7C-46EE-9F1E-7F377CCA4891}" type="datetimeFigureOut">
              <a:rPr lang="en-US" smtClean="0"/>
              <a:pPr/>
              <a:t>10/5/2020</a:t>
            </a:fld>
            <a:endParaRPr lang="en-US"/>
          </a:p>
        </p:txBody>
      </p:sp>
      <p:sp>
        <p:nvSpPr>
          <p:cNvPr id="9" name="Номер слайда 8"/>
          <p:cNvSpPr>
            <a:spLocks noGrp="1"/>
          </p:cNvSpPr>
          <p:nvPr>
            <p:ph type="sldNum" sz="quarter" idx="15"/>
          </p:nvPr>
        </p:nvSpPr>
        <p:spPr/>
        <p:txBody>
          <a:bodyPr rtlCol="0"/>
          <a:lstStyle/>
          <a:p>
            <a:fld id="{A483448D-3A78-4528-A469-B745A65DA480}" type="slidenum">
              <a:rPr lang="en-US" smtClean="0"/>
              <a:pPr/>
              <a:t>‹#›</a:t>
            </a:fld>
            <a:endParaRPr lang="en-US"/>
          </a:p>
        </p:txBody>
      </p:sp>
      <p:sp>
        <p:nvSpPr>
          <p:cNvPr id="10" name="Нижний колонтитул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7EAF463A-BC7C-46EE-9F1E-7F377CCA4891}" type="datetimeFigureOut">
              <a:rPr lang="en-US" smtClean="0"/>
              <a:pPr/>
              <a:t>10/5/2020</a:t>
            </a:fld>
            <a:endParaRPr lang="en-US"/>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en-US"/>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10/5/2020</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10/5/2020</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7EAF463A-BC7C-46EE-9F1E-7F377CCA4891}" type="datetimeFigureOut">
              <a:rPr lang="en-US" smtClean="0"/>
              <a:pPr/>
              <a:t>10/5/2020</a:t>
            </a:fld>
            <a:endParaRPr lang="en-US"/>
          </a:p>
        </p:txBody>
      </p:sp>
      <p:sp>
        <p:nvSpPr>
          <p:cNvPr id="7" name="Номер слайда 6"/>
          <p:cNvSpPr>
            <a:spLocks noGrp="1"/>
          </p:cNvSpPr>
          <p:nvPr>
            <p:ph type="sldNum" sz="quarter" idx="11"/>
          </p:nvPr>
        </p:nvSpPr>
        <p:spPr/>
        <p:txBody>
          <a:bodyPr rtlCol="0"/>
          <a:lstStyle/>
          <a:p>
            <a:fld id="{A483448D-3A78-4528-A469-B745A65DA480}" type="slidenum">
              <a:rPr lang="en-US" smtClean="0"/>
              <a:pPr/>
              <a:t>‹#›</a:t>
            </a:fld>
            <a:endParaRPr lang="en-US"/>
          </a:p>
        </p:txBody>
      </p:sp>
      <p:sp>
        <p:nvSpPr>
          <p:cNvPr id="8" name="Нижний колонтитул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10/5/2020</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7EAF463A-BC7C-46EE-9F1E-7F377CCA4891}" type="datetimeFigureOut">
              <a:rPr lang="en-US" smtClean="0"/>
              <a:pPr/>
              <a:t>10/5/2020</a:t>
            </a:fld>
            <a:endParaRPr lang="en-US"/>
          </a:p>
        </p:txBody>
      </p:sp>
      <p:sp>
        <p:nvSpPr>
          <p:cNvPr id="22" name="Номер слайда 21"/>
          <p:cNvSpPr>
            <a:spLocks noGrp="1"/>
          </p:cNvSpPr>
          <p:nvPr>
            <p:ph type="sldNum" sz="quarter" idx="15"/>
          </p:nvPr>
        </p:nvSpPr>
        <p:spPr/>
        <p:txBody>
          <a:bodyPr rtlCol="0"/>
          <a:lstStyle/>
          <a:p>
            <a:fld id="{A483448D-3A78-4528-A469-B745A65DA480}" type="slidenum">
              <a:rPr lang="en-US" smtClean="0"/>
              <a:pPr/>
              <a:t>‹#›</a:t>
            </a:fld>
            <a:endParaRPr lang="en-US"/>
          </a:p>
        </p:txBody>
      </p:sp>
      <p:sp>
        <p:nvSpPr>
          <p:cNvPr id="23" name="Нижний колонтитул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7EAF463A-BC7C-46EE-9F1E-7F377CCA4891}" type="datetimeFigureOut">
              <a:rPr lang="en-US" smtClean="0"/>
              <a:pPr/>
              <a:t>10/5/2020</a:t>
            </a:fld>
            <a:endParaRPr lang="en-US"/>
          </a:p>
        </p:txBody>
      </p:sp>
      <p:sp>
        <p:nvSpPr>
          <p:cNvPr id="18" name="Номер слайда 17"/>
          <p:cNvSpPr>
            <a:spLocks noGrp="1"/>
          </p:cNvSpPr>
          <p:nvPr>
            <p:ph type="sldNum" sz="quarter" idx="11"/>
          </p:nvPr>
        </p:nvSpPr>
        <p:spPr/>
        <p:txBody>
          <a:bodyPr rtlCol="0"/>
          <a:lstStyle/>
          <a:p>
            <a:fld id="{A483448D-3A78-4528-A469-B745A65DA480}" type="slidenum">
              <a:rPr lang="en-US" smtClean="0"/>
              <a:pPr/>
              <a:t>‹#›</a:t>
            </a:fld>
            <a:endParaRPr lang="en-US"/>
          </a:p>
        </p:txBody>
      </p:sp>
      <p:sp>
        <p:nvSpPr>
          <p:cNvPr id="21" name="Нижний колонтитул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EAF463A-BC7C-46EE-9F1E-7F377CCA4891}" type="datetimeFigureOut">
              <a:rPr lang="en-US" smtClean="0"/>
              <a:pPr/>
              <a:t>10/5/2020</a:t>
            </a:fld>
            <a:endParaRPr lang="en-US"/>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hyperlink" Target="mailto:diagn.omo@bk.ru"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Часть 1. Психологическая безопасность образовательной среды</a:t>
            </a:r>
            <a:endParaRPr lang="ru-RU" dirty="0"/>
          </a:p>
        </p:txBody>
      </p:sp>
      <p:pic>
        <p:nvPicPr>
          <p:cNvPr id="4" name="Рисунок 3"/>
          <p:cNvPicPr/>
          <p:nvPr/>
        </p:nvPicPr>
        <p:blipFill>
          <a:blip r:embed="rId2" cstate="print"/>
          <a:stretch>
            <a:fillRect/>
          </a:stretch>
        </p:blipFill>
        <p:spPr>
          <a:xfrm>
            <a:off x="179512" y="188640"/>
            <a:ext cx="1394460" cy="108204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Заголовок 1"/>
          <p:cNvSpPr txBox="1">
            <a:spLocks/>
          </p:cNvSpPr>
          <p:nvPr/>
        </p:nvSpPr>
        <p:spPr>
          <a:xfrm>
            <a:off x="1403648" y="260648"/>
            <a:ext cx="7467600" cy="1143000"/>
          </a:xfrm>
          <a:prstGeom prst="rect">
            <a:avLst/>
          </a:prstGeom>
        </p:spPr>
        <p:txBody>
          <a:bodyPr vert="horz" anchor="b">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t>Государственное бюджетное учреждение, </a:t>
            </a:r>
            <a:b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br>
            <a: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t>осуществляющее психолого-педагогическую                          </a:t>
            </a:r>
            <a:b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br>
            <a: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t>   и медико-социальную помощь  </a:t>
            </a:r>
            <a:b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br>
            <a:r>
              <a:rPr kumimoji="0" lang="ru-RU" sz="1400" b="1" i="0" u="none" strike="noStrike" kern="1200" cap="small" spc="0" normalizeH="0" baseline="0" noProof="0" dirty="0" smtClean="0">
                <a:ln w="1905"/>
                <a:solidFill>
                  <a:srgbClr val="4E67C8">
                    <a:lumMod val="50000"/>
                  </a:srgbClr>
                </a:solidFill>
                <a:effectLst>
                  <a:innerShdw blurRad="69850" dist="43180" dir="5400000">
                    <a:srgbClr val="000000">
                      <a:alpha val="65000"/>
                    </a:srgbClr>
                  </a:innerShdw>
                </a:effectLst>
                <a:uLnTx/>
                <a:uFillTx/>
                <a:latin typeface="Times New Roman" panose="02020603050405020304" pitchFamily="18" charset="0"/>
                <a:ea typeface="+mj-ea"/>
                <a:cs typeface="Times New Roman" panose="02020603050405020304" pitchFamily="18" charset="0"/>
              </a:rPr>
              <a:t> «Центр диагностики и консультирования» Краснодарского края</a:t>
            </a:r>
            <a:r>
              <a:rPr kumimoji="0" lang="ru-RU" sz="1400" b="1" i="0" u="none" strike="noStrike" kern="1200" cap="small" spc="0" normalizeH="0" baseline="0" noProof="0" dirty="0" smtClean="0">
                <a:ln>
                  <a:noFill/>
                </a:ln>
                <a:solidFill>
                  <a:prstClr val="black"/>
                </a:solidFill>
                <a:effectLst/>
                <a:uLnTx/>
                <a:uFillTx/>
                <a:latin typeface="Arial" charset="0"/>
                <a:ea typeface="+mj-ea"/>
                <a:cs typeface="Arial" charset="0"/>
              </a:rPr>
              <a:t/>
            </a:r>
            <a:br>
              <a:rPr kumimoji="0" lang="ru-RU" sz="1400" b="1" i="0" u="none" strike="noStrike" kern="1200" cap="small" spc="0" normalizeH="0" baseline="0" noProof="0" dirty="0" smtClean="0">
                <a:ln>
                  <a:noFill/>
                </a:ln>
                <a:solidFill>
                  <a:prstClr val="black"/>
                </a:solidFill>
                <a:effectLst/>
                <a:uLnTx/>
                <a:uFillTx/>
                <a:latin typeface="Arial" charset="0"/>
                <a:ea typeface="+mj-ea"/>
                <a:cs typeface="Arial" charset="0"/>
              </a:rPr>
            </a:br>
            <a:endParaRPr kumimoji="0" lang="ru-RU" sz="1400" b="1" i="0" u="none" strike="noStrike" kern="1200" cap="small" spc="0" normalizeH="0" baseline="0" noProof="0" dirty="0">
              <a:ln>
                <a:noFill/>
              </a:ln>
              <a:solidFill>
                <a:schemeClr val="tx2"/>
              </a:solidFill>
              <a:effectLst/>
              <a:uLnTx/>
              <a:uFillTx/>
              <a:latin typeface="+mj-lt"/>
              <a:ea typeface="+mj-ea"/>
              <a:cs typeface="+mj-cs"/>
            </a:endParaRPr>
          </a:p>
        </p:txBody>
      </p:sp>
      <p:sp>
        <p:nvSpPr>
          <p:cNvPr id="6" name="Подзаголовок 2"/>
          <p:cNvSpPr>
            <a:spLocks noGrp="1"/>
          </p:cNvSpPr>
          <p:nvPr>
            <p:ph type="subTitle" idx="1"/>
          </p:nvPr>
        </p:nvSpPr>
        <p:spPr/>
        <p:txBody>
          <a:bodyPr>
            <a:normAutofit lnSpcReduction="10000"/>
          </a:bodyPr>
          <a:lstStyle/>
          <a:p>
            <a:pPr algn="r"/>
            <a:r>
              <a:rPr lang="ru-RU" dirty="0" smtClean="0"/>
              <a:t>Кот Виктория Владимировна</a:t>
            </a:r>
          </a:p>
          <a:p>
            <a:pPr algn="r"/>
            <a:r>
              <a:rPr lang="ru-RU" dirty="0" smtClean="0"/>
              <a:t>педагог-психолог</a:t>
            </a:r>
          </a:p>
          <a:p>
            <a:pPr algn="r"/>
            <a:r>
              <a:rPr lang="ru-RU" dirty="0" smtClean="0"/>
              <a:t>ГБУ «Центр диагностики и консультирования»</a:t>
            </a:r>
          </a:p>
          <a:p>
            <a:pPr algn="r"/>
            <a:r>
              <a:rPr lang="ru-RU" dirty="0" smtClean="0"/>
              <a:t>Краснодарского края</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Упражнение для педагогов (Т.О.Ушакова)</a:t>
            </a:r>
            <a:endParaRPr lang="ru-RU" dirty="0"/>
          </a:p>
        </p:txBody>
      </p:sp>
      <p:sp>
        <p:nvSpPr>
          <p:cNvPr id="3" name="Содержимое 2"/>
          <p:cNvSpPr>
            <a:spLocks noGrp="1"/>
          </p:cNvSpPr>
          <p:nvPr>
            <p:ph sz="quarter" idx="1"/>
          </p:nvPr>
        </p:nvSpPr>
        <p:spPr/>
        <p:txBody>
          <a:bodyPr>
            <a:normAutofit fontScale="62500" lnSpcReduction="20000"/>
          </a:bodyPr>
          <a:lstStyle/>
          <a:p>
            <a:pPr>
              <a:buNone/>
            </a:pPr>
            <a:r>
              <a:rPr lang="ru-RU" dirty="0" smtClean="0"/>
              <a:t>На столе раскладываются карточки с устойчивыми фразами, которыми часто сопровождаются насильственные отношения, отношения пренебрежения:</a:t>
            </a:r>
          </a:p>
          <a:p>
            <a:pPr>
              <a:buNone/>
            </a:pPr>
            <a:r>
              <a:rPr lang="ru-RU" b="1" dirty="0" smtClean="0"/>
              <a:t>Инструкция:</a:t>
            </a:r>
          </a:p>
          <a:p>
            <a:pPr>
              <a:buNone/>
            </a:pPr>
            <a:r>
              <a:rPr lang="ru-RU" dirty="0" smtClean="0"/>
              <a:t>1.Подойдите к столу, здесь лежат разные фразы. Выберете и запишите себе на листок:</a:t>
            </a:r>
          </a:p>
          <a:p>
            <a:pPr lvl="0"/>
            <a:r>
              <a:rPr lang="ru-RU" dirty="0" smtClean="0"/>
              <a:t>Фразы, с которыми вы категорически не согласны (одну, две или три)</a:t>
            </a:r>
          </a:p>
          <a:p>
            <a:pPr lvl="0"/>
            <a:r>
              <a:rPr lang="ru-RU" dirty="0" smtClean="0"/>
              <a:t>С которыми согласны.</a:t>
            </a:r>
          </a:p>
          <a:p>
            <a:r>
              <a:rPr lang="ru-RU" dirty="0" smtClean="0"/>
              <a:t>В большой группе: разделимтесь на пары. (Или) вынесите в круг: почему согласны – не согласны?</a:t>
            </a:r>
          </a:p>
          <a:p>
            <a:pPr>
              <a:buNone/>
            </a:pPr>
            <a:r>
              <a:rPr lang="ru-RU" dirty="0" smtClean="0"/>
              <a:t>2. Далее можно предложить выбрать картинку из МАК (</a:t>
            </a:r>
            <a:r>
              <a:rPr lang="ru-RU" dirty="0" err="1" smtClean="0"/>
              <a:t>н</a:t>
            </a:r>
            <a:r>
              <a:rPr lang="ru-RU" dirty="0" smtClean="0"/>
              <a:t>/</a:t>
            </a:r>
            <a:r>
              <a:rPr lang="ru-RU" dirty="0" err="1" smtClean="0"/>
              <a:t>р</a:t>
            </a:r>
            <a:r>
              <a:rPr lang="ru-RU" dirty="0" smtClean="0"/>
              <a:t>, «Кнуты и пряники»), иллюстрирующую фразу.</a:t>
            </a:r>
          </a:p>
          <a:p>
            <a:r>
              <a:rPr lang="ru-RU" dirty="0" smtClean="0"/>
              <a:t>3. Как эта фраза и эта картинка относятся к вашей жизни (обе). </a:t>
            </a:r>
          </a:p>
          <a:p>
            <a:pPr>
              <a:buNone/>
            </a:pPr>
            <a:r>
              <a:rPr lang="ru-RU" i="1" dirty="0" smtClean="0"/>
              <a:t>Т.о. проблема перестает быть теоретической.</a:t>
            </a:r>
            <a:endParaRPr lang="ru-RU" dirty="0" smtClean="0"/>
          </a:p>
          <a:p>
            <a:pPr>
              <a:buNone/>
            </a:pPr>
            <a:r>
              <a:rPr lang="ru-RU" b="1" dirty="0" smtClean="0"/>
              <a:t>Упражнение может использоваться в начале работы с семьей: «</a:t>
            </a:r>
            <a:r>
              <a:rPr lang="ru-RU" dirty="0" smtClean="0"/>
              <a:t>Выберите</a:t>
            </a:r>
            <a:r>
              <a:rPr lang="ru-RU" b="1" dirty="0" smtClean="0"/>
              <a:t> </a:t>
            </a:r>
            <a:r>
              <a:rPr lang="ru-RU" dirty="0" smtClean="0"/>
              <a:t>3 фразы, откуда они в Вашей жизни? Проиллюстрируйте их. Как они проявляются в вашей жизни?</a:t>
            </a:r>
          </a:p>
          <a:p>
            <a:pPr>
              <a:buNone/>
            </a:pPr>
            <a:endParaRPr lang="ru-RU" i="1" dirty="0" smtClean="0"/>
          </a:p>
          <a:p>
            <a:pPr>
              <a:buNone/>
            </a:pPr>
            <a:r>
              <a:rPr lang="ru-RU" i="1" dirty="0" smtClean="0"/>
              <a:t>Т.о. мы приближаемся к тяжелой теме жестокости, рефлексии детского опыта, прояснении своей позиции в обсуждении различных взглядов на одну и ту же тему.</a:t>
            </a:r>
            <a:endParaRPr lang="ru-RU" dirty="0" smtClean="0"/>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УПРАЖНЕНИЕ ПЕДАГОГИ.jpg"/>
          <p:cNvPicPr>
            <a:picLocks noGrp="1" noChangeAspect="1"/>
          </p:cNvPicPr>
          <p:nvPr>
            <p:ph sz="quarter" idx="1"/>
          </p:nvPr>
        </p:nvPicPr>
        <p:blipFill>
          <a:blip r:embed="rId2" cstate="print"/>
          <a:stretch>
            <a:fillRect/>
          </a:stretch>
        </p:blipFill>
        <p:spPr>
          <a:xfrm>
            <a:off x="228600" y="228600"/>
            <a:ext cx="8001000" cy="5583856"/>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554162"/>
          </a:xfrm>
        </p:spPr>
        <p:txBody>
          <a:bodyPr>
            <a:normAutofit fontScale="90000"/>
          </a:bodyPr>
          <a:lstStyle/>
          <a:p>
            <a:r>
              <a:rPr lang="ru-RU" dirty="0" smtClean="0"/>
              <a:t>Использование элементов кино-терапии в профилактической и воспитательной работе (</a:t>
            </a:r>
            <a:r>
              <a:rPr lang="ru-RU" dirty="0" err="1" smtClean="0"/>
              <a:t>Е.Глибина</a:t>
            </a:r>
            <a:r>
              <a:rPr lang="ru-RU" dirty="0" smtClean="0"/>
              <a:t>) :</a:t>
            </a:r>
            <a:endParaRPr lang="ru-RU" dirty="0"/>
          </a:p>
        </p:txBody>
      </p:sp>
      <p:sp>
        <p:nvSpPr>
          <p:cNvPr id="3" name="Содержимое 2"/>
          <p:cNvSpPr>
            <a:spLocks noGrp="1"/>
          </p:cNvSpPr>
          <p:nvPr>
            <p:ph sz="quarter" idx="1"/>
          </p:nvPr>
        </p:nvSpPr>
        <p:spPr>
          <a:xfrm>
            <a:off x="457200" y="1981200"/>
            <a:ext cx="7467600" cy="4492752"/>
          </a:xfrm>
        </p:spPr>
        <p:txBody>
          <a:bodyPr/>
          <a:lstStyle/>
          <a:p>
            <a:pPr>
              <a:buNone/>
            </a:pPr>
            <a:r>
              <a:rPr lang="ru-RU" dirty="0" smtClean="0"/>
              <a:t>Инструкция: </a:t>
            </a:r>
            <a:r>
              <a:rPr lang="ru-RU" i="1" dirty="0" smtClean="0"/>
              <a:t>Во время просмотра киноматериала запрещается общаться и переговариваться. Побудьте в себе. Отслеживайте свои чувства.</a:t>
            </a:r>
          </a:p>
          <a:p>
            <a:pPr>
              <a:buNone/>
            </a:pPr>
            <a:endParaRPr lang="ru-RU" dirty="0" smtClean="0"/>
          </a:p>
          <a:p>
            <a:pPr>
              <a:buNone/>
            </a:pPr>
            <a:endParaRPr lang="ru-RU" dirty="0" smtClean="0"/>
          </a:p>
          <a:p>
            <a:pPr>
              <a:buNone/>
            </a:pPr>
            <a:r>
              <a:rPr lang="ru-RU" b="1" dirty="0" smtClean="0"/>
              <a:t>Для родителей и педагогов: мультфильм Зои Киреевой «</a:t>
            </a:r>
            <a:r>
              <a:rPr lang="ru-RU" b="1" dirty="0" err="1" smtClean="0"/>
              <a:t>Девочка-дура</a:t>
            </a:r>
            <a:r>
              <a:rPr lang="ru-RU" b="1" dirty="0" smtClean="0"/>
              <a:t>».</a:t>
            </a:r>
          </a:p>
          <a:p>
            <a:pPr>
              <a:buNone/>
            </a:pPr>
            <a:endParaRPr lang="ru-RU"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92162"/>
          </a:xfrm>
        </p:spPr>
        <p:txBody>
          <a:bodyPr/>
          <a:lstStyle/>
          <a:p>
            <a:r>
              <a:rPr lang="ru-RU" dirty="0" smtClean="0"/>
              <a:t>Вопросы для обсуждения:</a:t>
            </a:r>
            <a:endParaRPr lang="ru-RU" dirty="0"/>
          </a:p>
        </p:txBody>
      </p:sp>
      <p:sp>
        <p:nvSpPr>
          <p:cNvPr id="3" name="Содержимое 2"/>
          <p:cNvSpPr>
            <a:spLocks noGrp="1"/>
          </p:cNvSpPr>
          <p:nvPr>
            <p:ph sz="quarter" idx="1"/>
          </p:nvPr>
        </p:nvSpPr>
        <p:spPr>
          <a:xfrm>
            <a:off x="381000" y="1219200"/>
            <a:ext cx="8382000" cy="5254752"/>
          </a:xfrm>
        </p:spPr>
        <p:txBody>
          <a:bodyPr>
            <a:normAutofit/>
          </a:bodyPr>
          <a:lstStyle/>
          <a:p>
            <a:r>
              <a:rPr lang="ru-RU" sz="1500" dirty="0" smtClean="0"/>
              <a:t>Что вы чувствовали во время просмотра мультфильма?</a:t>
            </a:r>
          </a:p>
          <a:p>
            <a:r>
              <a:rPr lang="ru-RU" sz="1500" dirty="0" smtClean="0"/>
              <a:t>Как изменялось ваше состояние в течение просмотра?</a:t>
            </a:r>
          </a:p>
          <a:p>
            <a:r>
              <a:rPr lang="ru-RU" sz="1500" dirty="0" smtClean="0"/>
              <a:t>В чем идея этого мультфильма?</a:t>
            </a:r>
          </a:p>
          <a:p>
            <a:r>
              <a:rPr lang="ru-RU" sz="1500" dirty="0" smtClean="0"/>
              <a:t>Какие проблемы он показывает? Чему учит?</a:t>
            </a:r>
          </a:p>
          <a:p>
            <a:r>
              <a:rPr lang="ru-RU" sz="1500" dirty="0" smtClean="0"/>
              <a:t>Какие негативные стороны нашей работы он высвечивает?</a:t>
            </a:r>
          </a:p>
          <a:p>
            <a:r>
              <a:rPr lang="ru-RU" sz="1500" dirty="0" smtClean="0"/>
              <a:t>А «</a:t>
            </a:r>
            <a:r>
              <a:rPr lang="ru-RU" sz="1500" dirty="0" err="1" smtClean="0"/>
              <a:t>дура</a:t>
            </a:r>
            <a:r>
              <a:rPr lang="ru-RU" sz="1500" dirty="0" smtClean="0"/>
              <a:t>»  ли девочка? Какова ее вина?</a:t>
            </a:r>
          </a:p>
          <a:p>
            <a:r>
              <a:rPr lang="ru-RU" sz="1500" dirty="0" smtClean="0"/>
              <a:t>Есть ли теплота в отношении взрослых к ней? </a:t>
            </a:r>
          </a:p>
          <a:p>
            <a:r>
              <a:rPr lang="ru-RU" sz="1500" dirty="0" smtClean="0"/>
              <a:t>Как бы вы охарактеризовали контакт взрослых и ребенка? </a:t>
            </a:r>
          </a:p>
          <a:p>
            <a:r>
              <a:rPr lang="ru-RU" sz="1500" dirty="0" smtClean="0"/>
              <a:t>Как отношение взрослых к ребенку повлияло на отношение к нему других детей?</a:t>
            </a:r>
          </a:p>
          <a:p>
            <a:r>
              <a:rPr lang="ru-RU" sz="1400" dirty="0" smtClean="0"/>
              <a:t>Что взрослые могли бы сделать для девочки? </a:t>
            </a:r>
          </a:p>
          <a:p>
            <a:endParaRPr lang="ru-RU" dirty="0" smtClean="0"/>
          </a:p>
          <a:p>
            <a:pPr>
              <a:buNone/>
            </a:pPr>
            <a:endParaRPr lang="ru-RU" dirty="0" smtClean="0"/>
          </a:p>
          <a:p>
            <a:endParaRPr lang="ru-RU" dirty="0" smtClean="0"/>
          </a:p>
          <a:p>
            <a:endParaRPr lang="ru-RU" dirty="0" smtClean="0"/>
          </a:p>
          <a:p>
            <a:endParaRPr lang="ru-RU" dirty="0"/>
          </a:p>
        </p:txBody>
      </p:sp>
      <p:sp>
        <p:nvSpPr>
          <p:cNvPr id="4" name="Скругленный прямоугольник 3"/>
          <p:cNvSpPr/>
          <p:nvPr/>
        </p:nvSpPr>
        <p:spPr>
          <a:xfrm>
            <a:off x="685800" y="4419600"/>
            <a:ext cx="6629400" cy="2209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Важно обратить внимание на то, что, хотя никто из взрослых  этого не хотел, был запущен процесс отвержения (приклеен </a:t>
            </a:r>
            <a:r>
              <a:rPr lang="ru-RU" dirty="0" err="1" smtClean="0"/>
              <a:t>ярдык</a:t>
            </a:r>
            <a:r>
              <a:rPr lang="ru-RU" dirty="0" smtClean="0"/>
              <a:t> «</a:t>
            </a:r>
            <a:r>
              <a:rPr lang="ru-RU" dirty="0" err="1" smtClean="0"/>
              <a:t>Дура</a:t>
            </a:r>
            <a:r>
              <a:rPr lang="ru-RU" dirty="0" smtClean="0"/>
              <a:t>», ребенок  был лишен поддержки, обвинен публично, стигматизирован, изолирован во время обеда, после чего девочки в уборной  начали обсуждать ребенка)</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92162"/>
          </a:xfrm>
        </p:spPr>
        <p:txBody>
          <a:bodyPr/>
          <a:lstStyle/>
          <a:p>
            <a:r>
              <a:rPr lang="ru-RU" dirty="0" smtClean="0"/>
              <a:t>Установки в отношении </a:t>
            </a:r>
            <a:r>
              <a:rPr lang="ru-RU" dirty="0" err="1" smtClean="0"/>
              <a:t>буллинга</a:t>
            </a:r>
            <a:r>
              <a:rPr lang="ru-RU" dirty="0" smtClean="0"/>
              <a:t>:</a:t>
            </a:r>
            <a:endParaRPr lang="ru-RU" dirty="0"/>
          </a:p>
        </p:txBody>
      </p:sp>
      <p:sp>
        <p:nvSpPr>
          <p:cNvPr id="3" name="Содержимое 2"/>
          <p:cNvSpPr>
            <a:spLocks noGrp="1"/>
          </p:cNvSpPr>
          <p:nvPr>
            <p:ph sz="quarter" idx="1"/>
          </p:nvPr>
        </p:nvSpPr>
        <p:spPr>
          <a:xfrm>
            <a:off x="457200" y="1371600"/>
            <a:ext cx="7467600" cy="5102352"/>
          </a:xfrm>
        </p:spPr>
        <p:txBody>
          <a:bodyPr>
            <a:normAutofit fontScale="70000" lnSpcReduction="20000"/>
          </a:bodyPr>
          <a:lstStyle/>
          <a:p>
            <a:r>
              <a:rPr lang="ru-RU" dirty="0" smtClean="0"/>
              <a:t>В образовательной среде позиция специалистов должна быть выражена </a:t>
            </a:r>
            <a:r>
              <a:rPr lang="ru-RU" b="1" dirty="0" smtClean="0"/>
              <a:t>абсолютной и безоговорочной неприязнью и недопустимостью травли в любом виде (клички, обзывания, стигматизация, преследования, изоляция, </a:t>
            </a:r>
            <a:r>
              <a:rPr lang="ru-RU" b="1" dirty="0" err="1" smtClean="0"/>
              <a:t>кибербуллинг</a:t>
            </a:r>
            <a:r>
              <a:rPr lang="ru-RU" b="1" dirty="0" smtClean="0"/>
              <a:t>).</a:t>
            </a:r>
            <a:r>
              <a:rPr lang="ru-RU" dirty="0" smtClean="0"/>
              <a:t> Такое отношение должно объединять всех субъектов образовательной среды, начиная с администрации образовательного учреждения.</a:t>
            </a:r>
          </a:p>
          <a:p>
            <a:r>
              <a:rPr lang="ru-RU" dirty="0" smtClean="0"/>
              <a:t> </a:t>
            </a:r>
            <a:r>
              <a:rPr lang="ru-RU" dirty="0" err="1" smtClean="0"/>
              <a:t>Буллинг</a:t>
            </a:r>
            <a:r>
              <a:rPr lang="ru-RU" dirty="0" smtClean="0"/>
              <a:t> и конфликт – это разные явления. Ситуации неоднократно повторяющихся негативных действий в отношении ребенка требуют вмешательства.</a:t>
            </a:r>
          </a:p>
          <a:p>
            <a:r>
              <a:rPr lang="ru-RU" dirty="0" smtClean="0"/>
              <a:t>Объективной причины для того чтобы травить человека не существует: обычно человека сначала начинают  травить, а потом уже придумывать этому объяснения. Педагогу необходимо прерывать негативную динамику появления в группе «козла отпущения».</a:t>
            </a:r>
          </a:p>
          <a:p>
            <a:r>
              <a:rPr lang="ru-RU" dirty="0" smtClean="0"/>
              <a:t>Педагоги должны формировать ценности принимающего и внимательного к чувствам Другого поведения. Вводить правило: </a:t>
            </a:r>
            <a:r>
              <a:rPr lang="en-US" dirty="0" smtClean="0"/>
              <a:t>“You can’t say: “You can’t play!”</a:t>
            </a:r>
            <a:endParaRPr lang="ru-RU" dirty="0" smtClean="0"/>
          </a:p>
          <a:p>
            <a:r>
              <a:rPr lang="ru-RU" dirty="0" smtClean="0"/>
              <a:t>Зачастую </a:t>
            </a:r>
            <a:r>
              <a:rPr lang="ru-RU" dirty="0" err="1" smtClean="0"/>
              <a:t>буллинг</a:t>
            </a:r>
            <a:r>
              <a:rPr lang="ru-RU" dirty="0" smtClean="0"/>
              <a:t> в школе запускает взрослый (м/</a:t>
            </a:r>
            <a:r>
              <a:rPr lang="ru-RU" dirty="0" err="1" smtClean="0"/>
              <a:t>ф</a:t>
            </a:r>
            <a:r>
              <a:rPr lang="ru-RU" dirty="0" smtClean="0"/>
              <a:t> Зои Киреевой «</a:t>
            </a:r>
            <a:r>
              <a:rPr lang="ru-RU" dirty="0" err="1" smtClean="0"/>
              <a:t>Девочка-дура</a:t>
            </a:r>
            <a:r>
              <a:rPr lang="ru-RU" dirty="0" smtClean="0"/>
              <a:t>»), жестко закрепляя групповые роли и разделяя детей на «</a:t>
            </a:r>
            <a:r>
              <a:rPr lang="ru-RU" dirty="0" err="1" smtClean="0"/>
              <a:t>лучше-хуже</a:t>
            </a:r>
            <a:r>
              <a:rPr lang="ru-RU" dirty="0" smtClean="0"/>
              <a:t>».</a:t>
            </a:r>
          </a:p>
          <a:p>
            <a:endParaRPr lang="ru-RU" dirty="0" smtClean="0"/>
          </a:p>
          <a:p>
            <a:endParaRPr lang="ru-RU" dirty="0" smtClean="0"/>
          </a:p>
          <a:p>
            <a:endParaRPr lang="ru-RU" dirty="0" smtClean="0"/>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792162"/>
          </a:xfrm>
        </p:spPr>
        <p:txBody>
          <a:bodyPr>
            <a:normAutofit fontScale="90000"/>
          </a:bodyPr>
          <a:lstStyle/>
          <a:p>
            <a:r>
              <a:rPr lang="ru-RU" dirty="0" smtClean="0"/>
              <a:t>Работа с детьми. Алгоритм действий в ситуации </a:t>
            </a:r>
            <a:r>
              <a:rPr lang="ru-RU" dirty="0" err="1" smtClean="0"/>
              <a:t>буллинга</a:t>
            </a:r>
            <a:r>
              <a:rPr lang="ru-RU" dirty="0" smtClean="0"/>
              <a:t> (</a:t>
            </a:r>
            <a:r>
              <a:rPr lang="ru-RU" dirty="0" err="1" smtClean="0"/>
              <a:t>Е.Л.Глибина</a:t>
            </a:r>
            <a:r>
              <a:rPr lang="ru-RU" dirty="0" smtClean="0"/>
              <a:t>):</a:t>
            </a:r>
            <a:endParaRPr lang="ru-RU" dirty="0"/>
          </a:p>
        </p:txBody>
      </p:sp>
      <p:sp>
        <p:nvSpPr>
          <p:cNvPr id="3" name="Содержимое 2"/>
          <p:cNvSpPr>
            <a:spLocks noGrp="1"/>
          </p:cNvSpPr>
          <p:nvPr>
            <p:ph sz="quarter" idx="1"/>
          </p:nvPr>
        </p:nvSpPr>
        <p:spPr>
          <a:xfrm>
            <a:off x="457200" y="1219200"/>
            <a:ext cx="7467600" cy="5254752"/>
          </a:xfrm>
        </p:spPr>
        <p:txBody>
          <a:bodyPr>
            <a:normAutofit lnSpcReduction="10000"/>
          </a:bodyPr>
          <a:lstStyle/>
          <a:p>
            <a:r>
              <a:rPr lang="ru-RU" dirty="0" smtClean="0"/>
              <a:t>Присвоить проблему</a:t>
            </a:r>
          </a:p>
          <a:p>
            <a:r>
              <a:rPr lang="ru-RU" dirty="0" smtClean="0"/>
              <a:t>Назвать явление</a:t>
            </a:r>
          </a:p>
          <a:p>
            <a:r>
              <a:rPr lang="ru-RU" dirty="0" smtClean="0"/>
              <a:t>Дать однозначную оценку</a:t>
            </a:r>
          </a:p>
          <a:p>
            <a:r>
              <a:rPr lang="ru-RU" dirty="0" smtClean="0"/>
              <a:t>Активировать моральное чувство и сформулировать выбор (Игра «Пальцы»)</a:t>
            </a:r>
          </a:p>
          <a:p>
            <a:r>
              <a:rPr lang="ru-RU" dirty="0" smtClean="0"/>
              <a:t>Сформулировать позитивные правила жизни в группе и заключить контракт (свод правил за которые дети голосуют и под которыми </a:t>
            </a:r>
            <a:r>
              <a:rPr lang="ru-RU" dirty="0" err="1" smtClean="0"/>
              <a:t>подписываюся</a:t>
            </a:r>
            <a:r>
              <a:rPr lang="ru-RU" dirty="0" smtClean="0"/>
              <a:t>)</a:t>
            </a:r>
          </a:p>
          <a:p>
            <a:r>
              <a:rPr lang="ru-RU" dirty="0" smtClean="0"/>
              <a:t>Поддержка позитивных изменений (сосуд с камешками)</a:t>
            </a:r>
          </a:p>
          <a:p>
            <a:r>
              <a:rPr lang="ru-RU" dirty="0" smtClean="0"/>
              <a:t>Гармонизация иерархии (см.у </a:t>
            </a:r>
            <a:r>
              <a:rPr lang="ru-RU" dirty="0" err="1" smtClean="0"/>
              <a:t>Л.Петрановской</a:t>
            </a:r>
            <a:r>
              <a:rPr lang="ru-RU" dirty="0" smtClean="0"/>
              <a:t> в кн. «Тайная опора» о правильном доминировании)</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Игра «Пальцы»</a:t>
            </a:r>
            <a:endParaRPr lang="ru-RU" dirty="0"/>
          </a:p>
        </p:txBody>
      </p:sp>
      <p:sp>
        <p:nvSpPr>
          <p:cNvPr id="3" name="Содержимое 2"/>
          <p:cNvSpPr>
            <a:spLocks noGrp="1"/>
          </p:cNvSpPr>
          <p:nvPr>
            <p:ph sz="quarter" idx="1"/>
          </p:nvPr>
        </p:nvSpPr>
        <p:spPr/>
        <p:txBody>
          <a:bodyPr/>
          <a:lstStyle/>
          <a:p>
            <a:pPr>
              <a:buNone/>
            </a:pPr>
            <a:r>
              <a:rPr lang="ru-RU" dirty="0" smtClean="0"/>
              <a:t>Инструкция для детей: </a:t>
            </a:r>
            <a:r>
              <a:rPr lang="ru-RU" i="1" dirty="0" smtClean="0"/>
              <a:t>Покажите пальцами свои вклад в травлю: 1 палец – «не участвовал», 2 пальца – «участвовал редко и очень жалею», 3 пальца – «травил, травлю и буду </a:t>
            </a:r>
            <a:r>
              <a:rPr lang="ru-RU" i="1" dirty="0" smtClean="0"/>
              <a:t>травить. Это здорово!»</a:t>
            </a:r>
            <a:endParaRPr lang="ru-RU" i="1" dirty="0" smtClean="0"/>
          </a:p>
          <a:p>
            <a:pPr>
              <a:buNone/>
            </a:pPr>
            <a:r>
              <a:rPr lang="ru-RU" dirty="0" smtClean="0"/>
              <a:t>Обычно, 3 пальца никто не показывает</a:t>
            </a:r>
            <a:r>
              <a:rPr lang="ru-RU" dirty="0" smtClean="0"/>
              <a:t>, и педагог не должен допытываться правды,  а только выразить одобрение того, что никто не считает, что травля – это хорошо.</a:t>
            </a:r>
            <a:endParaRPr lang="ru-RU" dirty="0" smtClean="0"/>
          </a:p>
          <a:p>
            <a:pPr>
              <a:buNone/>
            </a:pPr>
            <a:r>
              <a:rPr lang="ru-RU" dirty="0" smtClean="0"/>
              <a:t>Игра актуализирует моральное чувство, ценности группы, заставляет агрессора чувствовать себя в меньшинстве.</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543800" cy="1143000"/>
          </a:xfrm>
        </p:spPr>
        <p:txBody>
          <a:bodyPr>
            <a:normAutofit fontScale="90000"/>
          </a:bodyPr>
          <a:lstStyle/>
          <a:p>
            <a:r>
              <a:rPr lang="ru-RU" dirty="0" smtClean="0"/>
              <a:t>Использование модели Дана </a:t>
            </a:r>
            <a:r>
              <a:rPr lang="ru-RU" dirty="0" err="1" smtClean="0"/>
              <a:t>Ольвиуса</a:t>
            </a:r>
            <a:r>
              <a:rPr lang="ru-RU" dirty="0" smtClean="0"/>
              <a:t>. 7 ролей отношения к отторжению:</a:t>
            </a:r>
            <a:endParaRPr lang="ru-RU" dirty="0"/>
          </a:p>
        </p:txBody>
      </p:sp>
      <p:sp>
        <p:nvSpPr>
          <p:cNvPr id="3" name="Содержимое 2"/>
          <p:cNvSpPr>
            <a:spLocks noGrp="1"/>
          </p:cNvSpPr>
          <p:nvPr>
            <p:ph sz="quarter" idx="1"/>
          </p:nvPr>
        </p:nvSpPr>
        <p:spPr>
          <a:xfrm>
            <a:off x="533400" y="1066800"/>
            <a:ext cx="7467600" cy="4873752"/>
          </a:xfrm>
        </p:spPr>
        <p:txBody>
          <a:bodyPr>
            <a:normAutofit fontScale="70000" lnSpcReduction="20000"/>
          </a:bodyPr>
          <a:lstStyle/>
          <a:p>
            <a:r>
              <a:rPr lang="ru-RU" b="1" dirty="0" smtClean="0"/>
              <a:t>Агрессор-инициатор – </a:t>
            </a:r>
            <a:r>
              <a:rPr lang="ru-RU" dirty="0" smtClean="0"/>
              <a:t>демонстрирует агрессию и поддерживает её.</a:t>
            </a:r>
          </a:p>
          <a:p>
            <a:r>
              <a:rPr lang="ru-RU" b="1" dirty="0" smtClean="0"/>
              <a:t>Тот, кто идет за агрессором, </a:t>
            </a:r>
            <a:r>
              <a:rPr lang="ru-RU" dirty="0" smtClean="0"/>
              <a:t>присоединяется к нему. Собственная инициатива отсутствует.</a:t>
            </a:r>
            <a:endParaRPr lang="ru-RU" b="1" dirty="0" smtClean="0"/>
          </a:p>
          <a:p>
            <a:r>
              <a:rPr lang="ru-RU" b="1" dirty="0" smtClean="0"/>
              <a:t>Тот, кто поддерживает агрессию, </a:t>
            </a:r>
            <a:r>
              <a:rPr lang="ru-RU" dirty="0" smtClean="0"/>
              <a:t>заводит и подбадривает агрессора, сам участие в издевательствах не принимает.</a:t>
            </a:r>
            <a:endParaRPr lang="ru-RU" b="1" dirty="0" smtClean="0"/>
          </a:p>
          <a:p>
            <a:r>
              <a:rPr lang="ru-RU" b="1" dirty="0" smtClean="0"/>
              <a:t>Защитник жертвы – </a:t>
            </a:r>
            <a:r>
              <a:rPr lang="ru-RU" dirty="0" smtClean="0"/>
              <a:t>открыто выступает на стороне жертвы, требует прекратить издевательства.</a:t>
            </a:r>
            <a:endParaRPr lang="ru-RU" b="1" dirty="0" smtClean="0"/>
          </a:p>
          <a:p>
            <a:r>
              <a:rPr lang="ru-RU" b="1" dirty="0" smtClean="0"/>
              <a:t>Пассивный сторонник агрессии </a:t>
            </a:r>
            <a:r>
              <a:rPr lang="ru-RU" dirty="0" smtClean="0"/>
              <a:t>внутренне согласен с тем, что происходит, «так ему и надо», но внешне свою позицию никак не проявляет.</a:t>
            </a:r>
            <a:endParaRPr lang="ru-RU" b="1" dirty="0" smtClean="0"/>
          </a:p>
          <a:p>
            <a:r>
              <a:rPr lang="ru-RU" b="1" dirty="0" smtClean="0"/>
              <a:t>Возможный защитник. </a:t>
            </a:r>
            <a:r>
              <a:rPr lang="ru-RU" dirty="0" smtClean="0"/>
              <a:t>Ему не нравится происходящее, он отрицательно относится к агрессии, но внешне никак не выражает своего отношения. Боится реагировать, чтобы не стать жертвой. Его молчание свидетельствует об атмосфере террора.</a:t>
            </a:r>
            <a:endParaRPr lang="ru-RU" b="1" dirty="0" smtClean="0"/>
          </a:p>
          <a:p>
            <a:r>
              <a:rPr lang="ru-RU" b="1" dirty="0" smtClean="0"/>
              <a:t>Равнодушный</a:t>
            </a:r>
            <a:r>
              <a:rPr lang="ru-RU" dirty="0" smtClean="0"/>
              <a:t> – стоит в стороне, как бы не замечая происходящего.</a:t>
            </a:r>
          </a:p>
          <a:p>
            <a:r>
              <a:rPr lang="ru-RU" b="1" dirty="0" smtClean="0"/>
              <a:t>Жертва – </a:t>
            </a:r>
            <a:r>
              <a:rPr lang="ru-RU" dirty="0" smtClean="0"/>
              <a:t>человек, которого группа  не принимает, отказывает в присоединении, отвергает.</a:t>
            </a:r>
          </a:p>
          <a:p>
            <a:endParaRPr lang="ru-RU" dirty="0" smtClean="0"/>
          </a:p>
          <a:p>
            <a:endParaRPr lang="ru-RU" dirty="0" smtClean="0"/>
          </a:p>
          <a:p>
            <a:endParaRPr lang="ru-RU" dirty="0"/>
          </a:p>
        </p:txBody>
      </p:sp>
      <p:sp>
        <p:nvSpPr>
          <p:cNvPr id="4" name="Скругленный прямоугольник 3"/>
          <p:cNvSpPr/>
          <p:nvPr/>
        </p:nvSpPr>
        <p:spPr>
          <a:xfrm>
            <a:off x="609600" y="5715000"/>
            <a:ext cx="7467600" cy="990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t>С моделью детей можно ознакомить вначале учебного года, до того как отношения сложились, т.о. создавая общий язык для обсуждения сложных ситуаций. А также использовать для анализа литературных произведений и кинофильмов.</a:t>
            </a:r>
            <a:endParaRPr lang="ru-RU"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315200" cy="1020762"/>
          </a:xfrm>
        </p:spPr>
        <p:txBody>
          <a:bodyPr>
            <a:noAutofit/>
          </a:bodyPr>
          <a:lstStyle/>
          <a:p>
            <a:r>
              <a:rPr lang="ru-RU" sz="2400" dirty="0" smtClean="0"/>
              <a:t>Профилактика </a:t>
            </a:r>
            <a:r>
              <a:rPr lang="ru-RU" sz="2400" dirty="0" err="1" smtClean="0"/>
              <a:t>буллинга</a:t>
            </a:r>
            <a:r>
              <a:rPr lang="ru-RU" sz="2400" dirty="0" smtClean="0"/>
              <a:t>. </a:t>
            </a:r>
            <a:r>
              <a:rPr lang="ru-RU" sz="2400" dirty="0" err="1" smtClean="0"/>
              <a:t>Мульфильм</a:t>
            </a:r>
            <a:r>
              <a:rPr lang="ru-RU" sz="2400" dirty="0" smtClean="0"/>
              <a:t> для детей с 8-9 лет «О птицах» (Киностудии «</a:t>
            </a:r>
            <a:r>
              <a:rPr lang="en-US" sz="2400" dirty="0" smtClean="0"/>
              <a:t>PIXAR</a:t>
            </a:r>
            <a:r>
              <a:rPr lang="ru-RU" sz="2400" dirty="0" smtClean="0"/>
              <a:t>»</a:t>
            </a:r>
            <a:r>
              <a:rPr lang="en-US" sz="2400" dirty="0" smtClean="0"/>
              <a:t>)</a:t>
            </a:r>
            <a:r>
              <a:rPr lang="ru-RU" sz="2400" dirty="0" smtClean="0"/>
              <a:t>.После просмотра проводится игра:</a:t>
            </a:r>
            <a:endParaRPr lang="ru-RU" sz="2400" dirty="0"/>
          </a:p>
        </p:txBody>
      </p:sp>
      <p:sp>
        <p:nvSpPr>
          <p:cNvPr id="3" name="Содержимое 2"/>
          <p:cNvSpPr>
            <a:spLocks noGrp="1"/>
          </p:cNvSpPr>
          <p:nvPr>
            <p:ph sz="quarter" idx="1"/>
          </p:nvPr>
        </p:nvSpPr>
        <p:spPr/>
        <p:txBody>
          <a:bodyPr/>
          <a:lstStyle/>
          <a:p>
            <a:pPr algn="ctr">
              <a:buNone/>
            </a:pPr>
            <a:r>
              <a:rPr lang="ru-RU" b="1" dirty="0" smtClean="0"/>
              <a:t> Игра «Адвокаты».</a:t>
            </a:r>
          </a:p>
          <a:p>
            <a:pPr>
              <a:buNone/>
            </a:pPr>
            <a:r>
              <a:rPr lang="ru-RU" dirty="0" smtClean="0"/>
              <a:t>Класс длится на 2 группы, одна из которых защищает маленьких птиц, а другая – большую птицу. </a:t>
            </a:r>
          </a:p>
          <a:p>
            <a:pPr>
              <a:buNone/>
            </a:pPr>
            <a:r>
              <a:rPr lang="ru-RU" dirty="0" smtClean="0"/>
              <a:t>Каждая группа защищает свой персонаж  объясняет его поведение и причину почему персонаж не виноват в произошедшем. </a:t>
            </a:r>
          </a:p>
          <a:p>
            <a:pPr>
              <a:buNone/>
            </a:pPr>
            <a:r>
              <a:rPr lang="ru-RU" dirty="0" smtClean="0"/>
              <a:t>После того как каждая группа выскажется, детям предлагается договориться и выработать общие правила жизни и коммуникации для героев мультфильма.</a:t>
            </a:r>
          </a:p>
          <a:p>
            <a:pPr>
              <a:buNone/>
            </a:pP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Материалы для обсуждения в группе детей для повышения толерантности:</a:t>
            </a:r>
            <a:endParaRPr lang="ru-RU" dirty="0"/>
          </a:p>
        </p:txBody>
      </p:sp>
      <p:sp>
        <p:nvSpPr>
          <p:cNvPr id="3" name="Содержимое 2"/>
          <p:cNvSpPr>
            <a:spLocks noGrp="1"/>
          </p:cNvSpPr>
          <p:nvPr>
            <p:ph sz="quarter" idx="1"/>
          </p:nvPr>
        </p:nvSpPr>
        <p:spPr/>
        <p:txBody>
          <a:bodyPr/>
          <a:lstStyle/>
          <a:p>
            <a:r>
              <a:rPr lang="ru-RU" dirty="0" smtClean="0"/>
              <a:t>м/</a:t>
            </a:r>
            <a:r>
              <a:rPr lang="ru-RU" dirty="0" err="1" smtClean="0"/>
              <a:t>ф</a:t>
            </a:r>
            <a:r>
              <a:rPr lang="ru-RU" dirty="0" smtClean="0"/>
              <a:t> «Кастрюлька Анатоля» </a:t>
            </a:r>
            <a:r>
              <a:rPr lang="ru-RU" sz="1800" dirty="0" smtClean="0"/>
              <a:t>(«Кто такой ребенок с кастрюлькой? Что вы можете сделать для такого ребенка? Как помочь? Как вы к нему относитесь? Что может быть кастрюлькой? Много ли людей без кастрюлек?»)</a:t>
            </a:r>
          </a:p>
          <a:p>
            <a:r>
              <a:rPr lang="ru-RU" dirty="0" smtClean="0"/>
              <a:t>«Гадкий утенок» Г.-</a:t>
            </a:r>
            <a:r>
              <a:rPr lang="ru-RU" dirty="0" smtClean="0"/>
              <a:t>Х.Андерсена или мультфильм Г.Бардина.</a:t>
            </a:r>
          </a:p>
          <a:p>
            <a:r>
              <a:rPr lang="ru-RU" dirty="0" smtClean="0"/>
              <a:t>Фильм «Чучело»</a:t>
            </a:r>
            <a:endParaRPr lang="ru-RU" dirty="0" smtClean="0"/>
          </a:p>
          <a:p>
            <a:r>
              <a:rPr lang="ru-RU" dirty="0" smtClean="0"/>
              <a:t>«Приключения </a:t>
            </a:r>
            <a:r>
              <a:rPr lang="ru-RU" dirty="0" err="1" smtClean="0"/>
              <a:t>Гекльберри</a:t>
            </a:r>
            <a:r>
              <a:rPr lang="ru-RU" dirty="0" smtClean="0"/>
              <a:t> Финна» М.Твена</a:t>
            </a:r>
          </a:p>
          <a:p>
            <a:r>
              <a:rPr lang="ru-RU" dirty="0" smtClean="0"/>
              <a:t>«Хижина дяди Тома» </a:t>
            </a:r>
            <a:r>
              <a:rPr lang="ru-RU" dirty="0" err="1" smtClean="0"/>
              <a:t>Г.Бичер-Стоу</a:t>
            </a:r>
            <a:endParaRPr lang="ru-RU" dirty="0" smtClean="0"/>
          </a:p>
          <a:p>
            <a:r>
              <a:rPr lang="ru-RU" dirty="0" smtClean="0"/>
              <a:t>«Я умею прыгать через лужи» А.Маршала</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Психологическая безопасность - </a:t>
            </a:r>
            <a:r>
              <a:rPr lang="ru-RU" dirty="0" smtClean="0"/>
              <a:t/>
            </a:r>
            <a:br>
              <a:rPr lang="ru-RU" dirty="0" smtClean="0"/>
            </a:br>
            <a:endParaRPr lang="ru-RU" dirty="0"/>
          </a:p>
        </p:txBody>
      </p:sp>
      <p:sp>
        <p:nvSpPr>
          <p:cNvPr id="3" name="Содержимое 2"/>
          <p:cNvSpPr>
            <a:spLocks noGrp="1"/>
          </p:cNvSpPr>
          <p:nvPr>
            <p:ph sz="quarter" idx="1"/>
          </p:nvPr>
        </p:nvSpPr>
        <p:spPr/>
        <p:txBody>
          <a:bodyPr/>
          <a:lstStyle/>
          <a:p>
            <a:pPr>
              <a:buNone/>
            </a:pPr>
            <a:r>
              <a:rPr lang="ru-RU" dirty="0" smtClean="0"/>
              <a:t>состояние, характеризующее образовательную среду образовательного учреждения,</a:t>
            </a:r>
            <a:br>
              <a:rPr lang="ru-RU" dirty="0" smtClean="0"/>
            </a:br>
            <a:r>
              <a:rPr lang="ru-RU" dirty="0" smtClean="0"/>
              <a:t>фиксируемое через отношения ее участников.</a:t>
            </a:r>
            <a:br>
              <a:rPr lang="ru-RU" dirty="0" smtClean="0"/>
            </a:br>
            <a:endParaRPr lang="ru-RU" dirty="0" smtClean="0"/>
          </a:p>
          <a:p>
            <a:pPr>
              <a:buNone/>
            </a:pPr>
            <a:r>
              <a:rPr lang="ru-RU" b="1" dirty="0" smtClean="0"/>
              <a:t>Модель психологически безопасной</a:t>
            </a:r>
            <a:br>
              <a:rPr lang="ru-RU" b="1" dirty="0" smtClean="0"/>
            </a:br>
            <a:r>
              <a:rPr lang="ru-RU" b="1" dirty="0" smtClean="0"/>
              <a:t>образовательной среды включает:</a:t>
            </a:r>
            <a:r>
              <a:rPr lang="ru-RU" dirty="0" smtClean="0"/>
              <a:t/>
            </a:r>
            <a:br>
              <a:rPr lang="ru-RU" dirty="0" smtClean="0"/>
            </a:br>
            <a:r>
              <a:rPr lang="ru-RU" dirty="0" smtClean="0"/>
              <a:t>1. защищенность от психологического насилия;</a:t>
            </a:r>
            <a:br>
              <a:rPr lang="ru-RU" dirty="0" smtClean="0"/>
            </a:br>
            <a:r>
              <a:rPr lang="ru-RU" dirty="0" smtClean="0"/>
              <a:t>2. </a:t>
            </a:r>
            <a:r>
              <a:rPr lang="ru-RU" dirty="0" err="1" smtClean="0"/>
              <a:t>референтную</a:t>
            </a:r>
            <a:r>
              <a:rPr lang="ru-RU" dirty="0" smtClean="0"/>
              <a:t> значимость окружения;</a:t>
            </a:r>
            <a:br>
              <a:rPr lang="ru-RU" dirty="0" smtClean="0"/>
            </a:br>
            <a:r>
              <a:rPr lang="ru-RU" dirty="0" smtClean="0"/>
              <a:t>3. удовлетворенность в личностно-доверительном общении.</a:t>
            </a:r>
            <a:br>
              <a:rPr lang="ru-RU" dirty="0" smtClean="0"/>
            </a:br>
            <a:r>
              <a:rPr lang="ru-RU" dirty="0" smtClean="0"/>
              <a:t>(И.А. Баева)</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28600"/>
            <a:ext cx="7467600" cy="1143000"/>
          </a:xfrm>
        </p:spPr>
        <p:txBody>
          <a:bodyPr>
            <a:normAutofit/>
          </a:bodyPr>
          <a:lstStyle/>
          <a:p>
            <a:r>
              <a:rPr lang="ru-RU" sz="2800" dirty="0" smtClean="0"/>
              <a:t>Улучшения психологического климата в классе. Игры:</a:t>
            </a:r>
            <a:endParaRPr lang="ru-RU" sz="2800" dirty="0"/>
          </a:p>
        </p:txBody>
      </p:sp>
      <p:sp>
        <p:nvSpPr>
          <p:cNvPr id="3" name="Содержимое 2"/>
          <p:cNvSpPr>
            <a:spLocks noGrp="1"/>
          </p:cNvSpPr>
          <p:nvPr>
            <p:ph sz="quarter" idx="1"/>
          </p:nvPr>
        </p:nvSpPr>
        <p:spPr>
          <a:xfrm>
            <a:off x="228600" y="1371600"/>
            <a:ext cx="8077200" cy="5257800"/>
          </a:xfrm>
        </p:spPr>
        <p:txBody>
          <a:bodyPr>
            <a:normAutofit fontScale="85000" lnSpcReduction="10000"/>
          </a:bodyPr>
          <a:lstStyle/>
          <a:p>
            <a:r>
              <a:rPr lang="ru-RU" b="1" dirty="0" smtClean="0"/>
              <a:t>Игра «Общий список».</a:t>
            </a:r>
            <a:r>
              <a:rPr lang="ru-RU" dirty="0" smtClean="0"/>
              <a:t> Цель игры – дать детям возможность познакомиться с одноклассниками и найти, в чем они схожи. Дети сидят в группах по 6-8 человек в каждой и отвечают вместе на вопросы. Каких животных вы любите? Какая ваша любимая книга/фильм, и какую книгу/фильм любят все? Кто и на каких инструментах любит играть? У кого есть братья, сестры? Кто из детей старший в семье? Какое ваше любимое блюдо, и какое любят все?</a:t>
            </a:r>
          </a:p>
          <a:p>
            <a:r>
              <a:rPr lang="ru-RU" b="1" dirty="0" smtClean="0"/>
              <a:t>Игра «Экзамен дружбы»</a:t>
            </a:r>
            <a:r>
              <a:rPr lang="ru-RU" dirty="0" smtClean="0"/>
              <a:t>. С классом подготовить 50 вопросов которые можно задать новому другу. После этого учитель делит класс на пары, объединив вместе детей, которые не дружат, но могли бы подружиться. Неделя отводится на близкое знакомство, а через неделю проводится экзамен: каждой паре дается по 5 вопросов из 50. пары, которые правильно ответят на все 5 вопросов получают призы. Такая игра может порадовать детей и привнести в класс атмосферу принятия.</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228600"/>
            <a:ext cx="7467600" cy="6400800"/>
          </a:xfrm>
        </p:spPr>
        <p:txBody>
          <a:bodyPr>
            <a:normAutofit fontScale="85000" lnSpcReduction="20000"/>
          </a:bodyPr>
          <a:lstStyle/>
          <a:p>
            <a:r>
              <a:rPr lang="ru-RU" b="1" dirty="0" smtClean="0"/>
              <a:t>Игра «Замечаем хорошее». </a:t>
            </a:r>
            <a:r>
              <a:rPr lang="ru-RU" dirty="0" smtClean="0"/>
              <a:t>Учитель может создать на доске «Уголок комплиментов», на котором отмечаются случаи </a:t>
            </a:r>
            <a:r>
              <a:rPr lang="ru-RU" dirty="0" err="1" smtClean="0"/>
              <a:t>просоциального</a:t>
            </a:r>
            <a:r>
              <a:rPr lang="ru-RU" dirty="0" smtClean="0"/>
              <a:t> поведения среди учеников, прямо во время их наблюдения. Так можно делать заметки на ней прямо во время урока: «Я увидела, что Миша поделился учебником с соседом по парте/ поделился ручкой/ помог выполнить задание. Молодец! Давайте это отметим!» Детям, получившим 10 комплиментов за месяц, вручается сертификат. Далее добавляется правило, что ребенок может рассказать про хорошее поведение другого, но не про себя. Сначала получивших такой сертификат будет всего несколько человек,  в последующие месяцы их число обычно растёт. </a:t>
            </a:r>
          </a:p>
          <a:p>
            <a:pPr>
              <a:buNone/>
            </a:pPr>
            <a:r>
              <a:rPr lang="ru-RU" b="1" dirty="0" smtClean="0"/>
              <a:t>Другой вариант этой игры: </a:t>
            </a:r>
            <a:r>
              <a:rPr lang="ru-RU" dirty="0" smtClean="0"/>
              <a:t>детям можно раздать карточки с ободряющей надписью в середине (например, «Возлюби ближнего своего как самого себя» и пр.) по периметру карточки ставится 10 точек. За каждый хороший поступок, замеченный учителем, «талончик ребенка пробивается» (делается дырка на месте точки, а лучше использовать фигурный дырокол для </a:t>
            </a:r>
            <a:r>
              <a:rPr lang="ru-RU" dirty="0" err="1" smtClean="0"/>
              <a:t>скрап-букинга</a:t>
            </a:r>
            <a:r>
              <a:rPr lang="ru-RU" dirty="0" smtClean="0"/>
              <a:t> в виде листика или звездочки). За 5 пробитых точек ребенку выдается благодарственное письмо, которое можно отнести домой родителям, за 10 – табель «</a:t>
            </a:r>
            <a:r>
              <a:rPr lang="ru-RU" dirty="0" err="1" smtClean="0"/>
              <a:t>Просоциального</a:t>
            </a:r>
            <a:r>
              <a:rPr lang="ru-RU" dirty="0" smtClean="0"/>
              <a:t> отличника».</a:t>
            </a:r>
            <a:endParaRPr lang="ru-RU"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381000" y="304800"/>
            <a:ext cx="8382000" cy="4495800"/>
          </a:xfrm>
        </p:spPr>
        <p:txBody>
          <a:bodyPr>
            <a:normAutofit fontScale="92500" lnSpcReduction="20000"/>
          </a:bodyPr>
          <a:lstStyle/>
          <a:p>
            <a:r>
              <a:rPr lang="ru-RU" b="1" dirty="0" smtClean="0"/>
              <a:t>Игра «Всего лишь комплименты». </a:t>
            </a:r>
            <a:r>
              <a:rPr lang="ru-RU" dirty="0" smtClean="0"/>
              <a:t>Педагог объясняет детям, что такое комплименты и как они влияют на отношения.  После этого все делятся на пары, которые должны выполнить некое совместное задание: собрать </a:t>
            </a:r>
            <a:r>
              <a:rPr lang="ru-RU" dirty="0" err="1" smtClean="0"/>
              <a:t>пазл</a:t>
            </a:r>
            <a:r>
              <a:rPr lang="ru-RU" dirty="0" smtClean="0"/>
              <a:t>, нарисовать общий рисунок, соорудит постройку из соломки, что-нибудь слепить. Во время этой деятельности дети должны хвалить друг друга. Третий ребенок может фиксировать похвалы и комплименты. После этого все делятся в классе о том, что они чувствовали вовремя выполнения задания и совместно изготавливают «Дерево хороших слов», повесив на него слова, которые можно сказать друг другу. Далее детям предлагается в течение нескольких недель потренироваться делать  комплименты дома и в классе; по пятницам в классе обсуждаются впечатления.</a:t>
            </a:r>
          </a:p>
        </p:txBody>
      </p:sp>
      <p:sp>
        <p:nvSpPr>
          <p:cNvPr id="4" name="Скругленный прямоугольник 3"/>
          <p:cNvSpPr/>
          <p:nvPr/>
        </p:nvSpPr>
        <p:spPr>
          <a:xfrm>
            <a:off x="1066800" y="4572000"/>
            <a:ext cx="6934200" cy="213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t>ВАЖНО! В ходе проведения подобных игр педагоги переключаются с поддержки отдельных детей на поддержку их взаимодействия</a:t>
            </a:r>
          </a:p>
          <a:p>
            <a:pPr algn="ct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457200"/>
            <a:ext cx="7391400" cy="4648200"/>
          </a:xfrm>
        </p:spPr>
        <p:txBody>
          <a:bodyPr>
            <a:normAutofit fontScale="92500" lnSpcReduction="20000"/>
          </a:bodyPr>
          <a:lstStyle/>
          <a:p>
            <a:r>
              <a:rPr lang="ru-RU" b="1" dirty="0" smtClean="0"/>
              <a:t>Осознание благодарности окружающим.</a:t>
            </a:r>
          </a:p>
          <a:p>
            <a:pPr>
              <a:buNone/>
            </a:pPr>
            <a:r>
              <a:rPr lang="ru-RU" dirty="0" smtClean="0"/>
              <a:t>Умение испытывать и выражать благодарность – </a:t>
            </a:r>
            <a:r>
              <a:rPr lang="ru-RU" dirty="0" err="1" smtClean="0"/>
              <a:t>просоциальный</a:t>
            </a:r>
            <a:r>
              <a:rPr lang="ru-RU" dirty="0" smtClean="0"/>
              <a:t> навык, который состоит из умения видеть то хорошее, что есть в твоей жизни, и признавать, что хотя бы часть этого присутствует в твоей жизни благодаря другому. Для развития этого навыка мы просим детей в начале дня вспомнить день вчерашний, увидеть в нем что-то хорошее и сказать спасибо тому, кто участвовал в этом. Это упражнение можно делать и раз в неделю, по пятницам. Тогда детям дается домашнее задание – в течение недели записывать свои благодарности окружающим в специальную тетрадь. Это бесхитростное упражнение повышает уровень удовлетворенности собой и окружающими и учит ценить вклад других людей в сою жизнь.</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Часть 2. Психологическая помощь детям-изгоям: система работы </a:t>
            </a:r>
            <a:endParaRPr lang="ru-RU" dirty="0"/>
          </a:p>
        </p:txBody>
      </p:sp>
      <p:sp>
        <p:nvSpPr>
          <p:cNvPr id="3" name="Подзаголовок 2"/>
          <p:cNvSpPr>
            <a:spLocks noGrp="1"/>
          </p:cNvSpPr>
          <p:nvPr>
            <p:ph type="subTitle" idx="1"/>
          </p:nvPr>
        </p:nvSpPr>
        <p:spPr/>
        <p:txBody>
          <a:bodyPr/>
          <a:lstStyle/>
          <a:p>
            <a:pPr algn="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54162"/>
          </a:xfrm>
        </p:spPr>
        <p:txBody>
          <a:bodyPr>
            <a:normAutofit fontScale="90000"/>
          </a:bodyPr>
          <a:lstStyle/>
          <a:p>
            <a:r>
              <a:rPr lang="ru-RU" b="1" dirty="0" smtClean="0"/>
              <a:t>Социальное отторжение</a:t>
            </a:r>
            <a:r>
              <a:rPr lang="ru-RU" dirty="0" smtClean="0"/>
              <a:t> может иметь два статуса:</a:t>
            </a:r>
            <a:br>
              <a:rPr lang="ru-RU" dirty="0" smtClean="0"/>
            </a:br>
            <a:endParaRPr lang="ru-RU" dirty="0"/>
          </a:p>
        </p:txBody>
      </p:sp>
      <p:sp>
        <p:nvSpPr>
          <p:cNvPr id="3" name="Содержимое 2"/>
          <p:cNvSpPr>
            <a:spLocks noGrp="1"/>
          </p:cNvSpPr>
          <p:nvPr>
            <p:ph sz="quarter" idx="1"/>
          </p:nvPr>
        </p:nvSpPr>
        <p:spPr/>
        <p:txBody>
          <a:bodyPr>
            <a:normAutofit fontScale="92500" lnSpcReduction="20000"/>
          </a:bodyPr>
          <a:lstStyle/>
          <a:p>
            <a:pPr lvl="0"/>
            <a:r>
              <a:rPr lang="ru-RU" b="1" dirty="0" smtClean="0"/>
              <a:t>Отвергаемые дети</a:t>
            </a:r>
            <a:r>
              <a:rPr lang="ru-RU" dirty="0" smtClean="0"/>
              <a:t> -  подвержены активному воздействию со стороны сверстников: с ними не хотят сидеть не принимают в игру, не приглашают на дни рождения и вечеринки, не хотят быть с ними  в одной группе; дразнят, провоцируют, издеваются над ними, обзывают и бьют. Ситуация связана с негативной групповой динамикой (феномен «козла отпущения»), отсутствием целей совместной деятельности, нарушением коммуникации и ценностей внутри группы. </a:t>
            </a:r>
          </a:p>
          <a:p>
            <a:pPr lvl="0"/>
            <a:r>
              <a:rPr lang="ru-RU" b="1" dirty="0" smtClean="0"/>
              <a:t>«Невидимые» дети</a:t>
            </a:r>
            <a:r>
              <a:rPr lang="ru-RU" dirty="0" smtClean="0"/>
              <a:t> – их просто не замечают; они не существуют для окружающих и сверстников. Невидимые дети страдают не менее чем активно отторгаемые, и в обоих случаях необходимо активное вмешательство широкого спектра (вовлечение в процесс разрешения проблемы педагогов, родителей, психолога).</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7467600" cy="1354162"/>
          </a:xfrm>
        </p:spPr>
        <p:txBody>
          <a:bodyPr>
            <a:normAutofit fontScale="90000"/>
          </a:bodyPr>
          <a:lstStyle/>
          <a:p>
            <a:r>
              <a:rPr lang="ru-RU" b="1" dirty="0" smtClean="0"/>
              <a:t>4 основные теории,</a:t>
            </a:r>
            <a:r>
              <a:rPr lang="ru-RU" dirty="0" smtClean="0"/>
              <a:t> описывающие явление социального отторжения:</a:t>
            </a:r>
            <a:br>
              <a:rPr lang="ru-RU" dirty="0" smtClean="0"/>
            </a:br>
            <a:endParaRPr lang="ru-RU" dirty="0"/>
          </a:p>
        </p:txBody>
      </p:sp>
      <p:sp>
        <p:nvSpPr>
          <p:cNvPr id="5" name="Содержимое 4"/>
          <p:cNvSpPr>
            <a:spLocks noGrp="1"/>
          </p:cNvSpPr>
          <p:nvPr>
            <p:ph sz="quarter" idx="1"/>
          </p:nvPr>
        </p:nvSpPr>
        <p:spPr/>
        <p:txBody>
          <a:bodyPr>
            <a:normAutofit fontScale="92500"/>
          </a:bodyPr>
          <a:lstStyle/>
          <a:p>
            <a:r>
              <a:rPr lang="ru-RU" b="1" dirty="0" smtClean="0"/>
              <a:t>Подход 1.</a:t>
            </a:r>
            <a:r>
              <a:rPr lang="ru-RU" dirty="0" smtClean="0"/>
              <a:t> Акцент -  на </a:t>
            </a:r>
            <a:r>
              <a:rPr lang="ru-RU" b="1" dirty="0" smtClean="0"/>
              <a:t>социальной компетентности ребенка</a:t>
            </a:r>
            <a:r>
              <a:rPr lang="ru-RU" dirty="0" smtClean="0"/>
              <a:t> (личностных свойствах и поведенческих особенностях).</a:t>
            </a:r>
          </a:p>
          <a:p>
            <a:r>
              <a:rPr lang="ru-RU" b="1" dirty="0" smtClean="0"/>
              <a:t>Подход 2.</a:t>
            </a:r>
            <a:r>
              <a:rPr lang="ru-RU" dirty="0" smtClean="0"/>
              <a:t> Акцент - на </a:t>
            </a:r>
            <a:r>
              <a:rPr lang="ru-RU" b="1" dirty="0" smtClean="0"/>
              <a:t>динамических процессах</a:t>
            </a:r>
            <a:r>
              <a:rPr lang="ru-RU" dirty="0" smtClean="0"/>
              <a:t>, происходящих в группе.</a:t>
            </a:r>
          </a:p>
          <a:p>
            <a:r>
              <a:rPr lang="ru-RU" b="1" dirty="0" smtClean="0"/>
              <a:t>Подход 3.</a:t>
            </a:r>
            <a:r>
              <a:rPr lang="ru-RU" dirty="0" smtClean="0"/>
              <a:t> Предполагает </a:t>
            </a:r>
            <a:r>
              <a:rPr lang="ru-RU" b="1" dirty="0" smtClean="0"/>
              <a:t>работу с семейной системой</a:t>
            </a:r>
            <a:r>
              <a:rPr lang="ru-RU" dirty="0" smtClean="0"/>
              <a:t> как основным источником проблем во взаимодействии (родители и </a:t>
            </a:r>
            <a:r>
              <a:rPr lang="ru-RU" dirty="0" err="1" smtClean="0"/>
              <a:t>сиблинги</a:t>
            </a:r>
            <a:r>
              <a:rPr lang="ru-RU" dirty="0" smtClean="0"/>
              <a:t>).</a:t>
            </a:r>
          </a:p>
          <a:p>
            <a:r>
              <a:rPr lang="ru-RU" b="1" dirty="0" smtClean="0"/>
              <a:t>Подход 4.</a:t>
            </a:r>
            <a:r>
              <a:rPr lang="ru-RU" dirty="0" smtClean="0"/>
              <a:t> </a:t>
            </a:r>
            <a:r>
              <a:rPr lang="ru-RU" b="1" dirty="0" smtClean="0"/>
              <a:t>Организация социальной среды, ориентированной на воспитательные цели </a:t>
            </a:r>
            <a:r>
              <a:rPr lang="ru-RU" dirty="0" smtClean="0"/>
              <a:t>и прививаемые детям ценности, их прояснение и осознание, на убеждения каждого учителя и его отношение к социальному отторжению.</a:t>
            </a: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570186"/>
          </a:xfrm>
        </p:spPr>
        <p:txBody>
          <a:bodyPr>
            <a:normAutofit fontScale="90000"/>
          </a:bodyPr>
          <a:lstStyle/>
          <a:p>
            <a:r>
              <a:rPr lang="ru-RU" dirty="0" smtClean="0"/>
              <a:t>Кой (</a:t>
            </a:r>
            <a:r>
              <a:rPr lang="en-US" dirty="0" err="1" smtClean="0"/>
              <a:t>Coie</a:t>
            </a:r>
            <a:r>
              <a:rPr lang="ru-RU" dirty="0" smtClean="0"/>
              <a:t>) предложил </a:t>
            </a:r>
            <a:r>
              <a:rPr lang="ru-RU" b="1" dirty="0" smtClean="0"/>
              <a:t>двухэтапную модель развития социального отторжения</a:t>
            </a:r>
            <a:r>
              <a:rPr lang="ru-RU" dirty="0" smtClean="0"/>
              <a:t>: </a:t>
            </a:r>
            <a:br>
              <a:rPr lang="ru-RU" dirty="0" smtClean="0"/>
            </a:br>
            <a:endParaRPr lang="ru-RU" dirty="0"/>
          </a:p>
        </p:txBody>
      </p:sp>
      <p:sp>
        <p:nvSpPr>
          <p:cNvPr id="3" name="Содержимое 2"/>
          <p:cNvSpPr>
            <a:spLocks noGrp="1"/>
          </p:cNvSpPr>
          <p:nvPr>
            <p:ph sz="quarter" idx="1"/>
          </p:nvPr>
        </p:nvSpPr>
        <p:spPr/>
        <p:txBody>
          <a:bodyPr>
            <a:normAutofit fontScale="92500" lnSpcReduction="20000"/>
          </a:bodyPr>
          <a:lstStyle/>
          <a:p>
            <a:pPr lvl="0"/>
            <a:r>
              <a:rPr lang="ru-RU" b="1" dirty="0" smtClean="0"/>
              <a:t>Отдельные эпизоды социального отторжения</a:t>
            </a:r>
            <a:r>
              <a:rPr lang="ru-RU" dirty="0" smtClean="0"/>
              <a:t> в группе сверстников или в семье. На этом этапе рекомендуется начинать с наблюдения за поведением и с индивидуальной работы  ребенком, помогая ему увидеть свои особенности и развить коммуникативные навыки. </a:t>
            </a:r>
          </a:p>
          <a:p>
            <a:pPr lvl="0"/>
            <a:r>
              <a:rPr lang="ru-RU" b="1" dirty="0" smtClean="0"/>
              <a:t>Этап продолжительного социального отторжения</a:t>
            </a:r>
            <a:r>
              <a:rPr lang="ru-RU" dirty="0" smtClean="0"/>
              <a:t> (ребенок чувствует себя исключенным из жизни в течение многих дней или лет)в начале предполагает работу с группой, которая его отвергает, или с семьей , т.к. в случае продолжающегося хронического отторжения, изменения в поведении ребенка не влияют существенно на изменение отношения к нему группы. Здесь развитие у ребенка социальных навыков будет вторым этапом.</a:t>
            </a:r>
          </a:p>
          <a:p>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426170"/>
          </a:xfrm>
        </p:spPr>
        <p:txBody>
          <a:bodyPr>
            <a:normAutofit fontScale="90000"/>
          </a:bodyPr>
          <a:lstStyle/>
          <a:p>
            <a:r>
              <a:rPr lang="ru-RU" dirty="0" smtClean="0"/>
              <a:t>Считается, что ребенок успешен в социальном взаимодействии, если он:</a:t>
            </a:r>
            <a:br>
              <a:rPr lang="ru-RU" dirty="0" smtClean="0"/>
            </a:br>
            <a:endParaRPr lang="ru-RU" dirty="0"/>
          </a:p>
        </p:txBody>
      </p:sp>
      <p:sp>
        <p:nvSpPr>
          <p:cNvPr id="3" name="Содержимое 2"/>
          <p:cNvSpPr>
            <a:spLocks noGrp="1"/>
          </p:cNvSpPr>
          <p:nvPr>
            <p:ph sz="quarter" idx="1"/>
          </p:nvPr>
        </p:nvSpPr>
        <p:spPr/>
        <p:txBody>
          <a:bodyPr>
            <a:normAutofit/>
          </a:bodyPr>
          <a:lstStyle/>
          <a:p>
            <a:pPr lvl="0"/>
            <a:r>
              <a:rPr lang="ru-RU" dirty="0" smtClean="0"/>
              <a:t>Умеет присоединяться к группам.</a:t>
            </a:r>
          </a:p>
          <a:p>
            <a:pPr lvl="0"/>
            <a:r>
              <a:rPr lang="ru-RU" dirty="0" smtClean="0"/>
              <a:t>Способен находиться внутри группы, принадлежать ей в течение определенного времени. Продолжительность этого времени определяется возрастом ребенка. Так, например, для детей 3-4 лет это время длится 5-10 минут.</a:t>
            </a:r>
          </a:p>
          <a:p>
            <a:pPr lvl="0"/>
            <a:r>
              <a:rPr lang="ru-RU" dirty="0" smtClean="0"/>
              <a:t>Получает удовольствие от встреч со сверстниками и взаимодействия с ними.</a:t>
            </a:r>
          </a:p>
          <a:p>
            <a:pPr lvl="0"/>
            <a:r>
              <a:rPr lang="ru-RU" dirty="0" smtClean="0"/>
              <a:t>Может закончить взаимодействие в тот момент, когда ему этого хочется.</a:t>
            </a:r>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Этапы индивидуальной работы с ребенком (Я.Авраам): </a:t>
            </a:r>
            <a:endParaRPr lang="ru-RU" dirty="0"/>
          </a:p>
        </p:txBody>
      </p:sp>
      <p:sp>
        <p:nvSpPr>
          <p:cNvPr id="3" name="Содержимое 2"/>
          <p:cNvSpPr>
            <a:spLocks noGrp="1"/>
          </p:cNvSpPr>
          <p:nvPr>
            <p:ph sz="quarter" idx="1"/>
          </p:nvPr>
        </p:nvSpPr>
        <p:spPr/>
        <p:txBody>
          <a:bodyPr/>
          <a:lstStyle/>
          <a:p>
            <a:r>
              <a:rPr lang="ru-RU" b="1" dirty="0" smtClean="0"/>
              <a:t>Анализ процесса взаимодействия ребенка со сверстниками</a:t>
            </a:r>
            <a:endParaRPr lang="ru-RU" dirty="0" smtClean="0"/>
          </a:p>
          <a:p>
            <a:r>
              <a:rPr lang="ru-RU" b="1" dirty="0" smtClean="0"/>
              <a:t>Изучение внутреннего мира ребенка</a:t>
            </a:r>
            <a:endParaRPr lang="ru-RU" dirty="0" smtClean="0"/>
          </a:p>
          <a:p>
            <a:r>
              <a:rPr lang="ru-RU" b="1" dirty="0" smtClean="0"/>
              <a:t>Оценка социальных навыков и выявление его слабых сторон</a:t>
            </a:r>
            <a:endParaRPr lang="ru-RU" dirty="0" smtClean="0"/>
          </a:p>
          <a:p>
            <a:r>
              <a:rPr lang="ru-RU" b="1" dirty="0" smtClean="0"/>
              <a:t>Формулирование конкретных задач и построение программы по развитию социальных навыков</a:t>
            </a:r>
            <a:endParaRPr lang="ru-RU"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Угрозы психологической безопасности образовательной среды:</a:t>
            </a:r>
            <a:r>
              <a:rPr lang="ru-RU" dirty="0" smtClean="0"/>
              <a:t> </a:t>
            </a:r>
            <a:endParaRPr lang="ru-RU" dirty="0"/>
          </a:p>
        </p:txBody>
      </p:sp>
      <p:sp>
        <p:nvSpPr>
          <p:cNvPr id="3" name="Содержимое 2"/>
          <p:cNvSpPr>
            <a:spLocks noGrp="1"/>
          </p:cNvSpPr>
          <p:nvPr>
            <p:ph sz="quarter" idx="1"/>
          </p:nvPr>
        </p:nvSpPr>
        <p:spPr>
          <a:xfrm>
            <a:off x="152400" y="1600200"/>
            <a:ext cx="8458200" cy="5181600"/>
          </a:xfrm>
        </p:spPr>
        <p:txBody>
          <a:bodyPr>
            <a:normAutofit fontScale="62500" lnSpcReduction="20000"/>
          </a:bodyPr>
          <a:lstStyle/>
          <a:p>
            <a:pPr marL="457200" indent="-457200">
              <a:buFont typeface="+mj-lt"/>
              <a:buAutoNum type="arabicPeriod"/>
            </a:pPr>
            <a:r>
              <a:rPr lang="ru-RU" b="1" dirty="0" smtClean="0"/>
              <a:t>Психологическое насилие</a:t>
            </a:r>
            <a:r>
              <a:rPr lang="ru-RU" dirty="0" smtClean="0"/>
              <a:t> в процессе взаимодействия</a:t>
            </a:r>
          </a:p>
          <a:p>
            <a:pPr marL="457200" indent="-457200">
              <a:buFont typeface="+mj-lt"/>
              <a:buAutoNum type="arabicPeriod"/>
            </a:pPr>
            <a:r>
              <a:rPr lang="ru-RU" b="1" dirty="0" smtClean="0"/>
              <a:t>Непризнание </a:t>
            </a:r>
            <a:r>
              <a:rPr lang="ru-RU" b="1" dirty="0" err="1" smtClean="0"/>
              <a:t>референтной</a:t>
            </a:r>
            <a:r>
              <a:rPr lang="ru-RU" b="1" dirty="0" smtClean="0"/>
              <a:t> значимости образовательной среды </a:t>
            </a:r>
            <a:r>
              <a:rPr lang="ru-RU" dirty="0" smtClean="0"/>
              <a:t>образовательного учреждения.</a:t>
            </a:r>
            <a:br>
              <a:rPr lang="ru-RU" dirty="0" smtClean="0"/>
            </a:br>
            <a:r>
              <a:rPr lang="ru-RU" dirty="0" smtClean="0"/>
              <a:t>Следствие: ребенок отрицает ценности и нормы школы, стремится «покинуть» школу</a:t>
            </a:r>
          </a:p>
          <a:p>
            <a:pPr marL="457200" indent="-457200">
              <a:buFont typeface="+mj-lt"/>
              <a:buAutoNum type="arabicPeriod"/>
            </a:pPr>
            <a:r>
              <a:rPr lang="ru-RU" b="1" dirty="0" smtClean="0"/>
              <a:t>Отсутствие удовлетворенности в личностно-доверительном общении </a:t>
            </a:r>
            <a:r>
              <a:rPr lang="ru-RU" dirty="0" smtClean="0"/>
              <a:t>и основными</a:t>
            </a:r>
            <a:br>
              <a:rPr lang="ru-RU" dirty="0" smtClean="0"/>
            </a:br>
            <a:r>
              <a:rPr lang="ru-RU" dirty="0" smtClean="0"/>
              <a:t>характеристиками процесса взаимодействия всех участников образовательной среды</a:t>
            </a:r>
            <a:br>
              <a:rPr lang="ru-RU" dirty="0" smtClean="0"/>
            </a:br>
            <a:r>
              <a:rPr lang="ru-RU" dirty="0" smtClean="0"/>
              <a:t>Следствие:</a:t>
            </a:r>
            <a:br>
              <a:rPr lang="ru-RU" dirty="0" smtClean="0"/>
            </a:br>
            <a:r>
              <a:rPr lang="ru-RU" dirty="0" smtClean="0"/>
              <a:t>эмоциональный дискомфорт;</a:t>
            </a:r>
            <a:br>
              <a:rPr lang="ru-RU" dirty="0" smtClean="0"/>
            </a:br>
            <a:r>
              <a:rPr lang="ru-RU" dirty="0" smtClean="0"/>
              <a:t>нежелание высказывать свою точку зрения и мнение;</a:t>
            </a:r>
            <a:br>
              <a:rPr lang="ru-RU" dirty="0" smtClean="0"/>
            </a:br>
            <a:r>
              <a:rPr lang="ru-RU" dirty="0" smtClean="0"/>
              <a:t>неуважительное отношение к себе;</a:t>
            </a:r>
            <a:br>
              <a:rPr lang="ru-RU" dirty="0" smtClean="0"/>
            </a:br>
            <a:r>
              <a:rPr lang="ru-RU" dirty="0" smtClean="0"/>
              <a:t>потеря личного достоинства;</a:t>
            </a:r>
            <a:br>
              <a:rPr lang="ru-RU" dirty="0" smtClean="0"/>
            </a:br>
            <a:r>
              <a:rPr lang="ru-RU" dirty="0" smtClean="0"/>
              <a:t>нежелание обращаться за помощью, игнорирование личных проблем и затруднений окружающих его детей и взрослых;</a:t>
            </a:r>
            <a:br>
              <a:rPr lang="ru-RU" dirty="0" smtClean="0"/>
            </a:br>
            <a:r>
              <a:rPr lang="ru-RU" dirty="0" smtClean="0"/>
              <a:t>невнимательность к просьбам и предложениям.</a:t>
            </a:r>
          </a:p>
          <a:p>
            <a:pPr marL="457200" indent="-457200">
              <a:buFont typeface="+mj-lt"/>
              <a:buAutoNum type="arabicPeriod"/>
            </a:pPr>
            <a:r>
              <a:rPr lang="ru-RU" b="1" dirty="0" smtClean="0"/>
              <a:t>Неразвитость системы психологической помощи </a:t>
            </a:r>
            <a:r>
              <a:rPr lang="ru-RU" dirty="0" smtClean="0"/>
              <a:t>в образовательном учреждении.</a:t>
            </a:r>
            <a:br>
              <a:rPr lang="ru-RU" dirty="0" smtClean="0"/>
            </a:br>
            <a:r>
              <a:rPr lang="ru-RU" dirty="0" smtClean="0"/>
              <a:t>Следствие – неэффективность психологического сопровождения ребенка в школе; угроза психическому здоровью</a:t>
            </a:r>
          </a:p>
          <a:p>
            <a:pPr marL="457200" indent="-457200">
              <a:buFont typeface="+mj-lt"/>
              <a:buAutoNum type="arabicPeriod"/>
            </a:pPr>
            <a:r>
              <a:rPr lang="ru-RU" b="1" dirty="0" smtClean="0"/>
              <a:t>Эмоциональное выгорание педагогов</a:t>
            </a:r>
            <a:r>
              <a:rPr lang="ru-RU" dirty="0" smtClean="0"/>
              <a:t> образовательного учреждения.</a:t>
            </a:r>
            <a:br>
              <a:rPr lang="ru-RU" dirty="0" smtClean="0"/>
            </a:br>
            <a:r>
              <a:rPr lang="ru-RU" dirty="0" smtClean="0"/>
              <a:t>Следствие – профессиональная деформация; угроза психическому здоровью.</a:t>
            </a: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354162"/>
          </a:xfrm>
        </p:spPr>
        <p:txBody>
          <a:bodyPr>
            <a:normAutofit/>
          </a:bodyPr>
          <a:lstStyle/>
          <a:p>
            <a:r>
              <a:rPr lang="ru-RU" sz="2400" dirty="0" smtClean="0"/>
              <a:t>ДИАГНОСТИКА. ПРОЯСНЕНИЕ ПРОБЛЕМЫ. Совместное рассмотрение социальной среды ребенка. </a:t>
            </a:r>
            <a:endParaRPr lang="ru-RU" sz="2400" dirty="0"/>
          </a:p>
        </p:txBody>
      </p:sp>
      <p:sp>
        <p:nvSpPr>
          <p:cNvPr id="3" name="Содержимое 2"/>
          <p:cNvSpPr>
            <a:spLocks noGrp="1"/>
          </p:cNvSpPr>
          <p:nvPr>
            <p:ph sz="quarter" idx="1"/>
          </p:nvPr>
        </p:nvSpPr>
        <p:spPr/>
        <p:txBody>
          <a:bodyPr>
            <a:normAutofit/>
          </a:bodyPr>
          <a:lstStyle/>
          <a:p>
            <a:pPr>
              <a:buNone/>
            </a:pPr>
            <a:r>
              <a:rPr lang="ru-RU" dirty="0" smtClean="0"/>
              <a:t>Задачи:</a:t>
            </a:r>
          </a:p>
          <a:p>
            <a:pPr lvl="0"/>
            <a:r>
              <a:rPr lang="ru-RU" dirty="0" smtClean="0"/>
              <a:t>Выяснить, как выглядит в глазах ребенка окружающая его социальная среда, насколько он осознает ее особенности и особенности своего положения в ней;</a:t>
            </a:r>
          </a:p>
          <a:p>
            <a:pPr lvl="0"/>
            <a:r>
              <a:rPr lang="ru-RU" dirty="0" smtClean="0"/>
              <a:t>Мотивировать ребенка на совместную работу;</a:t>
            </a:r>
          </a:p>
          <a:p>
            <a:pPr lvl="0"/>
            <a:r>
              <a:rPr lang="ru-RU" dirty="0" smtClean="0"/>
              <a:t>Сформулировать вместе с ребенком задачи психологической работы</a:t>
            </a:r>
            <a:r>
              <a:rPr lang="ru-RU" b="1" dirty="0" smtClean="0"/>
              <a:t>.</a:t>
            </a:r>
          </a:p>
          <a:p>
            <a:pPr lvl="0"/>
            <a:endParaRPr lang="ru-RU" dirty="0" smtClean="0"/>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1143000"/>
            <a:ext cx="7467600" cy="5330952"/>
          </a:xfrm>
        </p:spPr>
        <p:txBody>
          <a:bodyPr/>
          <a:lstStyle/>
          <a:p>
            <a:pPr lvl="0">
              <a:buNone/>
            </a:pPr>
            <a:r>
              <a:rPr lang="ru-RU" b="1" dirty="0" smtClean="0"/>
              <a:t>1) МЕТОДИКА «КАРТА КЛАССА» </a:t>
            </a:r>
            <a:endParaRPr lang="ru-RU" dirty="0" smtClean="0"/>
          </a:p>
          <a:p>
            <a:pPr>
              <a:buNone/>
            </a:pPr>
            <a:r>
              <a:rPr lang="ru-RU" b="1" dirty="0" smtClean="0"/>
              <a:t>Инструкция: </a:t>
            </a:r>
            <a:r>
              <a:rPr lang="ru-RU" i="1" dirty="0" smtClean="0"/>
              <a:t>Нарисуй карту класса, которая будет содержать все имеющиеся в классе группы и «группки»; опиши специфику каждой из групп; подумай, к какой группе ты относишься, к какой тебе хотелось бы относиться и почему.</a:t>
            </a:r>
            <a:r>
              <a:rPr lang="ru-RU" b="1" i="1" dirty="0" smtClean="0"/>
              <a:t> </a:t>
            </a:r>
            <a:endParaRPr lang="ru-RU" dirty="0" smtClean="0"/>
          </a:p>
          <a:p>
            <a:endParaRPr lang="ru-RU" dirty="0"/>
          </a:p>
        </p:txBody>
      </p:sp>
      <p:pic>
        <p:nvPicPr>
          <p:cNvPr id="5122" name="Picture 2" descr="\\Pc4-17-2reinst\новая пересылка цдик pc4-17\Кот В.В\18 СемПр БЕЗОПАСНОСТЬ ПСИ СРЕДЫ\карта класса пример1.jpg"/>
          <p:cNvPicPr>
            <a:picLocks noChangeAspect="1" noChangeArrowheads="1"/>
          </p:cNvPicPr>
          <p:nvPr/>
        </p:nvPicPr>
        <p:blipFill>
          <a:blip r:embed="rId2" cstate="print"/>
          <a:srcRect/>
          <a:stretch>
            <a:fillRect/>
          </a:stretch>
        </p:blipFill>
        <p:spPr bwMode="auto">
          <a:xfrm>
            <a:off x="1143000" y="3962400"/>
            <a:ext cx="2687637" cy="1968500"/>
          </a:xfrm>
          <a:prstGeom prst="rect">
            <a:avLst/>
          </a:prstGeom>
          <a:noFill/>
        </p:spPr>
      </p:pic>
      <p:pic>
        <p:nvPicPr>
          <p:cNvPr id="5123" name="Picture 3" descr="\\Pc4-17-2reinst\новая пересылка цдик pc4-17\Кот В.В\18 СемПр БЕЗОПАСНОСТЬ ПСИ СРЕДЫ\карта класса2.jpg"/>
          <p:cNvPicPr>
            <a:picLocks noChangeAspect="1" noChangeArrowheads="1"/>
          </p:cNvPicPr>
          <p:nvPr/>
        </p:nvPicPr>
        <p:blipFill>
          <a:blip r:embed="rId3" cstate="print"/>
          <a:srcRect/>
          <a:stretch>
            <a:fillRect/>
          </a:stretch>
        </p:blipFill>
        <p:spPr bwMode="auto">
          <a:xfrm>
            <a:off x="4711700" y="3606800"/>
            <a:ext cx="2359025" cy="2206625"/>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304800" y="228600"/>
            <a:ext cx="8443664" cy="6512768"/>
          </a:xfrm>
        </p:spPr>
        <p:txBody>
          <a:bodyPr>
            <a:normAutofit fontScale="70000" lnSpcReduction="20000"/>
          </a:bodyPr>
          <a:lstStyle/>
          <a:p>
            <a:pPr>
              <a:buNone/>
            </a:pPr>
            <a:r>
              <a:rPr lang="ru-RU" b="1" dirty="0" smtClean="0"/>
              <a:t>2) ОБОЗНАЧЕНИЕ РЕБЕНКОМ СВОЕГО МЕСТА В ГРУППЕ, </a:t>
            </a:r>
            <a:r>
              <a:rPr lang="ru-RU" dirty="0" smtClean="0"/>
              <a:t>обсуждаем, насколько он доволен этим местом и где хотел бы очутиться. Далее класс представляется в виде концентрической схемы.</a:t>
            </a:r>
          </a:p>
          <a:p>
            <a:pPr>
              <a:buNone/>
            </a:pPr>
            <a:r>
              <a:rPr lang="ru-RU" sz="2600" b="1" dirty="0" smtClean="0"/>
              <a:t>Инструкция. </a:t>
            </a:r>
            <a:r>
              <a:rPr lang="ru-RU" sz="2600" i="1" dirty="0" smtClean="0"/>
              <a:t>Представь, что эти круги обозначают группы в твоем классе. Самые популярные дети находятся в самом центре. Где будет находиться группа, про которую ты сейчас говорил? Где сейчас находишься ты? Доволен ли ты своим положением в классе? Хочешь ли поменять  группу? </a:t>
            </a:r>
            <a:r>
              <a:rPr lang="ru-RU" sz="2600" b="1" i="1" dirty="0" smtClean="0"/>
              <a:t>В какую группу ты хотел бы переместиться? Что в этой группе есть такого, чего нет в твоей?</a:t>
            </a:r>
            <a:r>
              <a:rPr lang="ru-RU" sz="2600" i="1" dirty="0" smtClean="0"/>
              <a:t>  (ЭТО И БУДЕТ ЦЕЛЬ ТЕРАПИИ) В чем разница между этими группами и как ее почувствовать?</a:t>
            </a:r>
            <a:endParaRPr lang="ru-RU" sz="2600" dirty="0" smtClean="0"/>
          </a:p>
          <a:p>
            <a:pPr>
              <a:buNone/>
            </a:pPr>
            <a:r>
              <a:rPr lang="ru-RU" dirty="0" smtClean="0"/>
              <a:t>Важно увидеть, насколько велика разница между группой, в которой ребенок находится, и той, в которую мечтает перейти. Чем больше разница между </a:t>
            </a:r>
            <a:r>
              <a:rPr lang="ru-RU" dirty="0" err="1" smtClean="0"/>
              <a:t>Я-актуальным</a:t>
            </a:r>
            <a:r>
              <a:rPr lang="ru-RU" dirty="0" smtClean="0"/>
              <a:t> и </a:t>
            </a:r>
            <a:r>
              <a:rPr lang="ru-RU" dirty="0" err="1" smtClean="0"/>
              <a:t>Я-идеальным</a:t>
            </a:r>
            <a:r>
              <a:rPr lang="ru-RU" dirty="0" smtClean="0"/>
              <a:t>, тем более отрицательные чувства человек испытывает и тем меньше он чувствует себя в силах изменить ситуацию. Обычно отвергаемые дети хотят перепрыгнуть из удаленного участка в самый центр. Снизить интенсивность неприятных чувств и повысить уверенность в себе можно поставив перед собой реалистичную цель и начав действовать. Мы рекомендуем выбрать ребенку промежуточную цель, пусть не идеальную, но реальную. </a:t>
            </a:r>
          </a:p>
          <a:p>
            <a:pPr>
              <a:buNone/>
            </a:pPr>
            <a:r>
              <a:rPr lang="ru-RU" sz="2600" b="1" dirty="0" smtClean="0"/>
              <a:t>Мы говорим:</a:t>
            </a:r>
            <a:endParaRPr lang="ru-RU" sz="2600" dirty="0" smtClean="0"/>
          </a:p>
          <a:p>
            <a:pPr>
              <a:buNone/>
            </a:pPr>
            <a:r>
              <a:rPr lang="ru-RU" sz="2600" i="1" dirty="0" smtClean="0"/>
              <a:t>Ты хочешь попасть из самой дальней точки в центр. Этот путь долог, поэтому мы должны выбрать место посередине, чтобы ты мог отдохнуть на пути к цели и набраться сил для продолжения дороги.</a:t>
            </a:r>
            <a:endParaRPr lang="ru-RU" sz="2600" dirty="0" smtClean="0"/>
          </a:p>
          <a:p>
            <a:pPr>
              <a:buNone/>
            </a:pPr>
            <a:r>
              <a:rPr lang="ru-RU" dirty="0" smtClean="0"/>
              <a:t>Обозначая цель терапии мы фиксируем вместе с ребенком его желания, формулируем их как задачи, и дальше проверяем, есть ли улучшения в его состоянии, достигнуты ли хотя бы некоторые задачи или нет.</a:t>
            </a:r>
          </a:p>
          <a:p>
            <a:pPr>
              <a:buNone/>
            </a:pPr>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 концентрической модели класса и способа продвижения к цели.</a:t>
            </a:r>
            <a:endParaRPr lang="ru-RU" dirty="0"/>
          </a:p>
        </p:txBody>
      </p:sp>
      <p:sp>
        <p:nvSpPr>
          <p:cNvPr id="3" name="Содержимое 2"/>
          <p:cNvSpPr>
            <a:spLocks noGrp="1"/>
          </p:cNvSpPr>
          <p:nvPr>
            <p:ph sz="quarter" idx="1"/>
          </p:nvPr>
        </p:nvSpPr>
        <p:spPr/>
        <p:txBody>
          <a:bodyPr/>
          <a:lstStyle/>
          <a:p>
            <a:endParaRPr lang="ru-RU" dirty="0"/>
          </a:p>
        </p:txBody>
      </p:sp>
      <p:pic>
        <p:nvPicPr>
          <p:cNvPr id="6146" name="Picture 2" descr="\\Pc4-17-2reinst\новая пересылка цдик pc4-17\Кот В.В\18 СемПр БЕЗОПАСНОСТЬ ПСИ СРЕДЫ\продвижение к цели 1.jpg"/>
          <p:cNvPicPr>
            <a:picLocks noChangeAspect="1" noChangeArrowheads="1"/>
          </p:cNvPicPr>
          <p:nvPr/>
        </p:nvPicPr>
        <p:blipFill>
          <a:blip r:embed="rId2" cstate="print"/>
          <a:srcRect/>
          <a:stretch>
            <a:fillRect/>
          </a:stretch>
        </p:blipFill>
        <p:spPr bwMode="auto">
          <a:xfrm>
            <a:off x="899592" y="2060848"/>
            <a:ext cx="3182861" cy="3024336"/>
          </a:xfrm>
          <a:prstGeom prst="rect">
            <a:avLst/>
          </a:prstGeom>
          <a:noFill/>
        </p:spPr>
      </p:pic>
      <p:pic>
        <p:nvPicPr>
          <p:cNvPr id="6148" name="Picture 4" descr="\\Pc4-17-2reinst\новая пересылка цдик pc4-17\Кот В.В\18 СемПр БЕЗОПАСНОСТЬ ПСИ СРЕДЫ\схема движения к цели 2.jpg"/>
          <p:cNvPicPr>
            <a:picLocks noChangeAspect="1" noChangeArrowheads="1"/>
          </p:cNvPicPr>
          <p:nvPr/>
        </p:nvPicPr>
        <p:blipFill>
          <a:blip r:embed="rId3" cstate="print"/>
          <a:srcRect/>
          <a:stretch>
            <a:fillRect/>
          </a:stretch>
        </p:blipFill>
        <p:spPr bwMode="auto">
          <a:xfrm>
            <a:off x="4139952" y="1916832"/>
            <a:ext cx="4148443" cy="3456384"/>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533400" y="457200"/>
            <a:ext cx="7272808" cy="4608512"/>
          </a:xfrm>
        </p:spPr>
        <p:txBody>
          <a:bodyPr>
            <a:normAutofit fontScale="92500"/>
          </a:bodyPr>
          <a:lstStyle/>
          <a:p>
            <a:r>
              <a:rPr lang="ru-RU" sz="2200" b="1" dirty="0" smtClean="0"/>
              <a:t>3) КАК САМ РЕБЕНОК ОБЪЯСНЯЕТ СВОЕ ПОЛОЖЕНИЕ В КЛАССЕ? </a:t>
            </a:r>
          </a:p>
          <a:p>
            <a:pPr>
              <a:buNone/>
            </a:pPr>
            <a:r>
              <a:rPr lang="ru-RU" dirty="0" smtClean="0"/>
              <a:t>Цель этапа – приблизить ребенка к осознанию причин своих трудностей. Отвергаемые дети склонны драматизировать происходящее и впадать в крайности, и видеть причины своих трудностей:</a:t>
            </a:r>
          </a:p>
          <a:p>
            <a:pPr>
              <a:buNone/>
            </a:pPr>
            <a:r>
              <a:rPr lang="ru-RU" dirty="0" smtClean="0"/>
              <a:t>1)Исключительно внутри себя (основная мишень – неверие в свои силы, сложность мобилизации);</a:t>
            </a:r>
          </a:p>
          <a:p>
            <a:pPr>
              <a:buNone/>
            </a:pPr>
            <a:r>
              <a:rPr lang="ru-RU" dirty="0" smtClean="0"/>
              <a:t>2)Только во вне (основная сложность в работе – низкий уровень мотивации на работу с собой, на изменение своего отношения к окружающим).</a:t>
            </a:r>
          </a:p>
          <a:p>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381000" y="228600"/>
            <a:ext cx="8295456" cy="6440760"/>
          </a:xfrm>
        </p:spPr>
        <p:txBody>
          <a:bodyPr>
            <a:normAutofit fontScale="55000" lnSpcReduction="20000"/>
          </a:bodyPr>
          <a:lstStyle/>
          <a:p>
            <a:pPr>
              <a:buNone/>
            </a:pPr>
            <a:r>
              <a:rPr lang="ru-RU" sz="3600" b="1" dirty="0" smtClean="0"/>
              <a:t>4) ОБСУЖДЕНИЕ СОЦИАЛЬНОЙ ИСТОРИИ РЕБЕНКА</a:t>
            </a:r>
            <a:r>
              <a:rPr lang="ru-RU" sz="3600" dirty="0" smtClean="0"/>
              <a:t>. </a:t>
            </a:r>
          </a:p>
          <a:p>
            <a:r>
              <a:rPr lang="ru-RU" sz="2900" i="1" dirty="0" smtClean="0"/>
              <a:t>Был ли опыт дружбы в твоей жизни?</a:t>
            </a:r>
            <a:endParaRPr lang="ru-RU" sz="2900" dirty="0" smtClean="0"/>
          </a:p>
          <a:p>
            <a:r>
              <a:rPr lang="ru-RU" sz="2900" i="1" dirty="0" smtClean="0"/>
              <a:t>Бывало ли что ты занимал в группе другие места? Почему ситуация изменилась, как ты объясняешь это?</a:t>
            </a:r>
            <a:endParaRPr lang="ru-RU" sz="2900" dirty="0" smtClean="0"/>
          </a:p>
          <a:p>
            <a:r>
              <a:rPr lang="ru-RU" sz="2900" i="1" dirty="0" smtClean="0"/>
              <a:t>Когда все изменилось?</a:t>
            </a:r>
            <a:endParaRPr lang="ru-RU" sz="2900" dirty="0" smtClean="0"/>
          </a:p>
          <a:p>
            <a:r>
              <a:rPr lang="ru-RU" sz="2900" i="1" dirty="0" smtClean="0"/>
              <a:t>Присутствуют ли в твоей  жизни другие, не школьные группы? Как ты чувствуешь себя там? Если по-другому, то почему?</a:t>
            </a:r>
            <a:endParaRPr lang="ru-RU" sz="2900" dirty="0" smtClean="0"/>
          </a:p>
          <a:p>
            <a:r>
              <a:rPr lang="ru-RU" sz="2900" i="1" dirty="0" smtClean="0"/>
              <a:t>Хочешь ли ты, чтобы мы поработали над развитием твоих социальных способностей и умений?</a:t>
            </a:r>
          </a:p>
          <a:p>
            <a:endParaRPr lang="ru-RU" i="1" dirty="0" smtClean="0"/>
          </a:p>
          <a:p>
            <a:pPr>
              <a:buNone/>
            </a:pPr>
            <a:r>
              <a:rPr lang="ru-RU" sz="3600" b="1" dirty="0" smtClean="0"/>
              <a:t>5)СОВМЕСТНОЕ ИЗУЧЕНИЕ ПРОЦЕССА ВЗАИМОДЕЙСТВИЯ РЕБЕНКА СО СВЕРСТНИКАМИ</a:t>
            </a:r>
            <a:endParaRPr lang="ru-RU" sz="3600" dirty="0" smtClean="0"/>
          </a:p>
          <a:p>
            <a:pPr>
              <a:buNone/>
            </a:pPr>
            <a:r>
              <a:rPr lang="ru-RU" sz="2500" i="1" dirty="0" smtClean="0"/>
              <a:t>Давай вспомним сегодняшний или вчерашний день. С кем ты общался? Разговаривал ли с кем-нибудь? Играл с кем-то? </a:t>
            </a:r>
            <a:endParaRPr lang="ru-RU" sz="2500" dirty="0" smtClean="0"/>
          </a:p>
          <a:p>
            <a:pPr>
              <a:buNone/>
            </a:pPr>
            <a:r>
              <a:rPr lang="ru-RU" sz="2500" b="1" dirty="0" smtClean="0"/>
              <a:t>Цель - </a:t>
            </a:r>
            <a:endParaRPr lang="ru-RU" sz="2500" dirty="0" smtClean="0"/>
          </a:p>
          <a:p>
            <a:pPr>
              <a:buNone/>
            </a:pPr>
            <a:r>
              <a:rPr lang="ru-RU" sz="2500" dirty="0" smtClean="0"/>
              <a:t>1)прояснение роли в группе: жертва, агрессор, наблюдатель;</a:t>
            </a:r>
          </a:p>
          <a:p>
            <a:pPr>
              <a:buNone/>
            </a:pPr>
            <a:r>
              <a:rPr lang="ru-RU" sz="2500" dirty="0" smtClean="0"/>
              <a:t>Боится взять на себя какую-нибудь роль, будучи травмированным?</a:t>
            </a:r>
          </a:p>
          <a:p>
            <a:pPr>
              <a:buNone/>
            </a:pPr>
            <a:r>
              <a:rPr lang="ru-RU" sz="2500" dirty="0" smtClean="0"/>
              <a:t>Либо пытается присоединиться к группе неэффективным способом, что приводит к отторжению.</a:t>
            </a:r>
          </a:p>
          <a:p>
            <a:pPr>
              <a:buNone/>
            </a:pPr>
            <a:r>
              <a:rPr lang="ru-RU" sz="2500" dirty="0" smtClean="0"/>
              <a:t>2)Выстроить и показать ребенку логическую последовательность событий, т.к. ребенок каждый опыт воспринимается как случайный, без выделения причин происходящего;</a:t>
            </a:r>
          </a:p>
          <a:p>
            <a:pPr>
              <a:buNone/>
            </a:pPr>
            <a:r>
              <a:rPr lang="ru-RU" sz="2500" dirty="0" smtClean="0"/>
              <a:t>3) психолог невидимо сопровождает ребенка, разделяя ношу его одиночества. </a:t>
            </a:r>
          </a:p>
          <a:p>
            <a:pPr>
              <a:buNone/>
            </a:pPr>
            <a:r>
              <a:rPr lang="ru-RU" sz="2500" dirty="0" smtClean="0"/>
              <a:t>Если ребенок затрудняется ответить, даем ему задание: в течение следующей недели фиксировать ситуации взаимодействия со сверстниками ( нужно описать как минимум 3 ситуации) и представить их в виде рисунка кукольного представления и т.п.</a:t>
            </a:r>
          </a:p>
          <a:p>
            <a:pPr>
              <a:buNone/>
            </a:pPr>
            <a:r>
              <a:rPr lang="ru-RU" sz="2500" b="1" dirty="0" smtClean="0"/>
              <a:t>ВАЖНО!</a:t>
            </a:r>
            <a:r>
              <a:rPr lang="ru-RU" sz="2500" dirty="0" smtClean="0"/>
              <a:t> Психолог не должен занимать критическую или воспитательную позицию по отношению к ребенку.</a:t>
            </a:r>
          </a:p>
          <a:p>
            <a:pPr>
              <a:buNone/>
            </a:pPr>
            <a:endParaRPr lang="ru-RU" dirty="0" smtClean="0"/>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533400" y="152400"/>
            <a:ext cx="7391400" cy="6321552"/>
          </a:xfrm>
        </p:spPr>
        <p:txBody>
          <a:bodyPr>
            <a:normAutofit fontScale="92500" lnSpcReduction="20000"/>
          </a:bodyPr>
          <a:lstStyle/>
          <a:p>
            <a:pPr>
              <a:buNone/>
            </a:pPr>
            <a:r>
              <a:rPr lang="ru-RU" sz="2200" b="1" dirty="0" smtClean="0"/>
              <a:t>6)ИЗУЧЕНИЕ ВНУТРЕННЕГО МИРА РЕБЕНКА: ЧТО ПРОИСХОДИТ С НИМ В ПРОЦЕССЕЕ ОБЩЕНИЯ?</a:t>
            </a:r>
            <a:endParaRPr lang="ru-RU" sz="2200" dirty="0" smtClean="0"/>
          </a:p>
          <a:p>
            <a:pPr>
              <a:buNone/>
            </a:pPr>
            <a:r>
              <a:rPr lang="ru-RU" b="1" i="1" dirty="0" smtClean="0"/>
              <a:t>«Выбери карту МАК,</a:t>
            </a:r>
            <a:r>
              <a:rPr lang="ru-RU" i="1" dirty="0" smtClean="0"/>
              <a:t> которая отражает твои ощущения в классе. Приклей ее на середину листа и допиши слова, которые отражают твои чувства и мысли. О чем ты думаешь в такие моменты?»</a:t>
            </a:r>
          </a:p>
          <a:p>
            <a:pPr>
              <a:buNone/>
            </a:pPr>
            <a:r>
              <a:rPr lang="ru-RU" b="1" i="1" dirty="0" smtClean="0"/>
              <a:t>Рисование истории (комикса), о том как происходит взаимодействие с другими детьми в классе </a:t>
            </a:r>
            <a:endParaRPr lang="ru-RU" dirty="0" smtClean="0"/>
          </a:p>
          <a:p>
            <a:pPr>
              <a:buNone/>
            </a:pPr>
            <a:r>
              <a:rPr lang="ru-RU" sz="1900" b="1" i="1" dirty="0" smtClean="0"/>
              <a:t>САМОЕ ВАЖНОЕ ЗДЕСЬ – ЭМПАТИЧЕСКИЙ ПРОЦЕСС. </a:t>
            </a:r>
            <a:endParaRPr lang="ru-RU" sz="1900" dirty="0" smtClean="0"/>
          </a:p>
          <a:p>
            <a:pPr>
              <a:buNone/>
            </a:pPr>
            <a:r>
              <a:rPr lang="ru-RU" dirty="0" smtClean="0"/>
              <a:t>Мишени:</a:t>
            </a:r>
          </a:p>
          <a:p>
            <a:pPr lvl="0"/>
            <a:r>
              <a:rPr lang="ru-RU" dirty="0" smtClean="0"/>
              <a:t>Восприятие социальных ситуаций, отслеживание связи между интерпретацией происходящего и чувствами, которые в свою очередь, влияют на поведение.</a:t>
            </a:r>
          </a:p>
          <a:p>
            <a:pPr lvl="0"/>
            <a:r>
              <a:rPr lang="ru-RU" dirty="0" smtClean="0"/>
              <a:t>Отношение к неуспеху в социальной сфере, и к неуспеху вообще.</a:t>
            </a:r>
          </a:p>
          <a:p>
            <a:pPr lvl="0"/>
            <a:r>
              <a:rPr lang="ru-RU" dirty="0" smtClean="0"/>
              <a:t>Чувство превосходства над сверстниками и пр.</a:t>
            </a:r>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381000" y="381000"/>
            <a:ext cx="7543800" cy="6092952"/>
          </a:xfrm>
        </p:spPr>
        <p:txBody>
          <a:bodyPr>
            <a:normAutofit fontScale="77500" lnSpcReduction="20000"/>
          </a:bodyPr>
          <a:lstStyle/>
          <a:p>
            <a:pPr>
              <a:buNone/>
            </a:pPr>
            <a:r>
              <a:rPr lang="ru-RU" b="1" dirty="0" smtClean="0"/>
              <a:t>7) ОЦЕНКА СОЦИАЛЬНЫХ НАВЫКОВ РЕБЕНКА И ВЫЯВЛЕНИЕ ЕГО СЛАБЫХ СТОРОН.</a:t>
            </a:r>
            <a:endParaRPr lang="ru-RU" dirty="0" smtClean="0"/>
          </a:p>
          <a:p>
            <a:pPr lvl="0"/>
            <a:r>
              <a:rPr lang="ru-RU" dirty="0" smtClean="0"/>
              <a:t>Мировоззрение ребенка, его отношение к миру и людям.</a:t>
            </a:r>
          </a:p>
          <a:p>
            <a:r>
              <a:rPr lang="ru-RU" dirty="0" smtClean="0"/>
              <a:t>Краеугольные камни общения:</a:t>
            </a:r>
          </a:p>
          <a:p>
            <a:pPr>
              <a:buNone/>
            </a:pPr>
            <a:r>
              <a:rPr lang="ru-RU" b="1" dirty="0" smtClean="0"/>
              <a:t>А) </a:t>
            </a:r>
            <a:r>
              <a:rPr lang="ru-RU" dirty="0" smtClean="0"/>
              <a:t>признание того факта, что общение –это </a:t>
            </a:r>
            <a:r>
              <a:rPr lang="ru-RU" b="1" dirty="0" smtClean="0"/>
              <a:t>диалог людей, чьи потребности могут сильно различаться</a:t>
            </a:r>
            <a:r>
              <a:rPr lang="ru-RU" dirty="0" smtClean="0"/>
              <a:t>. Для того чтобы общение было успешным, надо уметь осознавать и уважать как собственные желания мысли у чувства так и желания другого.</a:t>
            </a:r>
          </a:p>
          <a:p>
            <a:pPr>
              <a:buNone/>
            </a:pPr>
            <a:r>
              <a:rPr lang="ru-RU" b="1" dirty="0" smtClean="0"/>
              <a:t>Б)</a:t>
            </a:r>
            <a:r>
              <a:rPr lang="ru-RU" dirty="0" smtClean="0"/>
              <a:t>понимание того, что при взаимодействии </a:t>
            </a:r>
            <a:r>
              <a:rPr lang="ru-RU" b="1" dirty="0" smtClean="0"/>
              <a:t>обоим партнерам придется чем-то поступиться.</a:t>
            </a:r>
          </a:p>
          <a:p>
            <a:pPr algn="ctr">
              <a:buNone/>
            </a:pPr>
            <a:r>
              <a:rPr lang="ru-RU" b="1" i="1" dirty="0" smtClean="0"/>
              <a:t>Притча о веревке</a:t>
            </a:r>
            <a:r>
              <a:rPr lang="ru-RU" i="1" dirty="0" smtClean="0"/>
              <a:t>.</a:t>
            </a:r>
            <a:endParaRPr lang="ru-RU" dirty="0" smtClean="0"/>
          </a:p>
          <a:p>
            <a:pPr>
              <a:buNone/>
            </a:pPr>
            <a:r>
              <a:rPr lang="ru-RU" i="1" dirty="0" smtClean="0"/>
              <a:t>    Две веревки решили связаться в узел, чтобы стать крепче. Однако, когда они сделали это, то каждой из них показалось, что она стала короче чем была. На самом деле это было не так, но будучи связанными в узел, они и вправду не достали до той точки, до которой по отдельности легко дотягивались. Поначалу веревки очень огорчились, но потом поняли, что если хотя бы одна из них захочет выглядеть такой же длинной, как раньше, то им не удастся завязаться никогда)</a:t>
            </a:r>
            <a:endParaRPr lang="ru-RU" dirty="0" smtClean="0"/>
          </a:p>
          <a:p>
            <a:pPr>
              <a:buNone/>
            </a:pPr>
            <a:r>
              <a:rPr lang="ru-RU" b="1" dirty="0" smtClean="0"/>
              <a:t>В)</a:t>
            </a:r>
            <a:r>
              <a:rPr lang="ru-RU" dirty="0" smtClean="0"/>
              <a:t> </a:t>
            </a:r>
            <a:r>
              <a:rPr lang="ru-RU" b="1" dirty="0" smtClean="0"/>
              <a:t>признание равноправия</a:t>
            </a:r>
            <a:r>
              <a:rPr lang="ru-RU" dirty="0" smtClean="0"/>
              <a:t>, несмотря на то, что есть дети более и менее умные, более и менее красивые.</a:t>
            </a:r>
          </a:p>
          <a:p>
            <a:pPr lvl="0"/>
            <a:endParaRPr lang="ru-RU"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ru-RU" b="1" dirty="0" smtClean="0"/>
              <a:t>Оценка базовых социальных навыков </a:t>
            </a:r>
            <a:br>
              <a:rPr lang="ru-RU" b="1" dirty="0" smtClean="0"/>
            </a:br>
            <a:endParaRPr lang="ru-RU" dirty="0"/>
          </a:p>
        </p:txBody>
      </p:sp>
      <p:sp>
        <p:nvSpPr>
          <p:cNvPr id="3" name="Содержимое 2"/>
          <p:cNvSpPr>
            <a:spLocks noGrp="1"/>
          </p:cNvSpPr>
          <p:nvPr>
            <p:ph sz="quarter" idx="1"/>
          </p:nvPr>
        </p:nvSpPr>
        <p:spPr/>
        <p:txBody>
          <a:bodyPr/>
          <a:lstStyle/>
          <a:p>
            <a:endParaRPr lang="ru-RU" dirty="0"/>
          </a:p>
        </p:txBody>
      </p:sp>
      <p:pic>
        <p:nvPicPr>
          <p:cNvPr id="1027" name="Picture 3" descr="\\Pc4-17-2reinst\новая пересылка цдик pc4-17\Кот В.В\18 СемПр БЕЗОПАСНОСТЬ ПСИ СРЕДЫ\00.jpg"/>
          <p:cNvPicPr>
            <a:picLocks noChangeAspect="1" noChangeArrowheads="1"/>
          </p:cNvPicPr>
          <p:nvPr/>
        </p:nvPicPr>
        <p:blipFill>
          <a:blip r:embed="rId2" cstate="print"/>
          <a:srcRect/>
          <a:stretch>
            <a:fillRect/>
          </a:stretch>
        </p:blipFill>
        <p:spPr bwMode="auto">
          <a:xfrm>
            <a:off x="2051720" y="1052736"/>
            <a:ext cx="4608512" cy="5579492"/>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ru-RU" b="1" dirty="0" smtClean="0"/>
              <a:t>Оценка </a:t>
            </a:r>
            <a:r>
              <a:rPr lang="ru-RU" b="1" dirty="0" err="1" smtClean="0"/>
              <a:t>сформированности</a:t>
            </a:r>
            <a:r>
              <a:rPr lang="ru-RU" b="1" dirty="0" smtClean="0"/>
              <a:t> сложных социальных навыков(анкета)</a:t>
            </a:r>
            <a:br>
              <a:rPr lang="ru-RU" b="1" dirty="0" smtClean="0"/>
            </a:br>
            <a:endParaRPr lang="ru-RU" dirty="0"/>
          </a:p>
        </p:txBody>
      </p:sp>
      <p:pic>
        <p:nvPicPr>
          <p:cNvPr id="2050" name="Picture 2" descr="\\Pc4-17-2reinst\новая пересылка цдик pc4-17\Кот В.В\18 СемПр БЕЗОПАСНОСТЬ ПСИ СРЕДЫ\1.jpg"/>
          <p:cNvPicPr>
            <a:picLocks noChangeAspect="1" noChangeArrowheads="1"/>
          </p:cNvPicPr>
          <p:nvPr/>
        </p:nvPicPr>
        <p:blipFill>
          <a:blip r:embed="rId2" cstate="print"/>
          <a:srcRect/>
          <a:stretch>
            <a:fillRect/>
          </a:stretch>
        </p:blipFill>
        <p:spPr bwMode="auto">
          <a:xfrm>
            <a:off x="304800" y="1219200"/>
            <a:ext cx="4146550" cy="4956175"/>
          </a:xfrm>
          <a:prstGeom prst="rect">
            <a:avLst/>
          </a:prstGeom>
          <a:noFill/>
        </p:spPr>
      </p:pic>
      <p:pic>
        <p:nvPicPr>
          <p:cNvPr id="5" name="Picture 2" descr="\\Pc4-17-2reinst\новая пересылка цдик pc4-17\Кот В.В\18 СемПр БЕЗОПАСНОСТЬ ПСИ СРЕДЫ\2.jpg"/>
          <p:cNvPicPr>
            <a:picLocks noGrp="1" noChangeAspect="1" noChangeArrowheads="1"/>
          </p:cNvPicPr>
          <p:nvPr>
            <p:ph sz="quarter" idx="1"/>
          </p:nvPr>
        </p:nvPicPr>
        <p:blipFill>
          <a:blip r:embed="rId3" cstate="print"/>
          <a:srcRect/>
          <a:stretch>
            <a:fillRect/>
          </a:stretch>
        </p:blipFill>
        <p:spPr bwMode="auto">
          <a:xfrm>
            <a:off x="4495800" y="914400"/>
            <a:ext cx="3962400" cy="589739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Психологическое насилие -</a:t>
            </a:r>
            <a:endParaRPr lang="ru-RU" dirty="0"/>
          </a:p>
        </p:txBody>
      </p:sp>
      <p:sp>
        <p:nvSpPr>
          <p:cNvPr id="3" name="Содержимое 2"/>
          <p:cNvSpPr>
            <a:spLocks noGrp="1"/>
          </p:cNvSpPr>
          <p:nvPr>
            <p:ph sz="quarter" idx="1"/>
          </p:nvPr>
        </p:nvSpPr>
        <p:spPr/>
        <p:txBody>
          <a:bodyPr/>
          <a:lstStyle/>
          <a:p>
            <a:pPr>
              <a:buNone/>
            </a:pPr>
            <a:r>
              <a:rPr lang="ru-RU" dirty="0" smtClean="0"/>
              <a:t>это физическое, психическое, духовное воздействие на человека (социально-организованное), которое понижает его нравственный, психический (т.е. моральный, коммуникативный) и жизненный статус (в том числе правовой, социальный), причиняя ему физические, душевные и духовные страдания, а также угроза такого воздействия. Следствие – получение ребенком психологической травмы</a:t>
            </a:r>
          </a:p>
          <a:p>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098" name="Picture 2" descr="\\Pc4-17-2reinst\новая пересылка цдик pc4-17\Кот В.В\18 СемПр БЕЗОПАСНОСТЬ ПСИ СРЕДЫ\3.jpg"/>
          <p:cNvPicPr>
            <a:picLocks noChangeAspect="1" noChangeArrowheads="1"/>
          </p:cNvPicPr>
          <p:nvPr/>
        </p:nvPicPr>
        <p:blipFill>
          <a:blip r:embed="rId2" cstate="print"/>
          <a:srcRect/>
          <a:stretch>
            <a:fillRect/>
          </a:stretch>
        </p:blipFill>
        <p:spPr bwMode="auto">
          <a:xfrm>
            <a:off x="228600" y="381000"/>
            <a:ext cx="4133850" cy="6192838"/>
          </a:xfrm>
          <a:prstGeom prst="rect">
            <a:avLst/>
          </a:prstGeom>
          <a:noFill/>
        </p:spPr>
      </p:pic>
      <p:pic>
        <p:nvPicPr>
          <p:cNvPr id="5" name="Содержимое 4" descr="бланк ссн.jpg"/>
          <p:cNvPicPr>
            <a:picLocks noGrp="1" noChangeAspect="1"/>
          </p:cNvPicPr>
          <p:nvPr>
            <p:ph sz="quarter" idx="1"/>
          </p:nvPr>
        </p:nvPicPr>
        <p:blipFill>
          <a:blip r:embed="rId3" cstate="print"/>
          <a:stretch>
            <a:fillRect/>
          </a:stretch>
        </p:blipFill>
        <p:spPr>
          <a:xfrm>
            <a:off x="4267200" y="914400"/>
            <a:ext cx="4046815" cy="4724400"/>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Блоки оценки </a:t>
            </a:r>
            <a:r>
              <a:rPr lang="ru-RU" dirty="0" err="1" smtClean="0"/>
              <a:t>сформированности</a:t>
            </a:r>
            <a:r>
              <a:rPr lang="ru-RU" dirty="0" smtClean="0"/>
              <a:t> сложных социальных навыков:</a:t>
            </a:r>
            <a:endParaRPr lang="ru-RU" dirty="0"/>
          </a:p>
        </p:txBody>
      </p:sp>
      <p:sp>
        <p:nvSpPr>
          <p:cNvPr id="3" name="Содержимое 2"/>
          <p:cNvSpPr>
            <a:spLocks noGrp="1"/>
          </p:cNvSpPr>
          <p:nvPr>
            <p:ph sz="quarter" idx="1"/>
          </p:nvPr>
        </p:nvSpPr>
        <p:spPr>
          <a:xfrm>
            <a:off x="251520" y="1600200"/>
            <a:ext cx="7673280" cy="4925144"/>
          </a:xfrm>
        </p:spPr>
        <p:txBody>
          <a:bodyPr>
            <a:normAutofit fontScale="62500" lnSpcReduction="20000"/>
          </a:bodyPr>
          <a:lstStyle/>
          <a:p>
            <a:pPr lvl="0"/>
            <a:endParaRPr lang="ru-RU" dirty="0" smtClean="0"/>
          </a:p>
          <a:p>
            <a:pPr>
              <a:buNone/>
            </a:pPr>
            <a:r>
              <a:rPr lang="ru-RU" b="1" dirty="0" smtClean="0"/>
              <a:t>1.Способность общаться на равных.</a:t>
            </a:r>
          </a:p>
          <a:p>
            <a:pPr>
              <a:buNone/>
            </a:pPr>
            <a:r>
              <a:rPr lang="ru-RU" b="1" dirty="0" smtClean="0"/>
              <a:t>2.Принадлежность к группе </a:t>
            </a:r>
            <a:r>
              <a:rPr lang="ru-RU" dirty="0" smtClean="0"/>
              <a:t>(умение проявлять инициативу, присоединяться к группе (см.технология), чувствовать себя комфортно во взаимодействии, читать знаки группы, выдерживать дистанцию, соблюдать правила личной гигиены)</a:t>
            </a:r>
          </a:p>
          <a:p>
            <a:pPr>
              <a:buNone/>
            </a:pPr>
            <a:r>
              <a:rPr lang="ru-RU" b="1" dirty="0" smtClean="0"/>
              <a:t>3.Понимание своих и чужих эмоций </a:t>
            </a:r>
            <a:r>
              <a:rPr lang="ru-RU" dirty="0" smtClean="0"/>
              <a:t>(</a:t>
            </a:r>
            <a:r>
              <a:rPr lang="ru-RU" dirty="0" err="1" smtClean="0"/>
              <a:t>эмпатия</a:t>
            </a:r>
            <a:r>
              <a:rPr lang="ru-RU" dirty="0" smtClean="0"/>
              <a:t> (см.методика «Скульптура взаимодействия»), карточки с чувствами («Что ты чувствовал в той ситуации?», «Что чувствовал другой человек?»), </a:t>
            </a:r>
            <a:r>
              <a:rPr lang="ru-RU" dirty="0" err="1" smtClean="0"/>
              <a:t>самопонимание</a:t>
            </a:r>
            <a:r>
              <a:rPr lang="ru-RU" dirty="0" smtClean="0"/>
              <a:t> ( «Вспомни примеры когда ты испытывал чувства указанные на карточках?»; умение делиться своими чувствами +умение благодарить(чувствовать хорошее и признавать его внешний источник), просить прощения и прощать).</a:t>
            </a:r>
          </a:p>
          <a:p>
            <a:pPr>
              <a:buNone/>
            </a:pPr>
            <a:r>
              <a:rPr lang="ru-RU" b="1" dirty="0" smtClean="0"/>
              <a:t>4.Просоциальное поведение </a:t>
            </a:r>
            <a:r>
              <a:rPr lang="ru-RU" dirty="0" smtClean="0"/>
              <a:t>(комплементы, умение делиться, сотрудничать и помогать).</a:t>
            </a:r>
          </a:p>
          <a:p>
            <a:pPr>
              <a:buNone/>
            </a:pPr>
            <a:r>
              <a:rPr lang="ru-RU" b="1" dirty="0" smtClean="0"/>
              <a:t>5. Самоконтроль</a:t>
            </a:r>
            <a:r>
              <a:rPr lang="ru-RU" dirty="0" smtClean="0"/>
              <a:t>. (см.Методика «Суворов»)</a:t>
            </a:r>
          </a:p>
          <a:p>
            <a:pPr>
              <a:buNone/>
            </a:pPr>
            <a:r>
              <a:rPr lang="ru-RU" b="1" dirty="0" smtClean="0"/>
              <a:t>6. Навыки общения </a:t>
            </a:r>
            <a:r>
              <a:rPr lang="ru-RU" dirty="0" smtClean="0"/>
              <a:t>(проявление инициативы, начало беседы, выражение своего мнения, умение выслушать мнение отличное от своего, умение сказать нет, интересоваться другими людьми, поддерживать приятную атмосферу во время беседы).</a:t>
            </a:r>
          </a:p>
          <a:p>
            <a:pPr>
              <a:buNone/>
            </a:pPr>
            <a:r>
              <a:rPr lang="ru-RU" b="1" dirty="0" smtClean="0"/>
              <a:t>7. «Честная игра» </a:t>
            </a:r>
            <a:r>
              <a:rPr lang="ru-RU" dirty="0" smtClean="0"/>
              <a:t>(способность соблюдать правила, даже когда проигрываешь, и с уважением относиться как к тем, кто выиграл, так и к тем кто проиграл).</a:t>
            </a:r>
          </a:p>
          <a:p>
            <a:endParaRPr lang="ru-RU"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dirty="0" smtClean="0"/>
              <a:t>В соответствии с полученными результатами обоих методик, мы совместно с ребенком выделяем задачи и реализуем </a:t>
            </a:r>
            <a:r>
              <a:rPr lang="ru-RU" sz="2000" b="1" dirty="0" smtClean="0"/>
              <a:t>работу по формированию недостающих навыков</a:t>
            </a:r>
            <a:r>
              <a:rPr lang="ru-RU" sz="2000" dirty="0" smtClean="0"/>
              <a:t>. Эта работа включает в себя:</a:t>
            </a:r>
            <a:endParaRPr lang="ru-RU" sz="2000" dirty="0"/>
          </a:p>
        </p:txBody>
      </p:sp>
      <p:sp>
        <p:nvSpPr>
          <p:cNvPr id="3" name="Содержимое 2"/>
          <p:cNvSpPr>
            <a:spLocks noGrp="1"/>
          </p:cNvSpPr>
          <p:nvPr>
            <p:ph sz="quarter" idx="1"/>
          </p:nvPr>
        </p:nvSpPr>
        <p:spPr/>
        <p:txBody>
          <a:bodyPr>
            <a:normAutofit/>
          </a:bodyPr>
          <a:lstStyle/>
          <a:p>
            <a:r>
              <a:rPr lang="ru-RU" dirty="0" smtClean="0"/>
              <a:t>Объяснение смысла и содержания формируемых социальных  навыков. Ребенок должен понять в чем суть его проблемы, что именно он будет делать в ходе работы с психологом и почему это важно.</a:t>
            </a:r>
          </a:p>
          <a:p>
            <a:r>
              <a:rPr lang="ru-RU" dirty="0" smtClean="0"/>
              <a:t>Тренировку социальных навыков во время встреч.</a:t>
            </a:r>
          </a:p>
          <a:p>
            <a:r>
              <a:rPr lang="ru-RU" dirty="0" smtClean="0"/>
              <a:t>Рефлексию происходящего с ребенком во время тренировки навыков с целью интеграции когнитивных и эмоциональных процессов.</a:t>
            </a:r>
          </a:p>
          <a:p>
            <a:r>
              <a:rPr lang="ru-RU" dirty="0" smtClean="0"/>
              <a:t>Домашние задания по тренировке нужных умений дома и в школе.</a:t>
            </a:r>
          </a:p>
          <a:p>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Рекомендации для ребенка «Как присоединиться к группе»</a:t>
            </a:r>
            <a:endParaRPr lang="ru-RU" dirty="0"/>
          </a:p>
        </p:txBody>
      </p:sp>
      <p:sp>
        <p:nvSpPr>
          <p:cNvPr id="3" name="Содержимое 2"/>
          <p:cNvSpPr>
            <a:spLocks noGrp="1"/>
          </p:cNvSpPr>
          <p:nvPr>
            <p:ph sz="quarter" idx="1"/>
          </p:nvPr>
        </p:nvSpPr>
        <p:spPr/>
        <p:txBody>
          <a:bodyPr>
            <a:normAutofit fontScale="92500" lnSpcReduction="10000"/>
          </a:bodyPr>
          <a:lstStyle/>
          <a:p>
            <a:pPr marL="457200" indent="-457200">
              <a:buAutoNum type="arabicPeriod"/>
            </a:pPr>
            <a:r>
              <a:rPr lang="ru-RU" dirty="0" smtClean="0"/>
              <a:t>Изучение «социальных намеков», которые транслирует группы: анализ расстояния между участниками, изучение их манеры говорить и смотреть друг на друга, оценка социального статуса конкретной группы внутри класса (кто это «королевы», «лидеры», «ботаники» или др.)</a:t>
            </a:r>
          </a:p>
          <a:p>
            <a:pPr marL="457200" indent="-457200">
              <a:buAutoNum type="arabicPeriod"/>
            </a:pPr>
            <a:r>
              <a:rPr lang="ru-RU" dirty="0" smtClean="0"/>
              <a:t>Физическое приближение к группе в которую хочешь войти.</a:t>
            </a:r>
          </a:p>
          <a:p>
            <a:pPr marL="457200" indent="-457200">
              <a:buAutoNum type="arabicPeriod"/>
            </a:pPr>
            <a:r>
              <a:rPr lang="ru-RU" dirty="0" smtClean="0"/>
              <a:t>Сохранение молчания в течение определенного времени (от 30 сек. До 1 минуты)</a:t>
            </a:r>
          </a:p>
          <a:p>
            <a:pPr marL="457200" indent="-457200">
              <a:buAutoNum type="arabicPeriod"/>
            </a:pPr>
            <a:r>
              <a:rPr lang="ru-RU" dirty="0" smtClean="0"/>
              <a:t>Попытка повторить предложение, слово или движение одного из участников, выражение согласия с высказыванием одного из членов группы словом (например «Точно!»), кивком головы.</a:t>
            </a: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74638"/>
            <a:ext cx="7620000" cy="1143000"/>
          </a:xfrm>
        </p:spPr>
        <p:txBody>
          <a:bodyPr>
            <a:normAutofit fontScale="90000"/>
          </a:bodyPr>
          <a:lstStyle/>
          <a:p>
            <a:r>
              <a:rPr lang="ru-RU" b="1" dirty="0" smtClean="0"/>
              <a:t>Особый случай: </a:t>
            </a:r>
            <a:br>
              <a:rPr lang="ru-RU" b="1" dirty="0" smtClean="0"/>
            </a:br>
            <a:r>
              <a:rPr lang="ru-RU" b="1" dirty="0" smtClean="0"/>
              <a:t>сверхчувствительность к отторжению</a:t>
            </a:r>
            <a:endParaRPr lang="ru-RU" b="1" dirty="0"/>
          </a:p>
        </p:txBody>
      </p:sp>
      <p:sp>
        <p:nvSpPr>
          <p:cNvPr id="3" name="Содержимое 2"/>
          <p:cNvSpPr>
            <a:spLocks noGrp="1"/>
          </p:cNvSpPr>
          <p:nvPr>
            <p:ph sz="quarter" idx="1"/>
          </p:nvPr>
        </p:nvSpPr>
        <p:spPr/>
        <p:txBody>
          <a:bodyPr/>
          <a:lstStyle/>
          <a:p>
            <a:pPr>
              <a:buNone/>
            </a:pPr>
            <a:r>
              <a:rPr lang="ru-RU" b="1" dirty="0" smtClean="0"/>
              <a:t>Сверхчувствительность к отторжению </a:t>
            </a:r>
            <a:r>
              <a:rPr lang="ru-RU" dirty="0" smtClean="0"/>
              <a:t>– склонность человека опасаться, что другие люди отвергнут его, хотя на самом деле этого может не происходить; склонность интерпретировать любые социальные знаки как знаки отторжения.</a:t>
            </a:r>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Круг сверхчувствительности к отторжению:</a:t>
            </a:r>
            <a:endParaRPr lang="ru-RU" dirty="0"/>
          </a:p>
        </p:txBody>
      </p:sp>
      <p:pic>
        <p:nvPicPr>
          <p:cNvPr id="4" name="Содержимое 3" descr="20200921150631597_0001.tif"/>
          <p:cNvPicPr>
            <a:picLocks noGrp="1" noChangeAspect="1"/>
          </p:cNvPicPr>
          <p:nvPr>
            <p:ph sz="quarter" idx="1"/>
          </p:nvPr>
        </p:nvPicPr>
        <p:blipFill>
          <a:blip r:embed="rId2" cstate="print"/>
          <a:stretch>
            <a:fillRect/>
          </a:stretch>
        </p:blipFill>
        <p:spPr>
          <a:xfrm>
            <a:off x="1295400" y="1752600"/>
            <a:ext cx="6117844" cy="4429666"/>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Детский опросник </a:t>
            </a:r>
            <a:r>
              <a:rPr lang="ru-RU" dirty="0" err="1" smtClean="0"/>
              <a:t>сензитивности</a:t>
            </a:r>
            <a:r>
              <a:rPr lang="ru-RU" dirty="0" smtClean="0"/>
              <a:t> к социальному отторжению</a:t>
            </a:r>
            <a:br>
              <a:rPr lang="ru-RU" dirty="0" smtClean="0"/>
            </a:br>
            <a:r>
              <a:rPr lang="ru-RU" b="1" dirty="0" smtClean="0"/>
              <a:t>Вариант для девочек.</a:t>
            </a:r>
            <a:endParaRPr lang="ru-RU" b="1" dirty="0"/>
          </a:p>
        </p:txBody>
      </p:sp>
      <p:pic>
        <p:nvPicPr>
          <p:cNvPr id="5" name="Содержимое 4" descr="SKMBT_C22420092115060_0001.jpg"/>
          <p:cNvPicPr>
            <a:picLocks noGrp="1" noChangeAspect="1"/>
          </p:cNvPicPr>
          <p:nvPr>
            <p:ph sz="quarter" idx="1"/>
          </p:nvPr>
        </p:nvPicPr>
        <p:blipFill>
          <a:blip r:embed="rId2" cstate="print"/>
          <a:stretch>
            <a:fillRect/>
          </a:stretch>
        </p:blipFill>
        <p:spPr>
          <a:xfrm>
            <a:off x="2438400" y="1676400"/>
            <a:ext cx="4568780" cy="4397271"/>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2.jpg"/>
          <p:cNvPicPr>
            <a:picLocks noGrp="1" noChangeAspect="1"/>
          </p:cNvPicPr>
          <p:nvPr>
            <p:ph sz="quarter" idx="1"/>
          </p:nvPr>
        </p:nvPicPr>
        <p:blipFill>
          <a:blip r:embed="rId2" cstate="print"/>
          <a:stretch>
            <a:fillRect/>
          </a:stretch>
        </p:blipFill>
        <p:spPr>
          <a:xfrm>
            <a:off x="304800" y="381000"/>
            <a:ext cx="4226814" cy="5527548"/>
          </a:xfrm>
        </p:spPr>
      </p:pic>
      <p:pic>
        <p:nvPicPr>
          <p:cNvPr id="5" name="Содержимое 3" descr="13.jpg"/>
          <p:cNvPicPr>
            <a:picLocks noChangeAspect="1"/>
          </p:cNvPicPr>
          <p:nvPr/>
        </p:nvPicPr>
        <p:blipFill>
          <a:blip r:embed="rId3" cstate="print"/>
          <a:stretch>
            <a:fillRect/>
          </a:stretch>
        </p:blipFill>
        <p:spPr>
          <a:xfrm>
            <a:off x="4572000" y="228600"/>
            <a:ext cx="4145276" cy="6194521"/>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4.jpg"/>
          <p:cNvPicPr>
            <a:picLocks noGrp="1" noChangeAspect="1"/>
          </p:cNvPicPr>
          <p:nvPr>
            <p:ph sz="quarter" idx="1"/>
          </p:nvPr>
        </p:nvPicPr>
        <p:blipFill>
          <a:blip r:embed="rId2" cstate="print"/>
          <a:stretch>
            <a:fillRect/>
          </a:stretch>
        </p:blipFill>
        <p:spPr>
          <a:xfrm>
            <a:off x="152400" y="304800"/>
            <a:ext cx="4364859" cy="6016625"/>
          </a:xfrm>
        </p:spPr>
      </p:pic>
      <p:pic>
        <p:nvPicPr>
          <p:cNvPr id="5" name="Содержимое 3" descr="15.jpg"/>
          <p:cNvPicPr>
            <a:picLocks noChangeAspect="1"/>
          </p:cNvPicPr>
          <p:nvPr/>
        </p:nvPicPr>
        <p:blipFill>
          <a:blip r:embed="rId3" cstate="print"/>
          <a:stretch>
            <a:fillRect/>
          </a:stretch>
        </p:blipFill>
        <p:spPr>
          <a:xfrm>
            <a:off x="4495800" y="228600"/>
            <a:ext cx="4191000" cy="6197107"/>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6.jpg"/>
          <p:cNvPicPr>
            <a:picLocks noGrp="1" noChangeAspect="1"/>
          </p:cNvPicPr>
          <p:nvPr>
            <p:ph sz="quarter" idx="1"/>
          </p:nvPr>
        </p:nvPicPr>
        <p:blipFill>
          <a:blip r:embed="rId2" cstate="print"/>
          <a:stretch>
            <a:fillRect/>
          </a:stretch>
        </p:blipFill>
        <p:spPr>
          <a:xfrm>
            <a:off x="152400" y="381000"/>
            <a:ext cx="4097223" cy="5940425"/>
          </a:xfrm>
        </p:spPr>
      </p:pic>
      <p:pic>
        <p:nvPicPr>
          <p:cNvPr id="5" name="Содержимое 3" descr="17.jpg"/>
          <p:cNvPicPr>
            <a:picLocks noChangeAspect="1"/>
          </p:cNvPicPr>
          <p:nvPr/>
        </p:nvPicPr>
        <p:blipFill>
          <a:blip r:embed="rId3" cstate="print"/>
          <a:stretch>
            <a:fillRect/>
          </a:stretch>
        </p:blipFill>
        <p:spPr>
          <a:xfrm>
            <a:off x="4114800" y="457200"/>
            <a:ext cx="4389620" cy="2133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Формы психологического насилия</a:t>
            </a:r>
            <a:r>
              <a:rPr lang="ru-RU" dirty="0" smtClean="0"/>
              <a:t/>
            </a:r>
            <a:br>
              <a:rPr lang="ru-RU" dirty="0" smtClean="0"/>
            </a:br>
            <a:endParaRPr lang="ru-RU" dirty="0"/>
          </a:p>
        </p:txBody>
      </p:sp>
      <p:sp>
        <p:nvSpPr>
          <p:cNvPr id="3" name="Содержимое 2"/>
          <p:cNvSpPr>
            <a:spLocks noGrp="1"/>
          </p:cNvSpPr>
          <p:nvPr>
            <p:ph sz="quarter" idx="1"/>
          </p:nvPr>
        </p:nvSpPr>
        <p:spPr>
          <a:xfrm>
            <a:off x="457200" y="1447800"/>
            <a:ext cx="7467600" cy="5026152"/>
          </a:xfrm>
        </p:spPr>
        <p:txBody>
          <a:bodyPr>
            <a:normAutofit fontScale="92500" lnSpcReduction="10000"/>
          </a:bodyPr>
          <a:lstStyle/>
          <a:p>
            <a:pPr marL="457200" indent="-457200">
              <a:buAutoNum type="arabicPeriod"/>
            </a:pPr>
            <a:r>
              <a:rPr lang="ru-RU" dirty="0" smtClean="0"/>
              <a:t>Психологические воздействия (угрозы, унижения, оскорбления, чрезмерные требования, запреты на поведение и переживание, негативное оценивание, фрустрация основных нужд и потребностей ребёнка);</a:t>
            </a:r>
          </a:p>
          <a:p>
            <a:pPr marL="457200" indent="-457200">
              <a:buAutoNum type="arabicPeriod"/>
            </a:pPr>
            <a:r>
              <a:rPr lang="ru-RU" dirty="0" smtClean="0"/>
              <a:t>Психологические эффекты (утрата доверия к себе и к миру, беспокойство, тревожность, нарушения сна, аппетита, депрессия, агрессивность, низкая самооценка, соматические и психосоматические заболевания);</a:t>
            </a:r>
          </a:p>
          <a:p>
            <a:pPr marL="457200" indent="-457200">
              <a:buAutoNum type="arabicPeriod"/>
            </a:pPr>
            <a:r>
              <a:rPr lang="ru-RU" dirty="0" smtClean="0"/>
              <a:t>Психологические взаимодействия (</a:t>
            </a:r>
            <a:r>
              <a:rPr lang="ru-RU" dirty="0" err="1" smtClean="0"/>
              <a:t>доминантность</a:t>
            </a:r>
            <a:r>
              <a:rPr lang="ru-RU" dirty="0" smtClean="0"/>
              <a:t>, непредсказуемость, непоследовательность, неадекватность, безответственность, неуверенность, беспомощность)</a:t>
            </a:r>
            <a:endParaRPr lang="ru-RU"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7315200" cy="868362"/>
          </a:xfrm>
        </p:spPr>
        <p:txBody>
          <a:bodyPr/>
          <a:lstStyle/>
          <a:p>
            <a:r>
              <a:rPr lang="ru-RU" b="1" dirty="0" smtClean="0"/>
              <a:t>Вариант для мальчиков</a:t>
            </a:r>
            <a:r>
              <a:rPr lang="ru-RU" dirty="0" smtClean="0"/>
              <a:t>.</a:t>
            </a:r>
            <a:endParaRPr lang="ru-RU" dirty="0"/>
          </a:p>
        </p:txBody>
      </p:sp>
      <p:pic>
        <p:nvPicPr>
          <p:cNvPr id="4" name="Содержимое 3" descr="21.jpg"/>
          <p:cNvPicPr>
            <a:picLocks noGrp="1" noChangeAspect="1"/>
          </p:cNvPicPr>
          <p:nvPr>
            <p:ph sz="quarter" idx="1"/>
          </p:nvPr>
        </p:nvPicPr>
        <p:blipFill>
          <a:blip r:embed="rId2" cstate="print"/>
          <a:stretch>
            <a:fillRect/>
          </a:stretch>
        </p:blipFill>
        <p:spPr>
          <a:xfrm>
            <a:off x="2209800" y="1752600"/>
            <a:ext cx="4356045" cy="4028249"/>
          </a:xfr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22.jpg"/>
          <p:cNvPicPr>
            <a:picLocks noGrp="1" noChangeAspect="1"/>
          </p:cNvPicPr>
          <p:nvPr>
            <p:ph sz="quarter" idx="1"/>
          </p:nvPr>
        </p:nvPicPr>
        <p:blipFill>
          <a:blip r:embed="rId2" cstate="print"/>
          <a:stretch>
            <a:fillRect/>
          </a:stretch>
        </p:blipFill>
        <p:spPr>
          <a:xfrm>
            <a:off x="228600" y="381000"/>
            <a:ext cx="4366481" cy="5943600"/>
          </a:xfrm>
        </p:spPr>
      </p:pic>
      <p:pic>
        <p:nvPicPr>
          <p:cNvPr id="5" name="Содержимое 3" descr="23.jpg"/>
          <p:cNvPicPr>
            <a:picLocks noChangeAspect="1"/>
          </p:cNvPicPr>
          <p:nvPr/>
        </p:nvPicPr>
        <p:blipFill>
          <a:blip r:embed="rId3" cstate="print"/>
          <a:stretch>
            <a:fillRect/>
          </a:stretch>
        </p:blipFill>
        <p:spPr>
          <a:xfrm>
            <a:off x="4572000" y="381000"/>
            <a:ext cx="4091008" cy="60960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6" name="Содержимое 5" descr="24.jpg"/>
          <p:cNvPicPr>
            <a:picLocks noGrp="1" noChangeAspect="1"/>
          </p:cNvPicPr>
          <p:nvPr>
            <p:ph sz="quarter" idx="1"/>
          </p:nvPr>
        </p:nvPicPr>
        <p:blipFill>
          <a:blip r:embed="rId2" cstate="print"/>
          <a:stretch>
            <a:fillRect/>
          </a:stretch>
        </p:blipFill>
        <p:spPr>
          <a:xfrm>
            <a:off x="457199" y="685800"/>
            <a:ext cx="4212599" cy="5791200"/>
          </a:xfrm>
        </p:spPr>
      </p:pic>
      <p:pic>
        <p:nvPicPr>
          <p:cNvPr id="7" name="Содержимое 3" descr="25.jpg"/>
          <p:cNvPicPr>
            <a:picLocks noChangeAspect="1"/>
          </p:cNvPicPr>
          <p:nvPr/>
        </p:nvPicPr>
        <p:blipFill>
          <a:blip r:embed="rId3" cstate="print"/>
          <a:stretch>
            <a:fillRect/>
          </a:stretch>
        </p:blipFill>
        <p:spPr>
          <a:xfrm>
            <a:off x="4495800" y="685800"/>
            <a:ext cx="3886200" cy="577990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Содержимое 5" descr="26.jpg"/>
          <p:cNvPicPr>
            <a:picLocks noGrp="1" noChangeAspect="1"/>
          </p:cNvPicPr>
          <p:nvPr>
            <p:ph sz="quarter" idx="1"/>
          </p:nvPr>
        </p:nvPicPr>
        <p:blipFill>
          <a:blip r:embed="rId2" cstate="print"/>
          <a:stretch>
            <a:fillRect/>
          </a:stretch>
        </p:blipFill>
        <p:spPr>
          <a:xfrm>
            <a:off x="228600" y="381000"/>
            <a:ext cx="4205409" cy="5867400"/>
          </a:xfrm>
        </p:spPr>
      </p:pic>
      <p:pic>
        <p:nvPicPr>
          <p:cNvPr id="7" name="Содержимое 3" descr="261.jpg"/>
          <p:cNvPicPr>
            <a:picLocks noChangeAspect="1"/>
          </p:cNvPicPr>
          <p:nvPr/>
        </p:nvPicPr>
        <p:blipFill>
          <a:blip r:embed="rId3" cstate="print"/>
          <a:stretch>
            <a:fillRect/>
          </a:stretch>
        </p:blipFill>
        <p:spPr>
          <a:xfrm>
            <a:off x="4343400" y="304800"/>
            <a:ext cx="4191000" cy="6078837"/>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0"/>
            <a:ext cx="7467600" cy="1143000"/>
          </a:xfrm>
        </p:spPr>
        <p:txBody>
          <a:bodyPr>
            <a:normAutofit fontScale="90000"/>
          </a:bodyPr>
          <a:lstStyle/>
          <a:p>
            <a:r>
              <a:rPr lang="ru-RU" dirty="0" smtClean="0"/>
              <a:t>Стратегия </a:t>
            </a:r>
            <a:r>
              <a:rPr lang="ru-RU" dirty="0" err="1" smtClean="0"/>
              <a:t>психокоррекции</a:t>
            </a:r>
            <a:r>
              <a:rPr lang="ru-RU" dirty="0" smtClean="0"/>
              <a:t> сверхчувствительности к отторжению</a:t>
            </a:r>
            <a:endParaRPr lang="ru-RU" dirty="0"/>
          </a:p>
        </p:txBody>
      </p:sp>
      <p:sp>
        <p:nvSpPr>
          <p:cNvPr id="5" name="Содержимое 4"/>
          <p:cNvSpPr>
            <a:spLocks noGrp="1"/>
          </p:cNvSpPr>
          <p:nvPr>
            <p:ph sz="quarter" idx="1"/>
          </p:nvPr>
        </p:nvSpPr>
        <p:spPr>
          <a:xfrm>
            <a:off x="304800" y="1295400"/>
            <a:ext cx="8077200" cy="5334000"/>
          </a:xfrm>
        </p:spPr>
        <p:txBody>
          <a:bodyPr>
            <a:normAutofit fontScale="92500" lnSpcReduction="20000"/>
          </a:bodyPr>
          <a:lstStyle/>
          <a:p>
            <a:pPr>
              <a:buNone/>
            </a:pPr>
            <a:r>
              <a:rPr lang="ru-RU" dirty="0" smtClean="0"/>
              <a:t>Заключается в разрывании порочного круга и формировании новой динамики психологических процессов.</a:t>
            </a:r>
          </a:p>
          <a:p>
            <a:pPr>
              <a:buNone/>
            </a:pPr>
            <a:r>
              <a:rPr lang="ru-RU" b="1" dirty="0" smtClean="0"/>
              <a:t>Точки разрыва:</a:t>
            </a:r>
          </a:p>
          <a:p>
            <a:pPr marL="457200" indent="-457200">
              <a:buAutoNum type="arabicParenR"/>
            </a:pPr>
            <a:r>
              <a:rPr lang="ru-RU" b="1" dirty="0" smtClean="0"/>
              <a:t>Между личной историей клиента  и его ожиданием отторжения </a:t>
            </a:r>
            <a:r>
              <a:rPr lang="ru-RU" dirty="0" smtClean="0"/>
              <a:t>«здесь и сейчас» (первая задача – высветить взаимосвязь, обозначить различие ситуаций и людей; возможно привлечение родителей, их мобилизация на изменение отношений в семье);</a:t>
            </a:r>
          </a:p>
          <a:p>
            <a:pPr marL="457200" indent="-457200">
              <a:buAutoNum type="arabicParenR"/>
            </a:pPr>
            <a:r>
              <a:rPr lang="ru-RU" b="1" dirty="0" smtClean="0"/>
              <a:t>Между ожиданием отторжения и интерпретацией(восприятием) ситуации </a:t>
            </a:r>
            <a:r>
              <a:rPr lang="ru-RU" dirty="0" smtClean="0"/>
              <a:t>(смещение акцента – поиск признаков иного, принимающего поведения со стороны других людей; отслеживание автоматических мыслей, </a:t>
            </a:r>
            <a:r>
              <a:rPr lang="ru-RU" dirty="0" err="1" smtClean="0"/>
              <a:t>переформулирование</a:t>
            </a:r>
            <a:r>
              <a:rPr lang="ru-RU" dirty="0" smtClean="0"/>
              <a:t> их в виде вопроса </a:t>
            </a:r>
          </a:p>
          <a:p>
            <a:pPr marL="457200" indent="-457200">
              <a:buAutoNum type="arabicParenR"/>
            </a:pPr>
            <a:r>
              <a:rPr lang="ru-RU" b="1" dirty="0" smtClean="0"/>
              <a:t>Между восприятием и реакцией </a:t>
            </a:r>
            <a:r>
              <a:rPr lang="ru-RU" dirty="0" smtClean="0"/>
              <a:t>(между обидой и агрессивно-избегающим поведением) («Пульт управления обидой», «СУВОРОВ»)</a:t>
            </a:r>
          </a:p>
          <a:p>
            <a:pPr marL="457200" indent="-457200">
              <a:buAutoNum type="arabicPeriod"/>
            </a:pPr>
            <a:endParaRPr lang="ru-RU"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260648"/>
            <a:ext cx="7467600" cy="1143000"/>
          </a:xfrm>
        </p:spPr>
        <p:txBody>
          <a:bodyPr>
            <a:noAutofit/>
          </a:bodyPr>
          <a:lstStyle/>
          <a:p>
            <a:pPr lvl="0" algn="ctr" fontAlgn="base">
              <a:spcAft>
                <a:spcPct val="0"/>
              </a:spcAft>
              <a:defRPr/>
            </a:pPr>
            <a: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Государственное бюджетное учреждение, </a:t>
            </a:r>
            <a:b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br>
            <a: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осуществляющее психолого-педагогическую                          </a:t>
            </a:r>
            <a:b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br>
            <a: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и медико-социальную помощь  </a:t>
            </a:r>
            <a:b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br>
            <a:r>
              <a:rPr lang="ru-RU" sz="1400" b="1" dirty="0" smtClean="0">
                <a:ln w="1905"/>
                <a:solidFill>
                  <a:srgbClr val="4E67C8">
                    <a:lumMod val="50000"/>
                  </a:srgbClr>
                </a:soli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 «Центр диагностики и консультирования» Краснодарского края</a:t>
            </a:r>
            <a:r>
              <a:rPr lang="ru-RU" sz="1400" b="1" dirty="0" smtClean="0">
                <a:solidFill>
                  <a:prstClr val="black"/>
                </a:solidFill>
                <a:latin typeface="Arial" charset="0"/>
                <a:cs typeface="Arial" charset="0"/>
              </a:rPr>
              <a:t/>
            </a:r>
            <a:br>
              <a:rPr lang="ru-RU" sz="1400" b="1" dirty="0" smtClean="0">
                <a:solidFill>
                  <a:prstClr val="black"/>
                </a:solidFill>
                <a:latin typeface="Arial" charset="0"/>
                <a:cs typeface="Arial" charset="0"/>
              </a:rPr>
            </a:br>
            <a:endParaRPr lang="ru-RU" sz="1400" dirty="0"/>
          </a:p>
        </p:txBody>
      </p:sp>
      <p:pic>
        <p:nvPicPr>
          <p:cNvPr id="4" name="Picture 14" descr="http://1bezposrednikov.ru/var/uploads/ann/photo/approved/139976-1.jpg"/>
          <p:cNvPicPr>
            <a:picLocks noGrp="1" noChangeAspect="1" noChangeArrowheads="1"/>
          </p:cNvPicPr>
          <p:nvPr>
            <p:ph sz="quarter"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744" y="1268760"/>
            <a:ext cx="4267200" cy="3200400"/>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pic>
        <p:nvPicPr>
          <p:cNvPr id="7" name="Рисунок 6"/>
          <p:cNvPicPr/>
          <p:nvPr/>
        </p:nvPicPr>
        <p:blipFill>
          <a:blip r:embed="rId3" cstate="print"/>
          <a:stretch>
            <a:fillRect/>
          </a:stretch>
        </p:blipFill>
        <p:spPr>
          <a:xfrm>
            <a:off x="323528" y="188640"/>
            <a:ext cx="1394460" cy="108204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Скругленный прямоугольник 7"/>
          <p:cNvSpPr/>
          <p:nvPr/>
        </p:nvSpPr>
        <p:spPr>
          <a:xfrm>
            <a:off x="1331640" y="4581128"/>
            <a:ext cx="6624736" cy="19442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t>Наш сайт: </a:t>
            </a:r>
            <a:r>
              <a:rPr lang="en-US" sz="2800" b="1" dirty="0" smtClean="0"/>
              <a:t>cdik-center.ru</a:t>
            </a:r>
          </a:p>
          <a:p>
            <a:pPr algn="ctr"/>
            <a:r>
              <a:rPr lang="ru-RU" sz="2800" b="1" dirty="0" smtClean="0"/>
              <a:t>Адрес </a:t>
            </a:r>
            <a:r>
              <a:rPr lang="ru-RU" sz="2800" b="1" dirty="0" err="1" smtClean="0"/>
              <a:t>эл.почты</a:t>
            </a:r>
            <a:r>
              <a:rPr lang="ru-RU" sz="2800" b="1" dirty="0" smtClean="0"/>
              <a:t>: </a:t>
            </a:r>
            <a:r>
              <a:rPr lang="en-US" sz="2800" b="1" dirty="0" smtClean="0">
                <a:solidFill>
                  <a:srgbClr val="7030A0"/>
                </a:solidFill>
                <a:hlinkClick r:id="rId4"/>
              </a:rPr>
              <a:t>diagn.omo@bk.ru</a:t>
            </a:r>
            <a:endParaRPr lang="ru-RU" sz="2800" b="1" dirty="0" smtClean="0">
              <a:solidFill>
                <a:srgbClr val="7030A0"/>
              </a:solidFill>
            </a:endParaRPr>
          </a:p>
          <a:p>
            <a:pPr algn="ctr"/>
            <a:r>
              <a:rPr lang="ru-RU" sz="2800" b="1" dirty="0" smtClean="0"/>
              <a:t>Тел. 8 (861) 992-66-73</a:t>
            </a:r>
            <a:endParaRPr lang="ru-RU" sz="28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t>Проявления психологического насилия в образовательной среде:</a:t>
            </a:r>
            <a:endParaRPr lang="ru-RU" dirty="0"/>
          </a:p>
        </p:txBody>
      </p:sp>
      <p:sp>
        <p:nvSpPr>
          <p:cNvPr id="3" name="Содержимое 2"/>
          <p:cNvSpPr>
            <a:spLocks noGrp="1"/>
          </p:cNvSpPr>
          <p:nvPr>
            <p:ph sz="quarter" idx="1"/>
          </p:nvPr>
        </p:nvSpPr>
        <p:spPr/>
        <p:txBody>
          <a:bodyPr/>
          <a:lstStyle/>
          <a:p>
            <a:r>
              <a:rPr lang="ru-RU" dirty="0" smtClean="0"/>
              <a:t>публичное унижение;</a:t>
            </a:r>
          </a:p>
          <a:p>
            <a:r>
              <a:rPr lang="ru-RU" dirty="0" smtClean="0"/>
              <a:t>оскорбление;</a:t>
            </a:r>
          </a:p>
          <a:p>
            <a:r>
              <a:rPr lang="ru-RU" dirty="0" smtClean="0"/>
              <a:t>высмеивание;</a:t>
            </a:r>
          </a:p>
          <a:p>
            <a:r>
              <a:rPr lang="ru-RU" dirty="0" smtClean="0"/>
              <a:t>угрозы;</a:t>
            </a:r>
          </a:p>
          <a:p>
            <a:r>
              <a:rPr lang="ru-RU" dirty="0" smtClean="0"/>
              <a:t>обидное обзывание;</a:t>
            </a:r>
          </a:p>
          <a:p>
            <a:r>
              <a:rPr lang="ru-RU" dirty="0" smtClean="0"/>
              <a:t>принуждение делать что-то против своего желания;</a:t>
            </a:r>
          </a:p>
          <a:p>
            <a:r>
              <a:rPr lang="ru-RU" dirty="0" smtClean="0"/>
              <a:t>игнорирование;</a:t>
            </a:r>
          </a:p>
          <a:p>
            <a:r>
              <a:rPr lang="ru-RU" dirty="0" smtClean="0"/>
              <a:t>неуважительное отношение;</a:t>
            </a:r>
          </a:p>
          <a:p>
            <a:r>
              <a:rPr lang="ru-RU" dirty="0" smtClean="0"/>
              <a:t>недоброжелательное отношение.</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Принципы обеспечения психологической безопасности в образовательной среде школы</a:t>
            </a:r>
            <a:endParaRPr lang="ru-RU" dirty="0"/>
          </a:p>
        </p:txBody>
      </p:sp>
      <p:sp>
        <p:nvSpPr>
          <p:cNvPr id="3" name="Содержимое 2"/>
          <p:cNvSpPr>
            <a:spLocks noGrp="1"/>
          </p:cNvSpPr>
          <p:nvPr>
            <p:ph sz="quarter" idx="1"/>
          </p:nvPr>
        </p:nvSpPr>
        <p:spPr/>
        <p:txBody>
          <a:bodyPr>
            <a:normAutofit fontScale="92500" lnSpcReduction="20000"/>
          </a:bodyPr>
          <a:lstStyle/>
          <a:p>
            <a:r>
              <a:rPr lang="ru-RU" dirty="0" smtClean="0"/>
              <a:t>принцип опоры на развивающее образование и воспитание</a:t>
            </a:r>
          </a:p>
          <a:p>
            <a:r>
              <a:rPr lang="ru-RU" dirty="0" smtClean="0"/>
              <a:t>принцип психологической защиты личности</a:t>
            </a:r>
          </a:p>
          <a:p>
            <a:r>
              <a:rPr lang="ru-RU" dirty="0" smtClean="0"/>
              <a:t>принцип помощи в формировании социально-психологической умелости</a:t>
            </a:r>
          </a:p>
          <a:p>
            <a:pPr>
              <a:buNone/>
            </a:pPr>
            <a:endParaRPr lang="ru-RU" dirty="0" smtClean="0"/>
          </a:p>
          <a:p>
            <a:pPr>
              <a:buNone/>
            </a:pPr>
            <a:r>
              <a:rPr lang="ru-RU" b="1" dirty="0" smtClean="0"/>
              <a:t>Социально-психологическая умелость –</a:t>
            </a:r>
            <a:endParaRPr lang="ru-RU" dirty="0" smtClean="0"/>
          </a:p>
          <a:p>
            <a:pPr>
              <a:buNone/>
            </a:pPr>
            <a:r>
              <a:rPr lang="ru-RU" dirty="0" smtClean="0"/>
              <a:t>набор умений, дающий возможность компетентного выбора ребёнком своего жизненного пути, самостоятельного решения проблем, умения анализировать ситуацию и выбирать соответствующее поведение, не</a:t>
            </a:r>
            <a:br>
              <a:rPr lang="ru-RU" dirty="0" smtClean="0"/>
            </a:br>
            <a:r>
              <a:rPr lang="ru-RU" dirty="0" smtClean="0"/>
              <a:t>ущемляющее свободы и достоинства другого, исключающее психологическое насилие и</a:t>
            </a:r>
            <a:br>
              <a:rPr lang="ru-RU" dirty="0" smtClean="0"/>
            </a:br>
            <a:r>
              <a:rPr lang="ru-RU" dirty="0" smtClean="0"/>
              <a:t>способствующее саморазвитию личности</a:t>
            </a:r>
            <a:br>
              <a:rPr lang="ru-RU" dirty="0" smtClean="0"/>
            </a:br>
            <a:r>
              <a:rPr lang="ru-RU" dirty="0" smtClean="0"/>
              <a:t>(И.А. Баева)</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Программы и пособия:</a:t>
            </a:r>
            <a:endParaRPr lang="ru-RU" dirty="0"/>
          </a:p>
        </p:txBody>
      </p:sp>
      <p:sp>
        <p:nvSpPr>
          <p:cNvPr id="3" name="Содержимое 2"/>
          <p:cNvSpPr>
            <a:spLocks noGrp="1"/>
          </p:cNvSpPr>
          <p:nvPr>
            <p:ph sz="quarter" idx="1"/>
          </p:nvPr>
        </p:nvSpPr>
        <p:spPr/>
        <p:txBody>
          <a:bodyPr>
            <a:normAutofit lnSpcReduction="10000"/>
          </a:bodyPr>
          <a:lstStyle/>
          <a:p>
            <a:r>
              <a:rPr lang="ru-RU" dirty="0" smtClean="0"/>
              <a:t>Профилактика </a:t>
            </a:r>
            <a:r>
              <a:rPr lang="ru-RU" dirty="0" smtClean="0"/>
              <a:t>жестокого обращения  с детьми: методическое пособие/авт.колл. под ред. Т.В.Наконечной. -Ростов </a:t>
            </a:r>
            <a:r>
              <a:rPr lang="ru-RU" dirty="0" err="1" smtClean="0"/>
              <a:t>н</a:t>
            </a:r>
            <a:r>
              <a:rPr lang="ru-RU" dirty="0" smtClean="0"/>
              <a:t>/Д.</a:t>
            </a:r>
          </a:p>
          <a:p>
            <a:r>
              <a:rPr lang="ru-RU" dirty="0" smtClean="0"/>
              <a:t>Развивающая психолого-педагогическая программа для подростков «Безопасная </a:t>
            </a:r>
            <a:r>
              <a:rPr lang="ru-RU" dirty="0" err="1" smtClean="0"/>
              <a:t>медиасреда</a:t>
            </a:r>
            <a:r>
              <a:rPr lang="ru-RU" dirty="0" smtClean="0"/>
              <a:t>», авт. Гаврилова Т.Л., </a:t>
            </a:r>
            <a:r>
              <a:rPr lang="ru-RU" dirty="0" err="1" smtClean="0"/>
              <a:t>Машанова</a:t>
            </a:r>
            <a:r>
              <a:rPr lang="ru-RU" dirty="0" smtClean="0"/>
              <a:t> Н.А.</a:t>
            </a:r>
          </a:p>
          <a:p>
            <a:r>
              <a:rPr lang="ru-RU" dirty="0" smtClean="0"/>
              <a:t>Авраам Я.  «Почему со мной никто не дружит?»</a:t>
            </a:r>
          </a:p>
          <a:p>
            <a:r>
              <a:rPr lang="ru-RU" dirty="0" err="1" smtClean="0"/>
              <a:t>Петрановская</a:t>
            </a:r>
            <a:r>
              <a:rPr lang="ru-RU" dirty="0" smtClean="0"/>
              <a:t> Л. Методическое пособие для детей  «Травли</a:t>
            </a:r>
            <a:r>
              <a:rPr lang="en-US" dirty="0" smtClean="0"/>
              <a:t>NET</a:t>
            </a:r>
            <a:r>
              <a:rPr lang="ru-RU" dirty="0" smtClean="0"/>
              <a:t>» .</a:t>
            </a:r>
          </a:p>
          <a:p>
            <a:r>
              <a:rPr lang="ru-RU" dirty="0" err="1" smtClean="0"/>
              <a:t>Петрановская</a:t>
            </a:r>
            <a:r>
              <a:rPr lang="ru-RU" dirty="0" smtClean="0"/>
              <a:t> Л. Методическое пособие для педагогов школ и школьных психологов для детей  «Травли</a:t>
            </a:r>
            <a:r>
              <a:rPr lang="en-US" dirty="0" smtClean="0"/>
              <a:t>NET</a:t>
            </a:r>
            <a:r>
              <a:rPr lang="ru-RU" dirty="0" smtClean="0"/>
              <a:t>» .</a:t>
            </a:r>
          </a:p>
          <a:p>
            <a:endParaRPr lang="ru-RU" dirty="0" smtClean="0"/>
          </a:p>
          <a:p>
            <a:endParaRPr lang="ru-RU" dirty="0" smtClean="0"/>
          </a:p>
          <a:p>
            <a:pPr>
              <a:buNone/>
            </a:pPr>
            <a:endParaRPr lang="ru-RU" dirty="0" smtClean="0"/>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487362"/>
          </a:xfrm>
        </p:spPr>
        <p:txBody>
          <a:bodyPr>
            <a:normAutofit fontScale="90000"/>
          </a:bodyPr>
          <a:lstStyle/>
          <a:p>
            <a:r>
              <a:rPr lang="ru-RU" dirty="0" smtClean="0"/>
              <a:t>Работа ситуацией </a:t>
            </a:r>
            <a:r>
              <a:rPr lang="ru-RU" dirty="0" err="1" smtClean="0"/>
              <a:t>буллинга</a:t>
            </a:r>
            <a:endParaRPr lang="ru-RU" dirty="0"/>
          </a:p>
        </p:txBody>
      </p:sp>
      <p:sp>
        <p:nvSpPr>
          <p:cNvPr id="3" name="Содержимое 2"/>
          <p:cNvSpPr>
            <a:spLocks noGrp="1"/>
          </p:cNvSpPr>
          <p:nvPr>
            <p:ph sz="quarter" idx="1"/>
          </p:nvPr>
        </p:nvSpPr>
        <p:spPr>
          <a:xfrm>
            <a:off x="457200" y="762000"/>
            <a:ext cx="8305800" cy="5867400"/>
          </a:xfrm>
        </p:spPr>
        <p:txBody>
          <a:bodyPr>
            <a:normAutofit fontScale="70000" lnSpcReduction="20000"/>
          </a:bodyPr>
          <a:lstStyle/>
          <a:p>
            <a:pPr>
              <a:buNone/>
            </a:pPr>
            <a:r>
              <a:rPr lang="ru-RU" b="1" dirty="0" smtClean="0"/>
              <a:t>ТРАВЛЯ </a:t>
            </a:r>
            <a:r>
              <a:rPr lang="ru-RU" dirty="0" smtClean="0"/>
              <a:t>- (</a:t>
            </a:r>
            <a:r>
              <a:rPr lang="ru-RU" dirty="0" err="1" smtClean="0"/>
              <a:t>син</a:t>
            </a:r>
            <a:r>
              <a:rPr lang="ru-RU" dirty="0" smtClean="0"/>
              <a:t>. «</a:t>
            </a:r>
            <a:r>
              <a:rPr lang="ru-RU" dirty="0" err="1" smtClean="0"/>
              <a:t>моббинг</a:t>
            </a:r>
            <a:r>
              <a:rPr lang="ru-RU" dirty="0" smtClean="0"/>
              <a:t>», «</a:t>
            </a:r>
            <a:r>
              <a:rPr lang="ru-RU" dirty="0" err="1" smtClean="0"/>
              <a:t>буллинг</a:t>
            </a:r>
            <a:r>
              <a:rPr lang="ru-RU" dirty="0" smtClean="0"/>
              <a:t>») это негативное поведение, цель которого – тем или иным способом причинить жертве вред. Такое поведение  имеет важные характеристики, по наличию которых </a:t>
            </a:r>
          </a:p>
          <a:p>
            <a:pPr>
              <a:buNone/>
            </a:pPr>
            <a:r>
              <a:rPr lang="ru-RU" dirty="0" smtClean="0"/>
              <a:t>Вы можете четко определить, имеете ли дело именно с травлей:</a:t>
            </a:r>
          </a:p>
          <a:p>
            <a:pPr lvl="0"/>
            <a:r>
              <a:rPr lang="ru-RU" b="1" dirty="0" smtClean="0"/>
              <a:t>осуществляется</a:t>
            </a:r>
            <a:r>
              <a:rPr lang="ru-RU" dirty="0" smtClean="0"/>
              <a:t> </a:t>
            </a:r>
            <a:r>
              <a:rPr lang="ru-RU" b="1" dirty="0" smtClean="0"/>
              <a:t>группой лиц или в одиночку при молчаливом согласии окружающих;</a:t>
            </a:r>
            <a:endParaRPr lang="ru-RU" dirty="0" smtClean="0"/>
          </a:p>
          <a:p>
            <a:pPr lvl="0"/>
            <a:r>
              <a:rPr lang="ru-RU" b="1" dirty="0" smtClean="0"/>
              <a:t>систематичность,</a:t>
            </a:r>
            <a:r>
              <a:rPr lang="ru-RU" dirty="0" smtClean="0"/>
              <a:t> регулярная повторяемость на протяжении времени. Для жертвы это имеет особое значение, т.к. одиночное происшествие может напугать и даже расстроить, но непрекращающееся проявление травли заставляет жертву думать, что так будет всегда;</a:t>
            </a:r>
          </a:p>
          <a:p>
            <a:pPr lvl="0"/>
            <a:r>
              <a:rPr lang="ru-RU" b="1" dirty="0" smtClean="0"/>
              <a:t>существенная разница в соотношении сил: </a:t>
            </a:r>
            <a:r>
              <a:rPr lang="ru-RU" dirty="0" smtClean="0"/>
              <a:t>жертва </a:t>
            </a:r>
            <a:r>
              <a:rPr lang="ru-RU" dirty="0" err="1" smtClean="0"/>
              <a:t>моббинга</a:t>
            </a:r>
            <a:r>
              <a:rPr lang="ru-RU" dirty="0" smtClean="0"/>
              <a:t> не может себя защитить ни физически, ни морально;</a:t>
            </a:r>
          </a:p>
          <a:p>
            <a:pPr lvl="0"/>
            <a:r>
              <a:rPr lang="ru-RU" dirty="0" smtClean="0"/>
              <a:t>один из основных элементов </a:t>
            </a:r>
            <a:r>
              <a:rPr lang="ru-RU" dirty="0" err="1" smtClean="0"/>
              <a:t>моббинга</a:t>
            </a:r>
            <a:r>
              <a:rPr lang="ru-RU" dirty="0" smtClean="0"/>
              <a:t> – </a:t>
            </a:r>
            <a:r>
              <a:rPr lang="ru-RU" b="1" dirty="0" smtClean="0"/>
              <a:t>угрозы,</a:t>
            </a:r>
            <a:r>
              <a:rPr lang="ru-RU" dirty="0" smtClean="0"/>
              <a:t> которые усиливают давление на жертву;</a:t>
            </a:r>
          </a:p>
          <a:p>
            <a:pPr lvl="0"/>
            <a:r>
              <a:rPr lang="ru-RU" dirty="0" smtClean="0"/>
              <a:t>втягивание человека в роль жертвы происходит </a:t>
            </a:r>
            <a:r>
              <a:rPr lang="ru-RU" b="1" dirty="0" smtClean="0"/>
              <a:t>путем провокации. </a:t>
            </a:r>
            <a:r>
              <a:rPr lang="ru-RU" dirty="0" smtClean="0"/>
              <a:t>Суть в том, чтобы найти повод для обвинения и травли. </a:t>
            </a:r>
            <a:r>
              <a:rPr lang="ru-RU" b="1" dirty="0" smtClean="0"/>
              <a:t>Сценарий</a:t>
            </a:r>
            <a:r>
              <a:rPr lang="ru-RU" dirty="0" smtClean="0"/>
              <a:t> может быть следующий:</a:t>
            </a:r>
          </a:p>
          <a:p>
            <a:pPr>
              <a:buNone/>
            </a:pPr>
            <a:r>
              <a:rPr lang="ru-RU" dirty="0" smtClean="0"/>
              <a:t>а) совершить некое действие в отношении другого с целью вызвать его реакцию, которую затем можно использовать в своих интересах;</a:t>
            </a:r>
          </a:p>
          <a:p>
            <a:pPr>
              <a:buNone/>
            </a:pPr>
            <a:r>
              <a:rPr lang="ru-RU" dirty="0" smtClean="0"/>
              <a:t>б) негативные высказывания, указывающие на недостатки жертвы (в суждениях, внешности или одежде);</a:t>
            </a:r>
          </a:p>
          <a:p>
            <a:pPr>
              <a:buNone/>
            </a:pPr>
            <a:r>
              <a:rPr lang="ru-RU" dirty="0" smtClean="0"/>
              <a:t>в) вызывать у человек недовольство, оказывая на него физическое действие или препятствуя его деятельности,</a:t>
            </a:r>
            <a:r>
              <a:rPr lang="ru-RU" b="1" dirty="0" smtClean="0"/>
              <a:t> </a:t>
            </a:r>
            <a:r>
              <a:rPr lang="ru-RU" dirty="0" smtClean="0"/>
              <a:t>а затем использовать его реакцию.</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1277</TotalTime>
  <Words>4305</Words>
  <Application>Microsoft Office PowerPoint</Application>
  <PresentationFormat>Экран (4:3)</PresentationFormat>
  <Paragraphs>251</Paragraphs>
  <Slides>55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55</vt:i4>
      </vt:variant>
    </vt:vector>
  </HeadingPairs>
  <TitlesOfParts>
    <vt:vector size="56" baseType="lpstr">
      <vt:lpstr>Эркер</vt:lpstr>
      <vt:lpstr>Часть 1. Психологическая безопасность образовательной среды</vt:lpstr>
      <vt:lpstr>Психологическая безопасность -  </vt:lpstr>
      <vt:lpstr>Угрозы психологической безопасности образовательной среды: </vt:lpstr>
      <vt:lpstr>Психологическое насилие -</vt:lpstr>
      <vt:lpstr>Формы психологического насилия </vt:lpstr>
      <vt:lpstr>Проявления психологического насилия в образовательной среде:</vt:lpstr>
      <vt:lpstr>Принципы обеспечения психологической безопасности в образовательной среде школы</vt:lpstr>
      <vt:lpstr>Программы и пособия:</vt:lpstr>
      <vt:lpstr>Работа ситуацией буллинга</vt:lpstr>
      <vt:lpstr>Упражнение для педагогов (Т.О.Ушакова)</vt:lpstr>
      <vt:lpstr>Слайд 11</vt:lpstr>
      <vt:lpstr>Использование элементов кино-терапии в профилактической и воспитательной работе (Е.Глибина) :</vt:lpstr>
      <vt:lpstr>Вопросы для обсуждения:</vt:lpstr>
      <vt:lpstr>Установки в отношении буллинга:</vt:lpstr>
      <vt:lpstr>Работа с детьми. Алгоритм действий в ситуации буллинга (Е.Л.Глибина):</vt:lpstr>
      <vt:lpstr>Игра «Пальцы»</vt:lpstr>
      <vt:lpstr>Использование модели Дана Ольвиуса. 7 ролей отношения к отторжению:</vt:lpstr>
      <vt:lpstr>Профилактика буллинга. Мульфильм для детей с 8-9 лет «О птицах» (Киностудии «PIXAR»).После просмотра проводится игра:</vt:lpstr>
      <vt:lpstr>Материалы для обсуждения в группе детей для повышения толерантности:</vt:lpstr>
      <vt:lpstr>Улучшения психологического климата в классе. Игры:</vt:lpstr>
      <vt:lpstr>Слайд 21</vt:lpstr>
      <vt:lpstr>Слайд 22</vt:lpstr>
      <vt:lpstr>Слайд 23</vt:lpstr>
      <vt:lpstr>Часть 2. Психологическая помощь детям-изгоям: система работы </vt:lpstr>
      <vt:lpstr>Социальное отторжение может иметь два статуса: </vt:lpstr>
      <vt:lpstr>4 основные теории, описывающие явление социального отторжения: </vt:lpstr>
      <vt:lpstr>Кой (Coie) предложил двухэтапную модель развития социального отторжения:  </vt:lpstr>
      <vt:lpstr>Считается, что ребенок успешен в социальном взаимодействии, если он: </vt:lpstr>
      <vt:lpstr>Этапы индивидуальной работы с ребенком (Я.Авраам): </vt:lpstr>
      <vt:lpstr>ДИАГНОСТИКА. ПРОЯСНЕНИЕ ПРОБЛЕМЫ. Совместное рассмотрение социальной среды ребенка. </vt:lpstr>
      <vt:lpstr>Слайд 31</vt:lpstr>
      <vt:lpstr>Слайд 32</vt:lpstr>
      <vt:lpstr>Пример концентрической модели класса и способа продвижения к цели.</vt:lpstr>
      <vt:lpstr>Слайд 34</vt:lpstr>
      <vt:lpstr>Слайд 35</vt:lpstr>
      <vt:lpstr>Слайд 36</vt:lpstr>
      <vt:lpstr>Слайд 37</vt:lpstr>
      <vt:lpstr>Оценка базовых социальных навыков  </vt:lpstr>
      <vt:lpstr>Оценка сформированности сложных социальных навыков(анкета) </vt:lpstr>
      <vt:lpstr>Слайд 40</vt:lpstr>
      <vt:lpstr>Блоки оценки сформированности сложных социальных навыков:</vt:lpstr>
      <vt:lpstr>В соответствии с полученными результатами обоих методик, мы совместно с ребенком выделяем задачи и реализуем работу по формированию недостающих навыков. Эта работа включает в себя:</vt:lpstr>
      <vt:lpstr>Рекомендации для ребенка «Как присоединиться к группе»</vt:lpstr>
      <vt:lpstr>Особый случай:  сверхчувствительность к отторжению</vt:lpstr>
      <vt:lpstr>Круг сверхчувствительности к отторжению:</vt:lpstr>
      <vt:lpstr>Детский опросник сензитивности к социальному отторжению Вариант для девочек.</vt:lpstr>
      <vt:lpstr>Слайд 47</vt:lpstr>
      <vt:lpstr>Слайд 48</vt:lpstr>
      <vt:lpstr>Слайд 49</vt:lpstr>
      <vt:lpstr>Вариант для мальчиков.</vt:lpstr>
      <vt:lpstr>Слайд 51</vt:lpstr>
      <vt:lpstr>Слайд 52</vt:lpstr>
      <vt:lpstr>Слайд 53</vt:lpstr>
      <vt:lpstr>Стратегия психокоррекции сверхчувствительности к отторжению</vt:lpstr>
      <vt:lpstr>Государственное бюджетное учреждение,  осуществляющее психолого-педагогическую                              и медико-социальную помощь    «Центр диагностики и консультирования» Краснодарского края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Психологическая безопасность образовательной среды</dc:title>
  <dc:creator>Татьяна Юрьевна</dc:creator>
  <cp:lastModifiedBy>Ольга Андреевна</cp:lastModifiedBy>
  <cp:revision>141</cp:revision>
  <dcterms:created xsi:type="dcterms:W3CDTF">2020-03-26T06:39:48Z</dcterms:created>
  <dcterms:modified xsi:type="dcterms:W3CDTF">2020-10-05T10:32:53Z</dcterms:modified>
</cp:coreProperties>
</file>