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795338"/>
            <a:ext cx="1112838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hape"/>
          <p:cNvSpPr/>
          <p:nvPr/>
        </p:nvSpPr>
        <p:spPr>
          <a:xfrm>
            <a:off x="755650" y="1871663"/>
            <a:ext cx="7712075" cy="2997200"/>
          </a:xfrm>
          <a:prstGeom prst="rect">
            <a:avLst/>
          </a:prstGeom>
          <a:solidFill>
            <a:srgbClr val="EEF2EA"/>
          </a:solidFill>
        </p:spPr>
        <p:txBody>
          <a:bodyPr lIns="0" tIns="0" rIns="0" bIns="0"/>
          <a:lstStyle/>
          <a:p>
            <a:pPr algn="ctr" fontAlgn="auto">
              <a:lnSpc>
                <a:spcPts val="5760"/>
              </a:lnSpc>
              <a:spcBef>
                <a:spcPts val="210"/>
              </a:spcBef>
              <a:spcAft>
                <a:spcPts val="3990"/>
              </a:spcAft>
              <a:defRPr/>
            </a:pPr>
            <a:r>
              <a:rPr lang="ru" sz="4800" b="1" spc="-50">
                <a:latin typeface="Times New Roman"/>
                <a:cs typeface="+mn-cs"/>
              </a:rPr>
              <a:t>Новые подходы к аттестации педагогических работников</a:t>
            </a:r>
          </a:p>
        </p:txBody>
      </p:sp>
      <p:sp>
        <p:nvSpPr>
          <p:cNvPr id="3076" name="Shape"/>
          <p:cNvSpPr>
            <a:spLocks noChangeArrowheads="1"/>
          </p:cNvSpPr>
          <p:nvPr/>
        </p:nvSpPr>
        <p:spPr bwMode="auto">
          <a:xfrm>
            <a:off x="6084888" y="5661025"/>
            <a:ext cx="431800" cy="730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>
              <a:spcBef>
                <a:spcPts val="3988"/>
              </a:spcBef>
              <a:spcAft>
                <a:spcPts val="1050"/>
              </a:spcAft>
            </a:pPr>
            <a:endParaRPr lang="ru-RU" sz="1700" i="1">
              <a:latin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7588" y="1408113"/>
            <a:ext cx="4143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Shape"/>
          <p:cNvSpPr>
            <a:spLocks noChangeArrowheads="1"/>
          </p:cNvSpPr>
          <p:nvPr/>
        </p:nvSpPr>
        <p:spPr bwMode="auto">
          <a:xfrm>
            <a:off x="2166938" y="252413"/>
            <a:ext cx="5930900" cy="101917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838"/>
              </a:spcAft>
            </a:pPr>
            <a:r>
              <a:rPr lang="ru-RU" sz="3900" b="1">
                <a:latin typeface="Times New Roman" pitchFamily="18" charset="0"/>
              </a:rPr>
              <a:t>Обязательной аттестации не подлежат</a:t>
            </a:r>
          </a:p>
        </p:txBody>
      </p:sp>
      <p:sp>
        <p:nvSpPr>
          <p:cNvPr id="12292" name="Shape"/>
          <p:cNvSpPr>
            <a:spLocks noChangeArrowheads="1"/>
          </p:cNvSpPr>
          <p:nvPr/>
        </p:nvSpPr>
        <p:spPr bwMode="auto">
          <a:xfrm>
            <a:off x="731838" y="2030413"/>
            <a:ext cx="7808912" cy="40100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850"/>
              </a:lnSpc>
              <a:spcBef>
                <a:spcPts val="1475"/>
              </a:spcBef>
            </a:pPr>
            <a:r>
              <a:rPr lang="ru-RU" sz="2400">
                <a:latin typeface="Times New Roman" pitchFamily="18" charset="0"/>
              </a:rPr>
              <a:t>• педагогические работники, имеющие квалификационные категории</a:t>
            </a:r>
          </a:p>
          <a:p>
            <a:pPr marL="12700">
              <a:lnSpc>
                <a:spcPts val="2850"/>
              </a:lnSpc>
            </a:pPr>
            <a:r>
              <a:rPr lang="ru-RU" sz="2400">
                <a:latin typeface="Times New Roman" pitchFamily="18" charset="0"/>
              </a:rPr>
              <a:t>• проработавшие в занимаемой должности менее двух лет в организации, в которой проводится аттестация</a:t>
            </a:r>
          </a:p>
          <a:p>
            <a:pPr marL="12700">
              <a:lnSpc>
                <a:spcPts val="2850"/>
              </a:lnSpc>
            </a:pPr>
            <a:r>
              <a:rPr lang="ru-RU" sz="2400">
                <a:latin typeface="Times New Roman" pitchFamily="18" charset="0"/>
              </a:rPr>
              <a:t>• беременные женщины</a:t>
            </a:r>
          </a:p>
          <a:p>
            <a:pPr marL="12700">
              <a:lnSpc>
                <a:spcPts val="2850"/>
              </a:lnSpc>
            </a:pPr>
            <a:r>
              <a:rPr lang="ru-RU" sz="2400">
                <a:latin typeface="Times New Roman" pitchFamily="18" charset="0"/>
              </a:rPr>
              <a:t>• женщины, находящиеся в отпуске по беременности и родам</a:t>
            </a:r>
          </a:p>
          <a:p>
            <a:pPr marL="12700">
              <a:lnSpc>
                <a:spcPts val="2850"/>
              </a:lnSpc>
            </a:pPr>
            <a:r>
              <a:rPr lang="ru-RU" sz="2400">
                <a:latin typeface="Times New Roman" pitchFamily="18" charset="0"/>
              </a:rPr>
              <a:t>• лица, находящиеся в отпуске по уходу за ребенком до достижения им возраста трех лет</a:t>
            </a:r>
          </a:p>
          <a:p>
            <a:pPr marL="12700">
              <a:lnSpc>
                <a:spcPts val="2850"/>
              </a:lnSpc>
            </a:pPr>
            <a:r>
              <a:rPr lang="ru-RU" sz="2400">
                <a:latin typeface="Times New Roman" pitchFamily="18" charset="0"/>
              </a:rPr>
              <a:t>• отсутствовавшие на рабочем месте более четырех месяцев подряд в связи с заболеванием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60350"/>
            <a:ext cx="892175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Shape"/>
          <p:cNvSpPr>
            <a:spLocks noChangeArrowheads="1"/>
          </p:cNvSpPr>
          <p:nvPr/>
        </p:nvSpPr>
        <p:spPr bwMode="auto">
          <a:xfrm>
            <a:off x="1527175" y="381000"/>
            <a:ext cx="7083425" cy="1103313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4275"/>
              </a:lnSpc>
              <a:spcAft>
                <a:spcPts val="838"/>
              </a:spcAft>
            </a:pPr>
            <a:r>
              <a:rPr lang="ru-RU" sz="2800" b="1">
                <a:latin typeface="Times New Roman" pitchFamily="18" charset="0"/>
              </a:rPr>
              <a:t>Порядок прохождения аттестации на соответствие занимаемой должности</a:t>
            </a:r>
          </a:p>
        </p:txBody>
      </p:sp>
      <p:sp>
        <p:nvSpPr>
          <p:cNvPr id="13316" name="Shape"/>
          <p:cNvSpPr>
            <a:spLocks noChangeArrowheads="1"/>
          </p:cNvSpPr>
          <p:nvPr/>
        </p:nvSpPr>
        <p:spPr bwMode="auto">
          <a:xfrm>
            <a:off x="825500" y="1484313"/>
            <a:ext cx="7504113" cy="64928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Aft>
                <a:spcPts val="1475"/>
              </a:spcAft>
            </a:pPr>
            <a:r>
              <a:rPr lang="ru-RU" sz="2400" b="1">
                <a:latin typeface="Times New Roman" pitchFamily="18" charset="0"/>
              </a:rPr>
              <a:t>1 этап. </a:t>
            </a:r>
            <a:r>
              <a:rPr lang="ru-RU" sz="2400">
                <a:latin typeface="Times New Roman" pitchFamily="18" charset="0"/>
              </a:rPr>
              <a:t>Подготовка распорядительного акта работодателя</a:t>
            </a:r>
            <a:r>
              <a:rPr lang="ru-RU" sz="2400" b="1">
                <a:latin typeface="Times New Roman" pitchFamily="18" charset="0"/>
              </a:rPr>
              <a:t>.</a:t>
            </a:r>
          </a:p>
        </p:txBody>
      </p:sp>
      <p:sp>
        <p:nvSpPr>
          <p:cNvPr id="13317" name="Shape"/>
          <p:cNvSpPr>
            <a:spLocks noChangeArrowheads="1"/>
          </p:cNvSpPr>
          <p:nvPr/>
        </p:nvSpPr>
        <p:spPr bwMode="auto">
          <a:xfrm>
            <a:off x="808038" y="2205038"/>
            <a:ext cx="7775575" cy="2087562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875"/>
              </a:lnSpc>
              <a:spcAft>
                <a:spcPts val="838"/>
              </a:spcAft>
            </a:pPr>
            <a:r>
              <a:rPr lang="ru-RU" sz="2400" b="1">
                <a:latin typeface="Times New Roman" pitchFamily="18" charset="0"/>
              </a:rPr>
              <a:t>2 этап. </a:t>
            </a:r>
            <a:r>
              <a:rPr lang="ru-RU" sz="2400">
                <a:latin typeface="Times New Roman" pitchFamily="18" charset="0"/>
              </a:rPr>
              <a:t>Знакомство педагогических работников с распорядительным актом, содержащим список работников организации, подлежащих аттестации, график проведения аттестации, под роспись не менее чем за 30 календарных дней до дня проведения их аттестации по графику.</a:t>
            </a:r>
          </a:p>
        </p:txBody>
      </p:sp>
      <p:sp>
        <p:nvSpPr>
          <p:cNvPr id="13318" name="Shape"/>
          <p:cNvSpPr>
            <a:spLocks noChangeArrowheads="1"/>
          </p:cNvSpPr>
          <p:nvPr/>
        </p:nvSpPr>
        <p:spPr bwMode="auto">
          <a:xfrm>
            <a:off x="808038" y="4437063"/>
            <a:ext cx="7796212" cy="6445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Aft>
                <a:spcPts val="1475"/>
              </a:spcAft>
            </a:pPr>
            <a:r>
              <a:rPr lang="ru-RU" sz="2400" b="1">
                <a:latin typeface="Times New Roman" pitchFamily="18" charset="0"/>
              </a:rPr>
              <a:t>3 этап. </a:t>
            </a:r>
            <a:r>
              <a:rPr lang="ru-RU" sz="2400">
                <a:latin typeface="Times New Roman" pitchFamily="18" charset="0"/>
              </a:rPr>
              <a:t>Подготовка представления работодателем.</a:t>
            </a:r>
          </a:p>
        </p:txBody>
      </p:sp>
      <p:sp>
        <p:nvSpPr>
          <p:cNvPr id="13319" name="Shape"/>
          <p:cNvSpPr>
            <a:spLocks noChangeArrowheads="1"/>
          </p:cNvSpPr>
          <p:nvPr/>
        </p:nvSpPr>
        <p:spPr bwMode="auto">
          <a:xfrm>
            <a:off x="808038" y="5084763"/>
            <a:ext cx="7772400" cy="1243012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850"/>
              </a:lnSpc>
            </a:pPr>
            <a:r>
              <a:rPr lang="ru-RU" sz="2400" b="1">
                <a:latin typeface="Times New Roman" pitchFamily="18" charset="0"/>
              </a:rPr>
              <a:t>4 этап. </a:t>
            </a:r>
            <a:r>
              <a:rPr lang="ru-RU" sz="2400">
                <a:latin typeface="Times New Roman" pitchFamily="18" charset="0"/>
              </a:rPr>
              <a:t>Ознакомление работника с представлением под роспись не позднее, чем за 30 календарных дней до дня проведения аттестации</a:t>
            </a:r>
            <a:r>
              <a:rPr lang="ru-RU" sz="2400" b="1">
                <a:latin typeface="Times New Roman" pitchFamily="18" charset="0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15888"/>
            <a:ext cx="11096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Shape"/>
          <p:cNvSpPr>
            <a:spLocks noChangeArrowheads="1"/>
          </p:cNvSpPr>
          <p:nvPr/>
        </p:nvSpPr>
        <p:spPr bwMode="auto">
          <a:xfrm>
            <a:off x="1149350" y="908050"/>
            <a:ext cx="7789863" cy="529748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5400" algn="just">
              <a:spcBef>
                <a:spcPts val="425"/>
              </a:spcBef>
              <a:spcAft>
                <a:spcPts val="2525"/>
              </a:spcAft>
            </a:pPr>
            <a:r>
              <a:rPr lang="ru-RU" sz="2400" b="1">
                <a:latin typeface="Times New Roman" pitchFamily="18" charset="0"/>
              </a:rPr>
              <a:t>5 этап. </a:t>
            </a:r>
            <a:r>
              <a:rPr lang="ru-RU" sz="2400">
                <a:latin typeface="Times New Roman" pitchFamily="18" charset="0"/>
              </a:rPr>
              <a:t>Заседание аттестационной комиссии организации.</a:t>
            </a:r>
          </a:p>
          <a:p>
            <a:pPr marL="25400" algn="just">
              <a:lnSpc>
                <a:spcPts val="2663"/>
              </a:lnSpc>
              <a:spcAft>
                <a:spcPts val="1675"/>
              </a:spcAft>
            </a:pPr>
            <a:r>
              <a:rPr lang="ru-RU" sz="2400" b="1">
                <a:latin typeface="Times New Roman" pitchFamily="18" charset="0"/>
              </a:rPr>
              <a:t>6 этап. </a:t>
            </a:r>
            <a:r>
              <a:rPr lang="ru-RU" sz="2400">
                <a:latin typeface="Times New Roman" pitchFamily="18" charset="0"/>
              </a:rPr>
              <a:t>Информирование работника о результатах прохождения аттестации.</a:t>
            </a:r>
          </a:p>
          <a:p>
            <a:pPr marL="25400" algn="just">
              <a:lnSpc>
                <a:spcPts val="2613"/>
              </a:lnSpc>
              <a:spcAft>
                <a:spcPts val="1675"/>
              </a:spcAft>
            </a:pPr>
            <a:r>
              <a:rPr lang="ru-RU" sz="2400" b="1">
                <a:latin typeface="Times New Roman" pitchFamily="18" charset="0"/>
              </a:rPr>
              <a:t>7 этап. </a:t>
            </a:r>
            <a:r>
              <a:rPr lang="ru-RU" sz="2400">
                <a:latin typeface="Times New Roman" pitchFamily="18" charset="0"/>
              </a:rPr>
              <a:t>Занесение результатов аттестации в протокол, подписываемый председателем, заместителем председателя, секретарем и членами аттестационной комиссии организации, присутствовавшими на заседании, и сдача его на хранение совместно с представлениями и дополнительными сведениями.</a:t>
            </a:r>
          </a:p>
          <a:p>
            <a:pPr marL="25400" algn="just">
              <a:lnSpc>
                <a:spcPts val="2638"/>
              </a:lnSpc>
            </a:pPr>
            <a:r>
              <a:rPr lang="ru-RU" sz="2400" b="1">
                <a:latin typeface="Times New Roman" pitchFamily="18" charset="0"/>
              </a:rPr>
              <a:t>8 этап. </a:t>
            </a:r>
            <a:r>
              <a:rPr lang="ru-RU" sz="2400">
                <a:latin typeface="Times New Roman" pitchFamily="18" charset="0"/>
              </a:rPr>
              <a:t>Подготовка выписки из протокола и ознакомление работника с ней под роспись в течение трех рабочих дней.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60350"/>
            <a:ext cx="1109662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Shape"/>
          <p:cNvSpPr>
            <a:spLocks noChangeArrowheads="1"/>
          </p:cNvSpPr>
          <p:nvPr/>
        </p:nvSpPr>
        <p:spPr bwMode="auto">
          <a:xfrm>
            <a:off x="719138" y="1196975"/>
            <a:ext cx="7986712" cy="50355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2225" algn="just">
              <a:lnSpc>
                <a:spcPts val="2900"/>
              </a:lnSpc>
              <a:spcBef>
                <a:spcPts val="425"/>
              </a:spcBef>
            </a:pPr>
            <a:r>
              <a:rPr lang="ru-RU" sz="2400">
                <a:latin typeface="Times New Roman" pitchFamily="18" charset="0"/>
              </a:rPr>
              <a:t>В случае признания не соответствующим работника занимаемой должности:</a:t>
            </a:r>
          </a:p>
          <a:p>
            <a:pPr marL="22225" algn="just">
              <a:lnSpc>
                <a:spcPts val="2875"/>
              </a:lnSpc>
              <a:spcAft>
                <a:spcPts val="1888"/>
              </a:spcAft>
            </a:pPr>
            <a:r>
              <a:rPr lang="ru-RU" sz="2400">
                <a:latin typeface="Times New Roman" pitchFamily="18" charset="0"/>
              </a:rPr>
              <a:t>• Работодатель (руководитель образовательного учреждения) может предложить другую имеющуюся работу.</a:t>
            </a:r>
          </a:p>
          <a:p>
            <a:pPr marL="22225" algn="just">
              <a:lnSpc>
                <a:spcPts val="2875"/>
              </a:lnSpc>
            </a:pPr>
            <a:r>
              <a:rPr lang="ru-RU" sz="2400">
                <a:latin typeface="Times New Roman" pitchFamily="18" charset="0"/>
              </a:rPr>
              <a:t>• Трудовой договор с работником может быть расторгнут в соответствии с пунктом 3 части 1 статьи 81 Трудового кодекса Российской Федерации, если невозможно перевести педагогического работника с его письменного согласия на другую имеющуюся у работодателя работу (в том числе вакантную    нижестоящую    должность    или</a:t>
            </a:r>
          </a:p>
          <a:p>
            <a:pPr marL="22225" algn="just">
              <a:lnSpc>
                <a:spcPts val="2875"/>
              </a:lnSpc>
            </a:pPr>
            <a:r>
              <a:rPr lang="ru-RU" sz="2400">
                <a:latin typeface="Times New Roman" pitchFamily="18" charset="0"/>
              </a:rPr>
              <a:t>нижеоплачиваемую работу).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b="1" smtClean="0"/>
              <a:t>При переходе на другое место работы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400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Порядок аттестации </a:t>
            </a:r>
            <a:r>
              <a:rPr lang="ru-RU" b="1" smtClean="0"/>
              <a:t>не предусматривает сохранение результатов аттестации </a:t>
            </a:r>
            <a:r>
              <a:rPr lang="ru-RU" smtClean="0"/>
              <a:t>педагогических работников, проводимой с целью подтверждения соответствия занимаемым должностям.</a:t>
            </a:r>
          </a:p>
          <a:p>
            <a:r>
              <a:rPr lang="ru-RU" smtClean="0"/>
              <a:t>• Работодатель по новому месту работы вправе осуществлять аттестацию таких педагогических работников на общих основаниях.</a:t>
            </a:r>
          </a:p>
          <a:p>
            <a:endParaRPr lang="ru-RU" smtClean="0"/>
          </a:p>
        </p:txBody>
      </p:sp>
      <p:pic>
        <p:nvPicPr>
          <p:cNvPr id="30724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5445125"/>
            <a:ext cx="1109663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Shape"/>
          <p:cNvSpPr>
            <a:spLocks noChangeArrowheads="1"/>
          </p:cNvSpPr>
          <p:nvPr/>
        </p:nvSpPr>
        <p:spPr bwMode="auto">
          <a:xfrm>
            <a:off x="468313" y="115888"/>
            <a:ext cx="7991475" cy="108108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416050" indent="-825500" algn="ctr">
              <a:lnSpc>
                <a:spcPts val="3838"/>
              </a:lnSpc>
              <a:spcBef>
                <a:spcPts val="1050"/>
              </a:spcBef>
              <a:spcAft>
                <a:spcPts val="425"/>
              </a:spcAft>
            </a:pPr>
            <a:r>
              <a:rPr lang="ru-RU" sz="2000" b="1">
                <a:solidFill>
                  <a:schemeClr val="tx2"/>
                </a:solidFill>
              </a:rPr>
              <a:t>Аттестация педагогических </a:t>
            </a:r>
            <a:r>
              <a:rPr lang="ru-RU" sz="2000" b="1">
                <a:solidFill>
                  <a:schemeClr val="tx2"/>
                </a:solidFill>
                <a:latin typeface="Times New Roman" pitchFamily="18" charset="0"/>
              </a:rPr>
              <a:t>работников в целях установления </a:t>
            </a:r>
            <a:r>
              <a:rPr lang="ru-RU" sz="2000" b="1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ru-RU" sz="2000" b="1">
                <a:solidFill>
                  <a:schemeClr val="tx2"/>
                </a:solidFill>
                <a:latin typeface="Times New Roman" pitchFamily="18" charset="0"/>
              </a:rPr>
              <a:t>квалификационной категории</a:t>
            </a:r>
          </a:p>
        </p:txBody>
      </p:sp>
      <p:sp>
        <p:nvSpPr>
          <p:cNvPr id="17414" name="Shape"/>
          <p:cNvSpPr>
            <a:spLocks noChangeArrowheads="1"/>
          </p:cNvSpPr>
          <p:nvPr/>
        </p:nvSpPr>
        <p:spPr bwMode="auto">
          <a:xfrm>
            <a:off x="517525" y="1196975"/>
            <a:ext cx="8328025" cy="56610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 algn="just">
              <a:lnSpc>
                <a:spcPts val="2500"/>
              </a:lnSpc>
              <a:spcBef>
                <a:spcPts val="425"/>
              </a:spcBef>
            </a:pPr>
            <a:r>
              <a:rPr lang="ru-RU" sz="2000">
                <a:latin typeface="Times New Roman" pitchFamily="18" charset="0"/>
              </a:rPr>
              <a:t>• Аттестация педагогических работников в целях установления квалификационной категории проводится по их желанию.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По результатам аттестации педагогическим работникам устанавливается первая или высшая квалификационная категория.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Квалификационная категория устанавливается сроком на 5 лет.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Срок действия квалификационной категории продлению не подлежит.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Педагогические работники, которым при проведении аттестации отказано в установлении квалификационной категории, обращаются по их желанию в аттестационную комиссию с заявлением о проведении аттестации на ту же квалификационную категорию не ранее чем через год со дня принятия аттестационной комиссией соответствующего решения.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Квалификационные категории, установленные педагогическим работникам, сохраняются до окончания срока их действия при переходе в другую организацию, в том числе расположенную в другом субъекте Российской Федерации.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801688"/>
            <a:ext cx="11096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Shape"/>
          <p:cNvSpPr>
            <a:spLocks noChangeArrowheads="1"/>
          </p:cNvSpPr>
          <p:nvPr/>
        </p:nvSpPr>
        <p:spPr bwMode="auto">
          <a:xfrm>
            <a:off x="2306638" y="563563"/>
            <a:ext cx="5218112" cy="48418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Aft>
                <a:spcPts val="6088"/>
              </a:spcAft>
            </a:pPr>
            <a:r>
              <a:rPr lang="ru-RU" sz="3900" b="1">
                <a:latin typeface="Times New Roman" pitchFamily="18" charset="0"/>
              </a:rPr>
              <a:t>Процедура аттестации</a:t>
            </a:r>
          </a:p>
        </p:txBody>
      </p:sp>
      <p:sp>
        <p:nvSpPr>
          <p:cNvPr id="18436" name="Shape"/>
          <p:cNvSpPr>
            <a:spLocks noChangeArrowheads="1"/>
          </p:cNvSpPr>
          <p:nvPr/>
        </p:nvSpPr>
        <p:spPr bwMode="auto">
          <a:xfrm>
            <a:off x="517525" y="2036763"/>
            <a:ext cx="8334375" cy="423068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 algn="just">
              <a:lnSpc>
                <a:spcPts val="2400"/>
              </a:lnSpc>
              <a:spcBef>
                <a:spcPts val="6088"/>
              </a:spcBef>
              <a:spcAft>
                <a:spcPts val="1475"/>
              </a:spcAft>
            </a:pPr>
            <a:r>
              <a:rPr lang="ru-RU" sz="2000">
                <a:latin typeface="Times New Roman" pitchFamily="18" charset="0"/>
              </a:rPr>
              <a:t>• Аттестация педагогических работников проводится на основании их заявлений, подаваемых непосредственно в аттестационную комиссию.</a:t>
            </a:r>
          </a:p>
          <a:p>
            <a:pPr marL="12700" algn="just">
              <a:lnSpc>
                <a:spcPts val="2400"/>
              </a:lnSpc>
              <a:spcAft>
                <a:spcPts val="1475"/>
              </a:spcAft>
            </a:pPr>
            <a:r>
              <a:rPr lang="ru-RU" sz="2000">
                <a:latin typeface="Times New Roman" pitchFamily="18" charset="0"/>
              </a:rPr>
              <a:t>• Заявления о проведении аттестации    подаются педагогическими работниками независимо от продолжительности работы в организации, в том числе в период нахождения в отпуске по уходу за ребенком.</a:t>
            </a:r>
          </a:p>
          <a:p>
            <a:pPr marL="12700" algn="just">
              <a:lnSpc>
                <a:spcPts val="2400"/>
              </a:lnSpc>
              <a:spcAft>
                <a:spcPts val="1475"/>
              </a:spcAft>
            </a:pPr>
            <a:r>
              <a:rPr lang="ru-RU" sz="2000">
                <a:latin typeface="Times New Roman" pitchFamily="18" charset="0"/>
              </a:rPr>
              <a:t>• Заявления педагогических работников о проведении аттестации рассматриваются аттестационными комиссиями в срок не более 30 календарных дней со дня их получения.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Продолжительность аттестации для каждого педагогического работника от начала её проведения и до принятия решения аттестационной комиссией составляет не более 60 календарных дней.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890588"/>
            <a:ext cx="1109663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Shape"/>
          <p:cNvSpPr>
            <a:spLocks noChangeArrowheads="1"/>
          </p:cNvSpPr>
          <p:nvPr/>
        </p:nvSpPr>
        <p:spPr bwMode="auto">
          <a:xfrm>
            <a:off x="2203450" y="271463"/>
            <a:ext cx="5419725" cy="106680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ts val="4800"/>
              </a:lnSpc>
              <a:spcAft>
                <a:spcPts val="2313"/>
              </a:spcAft>
            </a:pPr>
            <a:r>
              <a:rPr lang="ru-RU" sz="3900" b="1">
                <a:latin typeface="Times New Roman" pitchFamily="18" charset="0"/>
              </a:rPr>
              <a:t>Аттестация на высшую категорию возможна</a:t>
            </a:r>
          </a:p>
        </p:txBody>
      </p:sp>
      <p:sp>
        <p:nvSpPr>
          <p:cNvPr id="19460" name="Shape"/>
          <p:cNvSpPr>
            <a:spLocks noChangeArrowheads="1"/>
          </p:cNvSpPr>
          <p:nvPr/>
        </p:nvSpPr>
        <p:spPr bwMode="auto">
          <a:xfrm>
            <a:off x="527050" y="2070100"/>
            <a:ext cx="8315325" cy="646113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875"/>
              </a:lnSpc>
            </a:pPr>
            <a:r>
              <a:rPr lang="ru-RU" sz="2400">
                <a:latin typeface="Times New Roman" pitchFamily="18" charset="0"/>
              </a:rPr>
              <a:t>• при наличии первой или высшей квалификационной категории на дату подачи заявления;</a:t>
            </a:r>
          </a:p>
        </p:txBody>
      </p:sp>
      <p:sp>
        <p:nvSpPr>
          <p:cNvPr id="19461" name="Shape"/>
          <p:cNvSpPr>
            <a:spLocks noChangeArrowheads="1"/>
          </p:cNvSpPr>
          <p:nvPr/>
        </p:nvSpPr>
        <p:spPr bwMode="auto">
          <a:xfrm>
            <a:off x="527050" y="2806700"/>
            <a:ext cx="8315325" cy="6413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875"/>
              </a:lnSpc>
              <a:spcAft>
                <a:spcPts val="1888"/>
              </a:spcAft>
            </a:pPr>
            <a:r>
              <a:rPr lang="ru-RU" sz="2400">
                <a:latin typeface="Times New Roman" pitchFamily="18" charset="0"/>
              </a:rPr>
              <a:t>• не ранее чем через 2 года после установления первой квалификационной категории.</a:t>
            </a:r>
          </a:p>
        </p:txBody>
      </p:sp>
      <p:sp>
        <p:nvSpPr>
          <p:cNvPr id="19462" name="Shape"/>
          <p:cNvSpPr>
            <a:spLocks noChangeArrowheads="1"/>
          </p:cNvSpPr>
          <p:nvPr/>
        </p:nvSpPr>
        <p:spPr bwMode="auto">
          <a:xfrm>
            <a:off x="527050" y="3905250"/>
            <a:ext cx="8315325" cy="2730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875"/>
              </a:lnSpc>
            </a:pPr>
            <a:r>
              <a:rPr lang="ru-RU" sz="2400" b="1">
                <a:latin typeface="Times New Roman" pitchFamily="18" charset="0"/>
              </a:rPr>
              <a:t>Примечание:    </a:t>
            </a:r>
            <a:r>
              <a:rPr lang="ru-RU" sz="2400">
                <a:latin typeface="Times New Roman" pitchFamily="18" charset="0"/>
              </a:rPr>
              <a:t>истечение срока действия высшей</a:t>
            </a:r>
          </a:p>
        </p:txBody>
      </p:sp>
      <p:sp>
        <p:nvSpPr>
          <p:cNvPr id="19463" name="Shape"/>
          <p:cNvSpPr>
            <a:spLocks noChangeArrowheads="1"/>
          </p:cNvSpPr>
          <p:nvPr/>
        </p:nvSpPr>
        <p:spPr bwMode="auto">
          <a:xfrm>
            <a:off x="527050" y="4264025"/>
            <a:ext cx="8315325" cy="174307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ts val="2875"/>
              </a:lnSpc>
            </a:pPr>
            <a:r>
              <a:rPr lang="ru-RU" sz="2400">
                <a:latin typeface="Times New Roman" pitchFamily="18" charset="0"/>
              </a:rPr>
              <a:t>квалификационной категории не ограничивает право педагогического работника впоследствии обращаться в аттестационную комиссию с заявлением о проведении его аттестации в целях установления высшей квалификационной категории по той же должности.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"/>
          <p:cNvSpPr>
            <a:spLocks noChangeArrowheads="1"/>
          </p:cNvSpPr>
          <p:nvPr/>
        </p:nvSpPr>
        <p:spPr bwMode="auto">
          <a:xfrm>
            <a:off x="579438" y="1054100"/>
            <a:ext cx="258762" cy="98425"/>
          </a:xfrm>
          <a:prstGeom prst="rect">
            <a:avLst/>
          </a:prstGeom>
          <a:solidFill>
            <a:srgbClr val="D7543C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400">
                <a:solidFill>
                  <a:srgbClr val="C94233"/>
                </a:solidFill>
              </a:rPr>
              <a:t>«•s" •**</a:t>
            </a:r>
          </a:p>
        </p:txBody>
      </p:sp>
      <p:sp>
        <p:nvSpPr>
          <p:cNvPr id="3" name="Shape"/>
          <p:cNvSpPr/>
          <p:nvPr/>
        </p:nvSpPr>
        <p:spPr>
          <a:xfrm>
            <a:off x="658813" y="1133475"/>
            <a:ext cx="573087" cy="274638"/>
          </a:xfrm>
          <a:prstGeom prst="rect">
            <a:avLst/>
          </a:prstGeom>
          <a:solidFill>
            <a:srgbClr val="798727"/>
          </a:solidFill>
        </p:spPr>
        <p:txBody>
          <a:bodyPr lIns="0" tIns="0" rIns="0" bIns="0"/>
          <a:lstStyle/>
          <a:p>
            <a:pPr marL="635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spc="-200">
                <a:solidFill>
                  <a:srgbClr val="932D23"/>
                </a:solidFill>
                <a:latin typeface="Arial"/>
                <a:cs typeface="+mn-cs"/>
              </a:rPr>
              <a:t>#&gt;</a:t>
            </a:r>
          </a:p>
        </p:txBody>
      </p:sp>
      <p:sp>
        <p:nvSpPr>
          <p:cNvPr id="20484" name="Shape"/>
          <p:cNvSpPr>
            <a:spLocks noChangeArrowheads="1"/>
          </p:cNvSpPr>
          <p:nvPr/>
        </p:nvSpPr>
        <p:spPr bwMode="auto">
          <a:xfrm>
            <a:off x="1731963" y="225425"/>
            <a:ext cx="6894512" cy="10604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ts val="4325"/>
              </a:lnSpc>
            </a:pPr>
            <a:r>
              <a:rPr lang="ru-RU" sz="3500" b="1">
                <a:latin typeface="Times New Roman" pitchFamily="18" charset="0"/>
              </a:rPr>
              <a:t>Требования, предъявляемые к квалификационным категориям</a:t>
            </a:r>
          </a:p>
        </p:txBody>
      </p:sp>
      <p:graphicFrame>
        <p:nvGraphicFramePr>
          <p:cNvPr id="5" name="Shape"/>
          <p:cNvGraphicFramePr>
            <a:graphicFrameLocks noGrp="1"/>
          </p:cNvGraphicFramePr>
          <p:nvPr/>
        </p:nvGraphicFramePr>
        <p:xfrm>
          <a:off x="354013" y="1441450"/>
          <a:ext cx="8653462" cy="5410200"/>
        </p:xfrm>
        <a:graphic>
          <a:graphicData uri="http://schemas.openxmlformats.org/drawingml/2006/table">
            <a:tbl>
              <a:tblPr/>
              <a:tblGrid>
                <a:gridCol w="4313237"/>
                <a:gridCol w="4340225"/>
              </a:tblGrid>
              <a:tr h="758825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ts val="27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Первая квалификационная категория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rtl="0" eaLnBrk="1" fontAlgn="base" latinLnBrk="0" hangingPunct="1">
                        <a:lnSpc>
                          <a:spcPts val="27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Высшая квалификационная категория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1075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стаб ильных положительных результатов освоения обучающимися образовательных программ по итогам мониторингов, проводимых организацией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достижения обучающимися положительной динамики результатов освоения образовательных программ по итогам мониторингов, проводимых организацией;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5925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стабильных положительных результатов освоения обучающимися образовательных программ по итогам мониторинга системы образования, проводимого в порядке, установленном </a:t>
                      </a: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постановлением </a:t>
                      </a: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Правительства Российской Федерации от 5 августа 2013 г. № 662*(5)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достижения обучающимися положительных результатов освоения образовательных программ по итогам мониторинга системы образования, проводимого в порядке, установленном </a:t>
                      </a: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постановлением </a:t>
                      </a: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Правительства Российской Федерации от 5 августа 2013 г. № 662*(5);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75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личного вклада в повышение качества образования, совершенствования методов обучения и воспитания, транслирования в педагогических коллективах опыта практических результатов своей профессиональной деятельности, активного участия в работе методических объединений педагогических работников организации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выявления и развития способностей обучающихся к научной (интеллектуальной), творческой, физкультурно-спортивной деятельности, а также их участия в олимпиадах, конкурсах, фестивалях, соревнованиях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"/>
          <p:cNvSpPr>
            <a:spLocks noChangeArrowheads="1"/>
          </p:cNvSpPr>
          <p:nvPr/>
        </p:nvSpPr>
        <p:spPr bwMode="auto">
          <a:xfrm>
            <a:off x="579438" y="1054100"/>
            <a:ext cx="258762" cy="98425"/>
          </a:xfrm>
          <a:prstGeom prst="rect">
            <a:avLst/>
          </a:prstGeom>
          <a:solidFill>
            <a:srgbClr val="D7543C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400">
                <a:solidFill>
                  <a:srgbClr val="C94233"/>
                </a:solidFill>
              </a:rPr>
              <a:t>«•s" •**</a:t>
            </a:r>
          </a:p>
        </p:txBody>
      </p:sp>
      <p:sp>
        <p:nvSpPr>
          <p:cNvPr id="3" name="Shape"/>
          <p:cNvSpPr/>
          <p:nvPr/>
        </p:nvSpPr>
        <p:spPr>
          <a:xfrm>
            <a:off x="658813" y="1133475"/>
            <a:ext cx="573087" cy="274638"/>
          </a:xfrm>
          <a:prstGeom prst="rect">
            <a:avLst/>
          </a:prstGeom>
          <a:solidFill>
            <a:srgbClr val="798727"/>
          </a:solidFill>
        </p:spPr>
        <p:txBody>
          <a:bodyPr lIns="0" tIns="0" rIns="0" bIns="0"/>
          <a:lstStyle/>
          <a:p>
            <a:pPr marL="635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spc="-200">
                <a:solidFill>
                  <a:srgbClr val="932D23"/>
                </a:solidFill>
                <a:latin typeface="Arial"/>
                <a:cs typeface="+mn-cs"/>
              </a:rPr>
              <a:t>#&gt;</a:t>
            </a:r>
          </a:p>
        </p:txBody>
      </p:sp>
      <p:sp>
        <p:nvSpPr>
          <p:cNvPr id="21508" name="Shape"/>
          <p:cNvSpPr>
            <a:spLocks noChangeArrowheads="1"/>
          </p:cNvSpPr>
          <p:nvPr/>
        </p:nvSpPr>
        <p:spPr bwMode="auto">
          <a:xfrm>
            <a:off x="1835150" y="225425"/>
            <a:ext cx="6894513" cy="10604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ts val="4300"/>
              </a:lnSpc>
            </a:pPr>
            <a:r>
              <a:rPr lang="ru-RU" sz="3500" b="1">
                <a:latin typeface="Times New Roman" pitchFamily="18" charset="0"/>
              </a:rPr>
              <a:t>Требования, предъявляемые к квалификационным категориям</a:t>
            </a:r>
          </a:p>
        </p:txBody>
      </p:sp>
      <p:graphicFrame>
        <p:nvGraphicFramePr>
          <p:cNvPr id="5" name="Shape"/>
          <p:cNvGraphicFramePr>
            <a:graphicFrameLocks noGrp="1"/>
          </p:cNvGraphicFramePr>
          <p:nvPr/>
        </p:nvGraphicFramePr>
        <p:xfrm>
          <a:off x="357188" y="1441450"/>
          <a:ext cx="8647112" cy="4922838"/>
        </p:xfrm>
        <a:graphic>
          <a:graphicData uri="http://schemas.openxmlformats.org/drawingml/2006/table">
            <a:tbl>
              <a:tblPr/>
              <a:tblGrid>
                <a:gridCol w="4065587"/>
                <a:gridCol w="4581525"/>
              </a:tblGrid>
              <a:tr h="463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Первая квалификационная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Высшая квалификационная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1587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категория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категория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25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выявления развития у обучающихся способностей к научной (интеллектуальной), творческой, физкультурно-спортивной деятельности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302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личного вклада в повышение качества образования, совершенствования методов обучения и воспитания, и продуктивного использования новых образовательных технологий, транслирования в педагогических коллективах опыта практических результатов своей профессиональной деятельности, в том числе экспериментальной и инновационной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6550">
                <a:tc gridSpan="2">
                  <a:txBody>
                    <a:bodyPr/>
                    <a:lstStyle/>
                    <a:p>
                      <a:pPr marL="4406900" marR="0" lvl="0" indent="0" algn="l" defTabSz="914400" rtl="0" eaLnBrk="1" fontAlgn="base" latinLnBrk="0" hangingPunct="1">
                        <a:lnSpc>
                          <a:spcPts val="19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активного участия в работе методических объединений педагогических работников организаций, в разработке программнометодического сопровождения образовательного процесса, профессиональных конкурсах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798513"/>
            <a:ext cx="11096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hape"/>
          <p:cNvSpPr>
            <a:spLocks noChangeArrowheads="1"/>
          </p:cNvSpPr>
          <p:nvPr/>
        </p:nvSpPr>
        <p:spPr bwMode="auto">
          <a:xfrm>
            <a:off x="612775" y="2773363"/>
            <a:ext cx="8097838" cy="13779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ts val="4038"/>
              </a:lnSpc>
              <a:spcBef>
                <a:spcPts val="5250"/>
              </a:spcBef>
              <a:spcAft>
                <a:spcPts val="3150"/>
              </a:spcAft>
            </a:pPr>
            <a:r>
              <a:rPr lang="ru-RU" sz="2800" b="1" i="1">
                <a:latin typeface="Times New Roman" pitchFamily="18" charset="0"/>
              </a:rPr>
              <a:t>Мы должны освободить себя от надежды, что море когда-нибудь успокоится. Мы должны научиться плыть при сильном ветре.</a:t>
            </a:r>
          </a:p>
        </p:txBody>
      </p:sp>
      <p:sp>
        <p:nvSpPr>
          <p:cNvPr id="4100" name="Shape"/>
          <p:cNvSpPr>
            <a:spLocks noChangeArrowheads="1"/>
          </p:cNvSpPr>
          <p:nvPr/>
        </p:nvSpPr>
        <p:spPr bwMode="auto">
          <a:xfrm>
            <a:off x="5580063" y="4868863"/>
            <a:ext cx="3143250" cy="9366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>
              <a:spcBef>
                <a:spcPts val="3150"/>
              </a:spcBef>
            </a:pPr>
            <a:r>
              <a:rPr lang="ru-RU" sz="2700" i="1">
                <a:latin typeface="Times New Roman" pitchFamily="18" charset="0"/>
              </a:rPr>
              <a:t>Аристотель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804863"/>
            <a:ext cx="110966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Shape"/>
          <p:cNvSpPr>
            <a:spLocks noChangeArrowheads="1"/>
          </p:cNvSpPr>
          <p:nvPr/>
        </p:nvSpPr>
        <p:spPr bwMode="auto">
          <a:xfrm>
            <a:off x="900113" y="1844675"/>
            <a:ext cx="7488237" cy="160813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" algn="r">
              <a:lnSpc>
                <a:spcPts val="3838"/>
              </a:lnSpc>
              <a:spcBef>
                <a:spcPts val="1888"/>
              </a:spcBef>
              <a:spcAft>
                <a:spcPts val="2525"/>
              </a:spcAft>
            </a:pPr>
            <a:r>
              <a:rPr lang="ru-RU" sz="3200" b="1" i="1">
                <a:latin typeface="Times New Roman" pitchFamily="18" charset="0"/>
              </a:rPr>
              <a:t>Выберите себе работу по душе, и вам не придется работать ни одного дня в своей жизни.</a:t>
            </a:r>
          </a:p>
        </p:txBody>
      </p:sp>
      <p:sp>
        <p:nvSpPr>
          <p:cNvPr id="22532" name="Shape"/>
          <p:cNvSpPr>
            <a:spLocks noChangeArrowheads="1"/>
          </p:cNvSpPr>
          <p:nvPr/>
        </p:nvSpPr>
        <p:spPr bwMode="auto">
          <a:xfrm>
            <a:off x="5003800" y="4102100"/>
            <a:ext cx="3384550" cy="40640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>
              <a:spcBef>
                <a:spcPts val="2525"/>
              </a:spcBef>
            </a:pPr>
            <a:r>
              <a:rPr lang="ru-RU" sz="3200" i="1">
                <a:latin typeface="Times New Roman" pitchFamily="18" charset="0"/>
              </a:rPr>
              <a:t>Конфуций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hape"/>
          <p:cNvSpPr>
            <a:spLocks noChangeArrowheads="1"/>
          </p:cNvSpPr>
          <p:nvPr/>
        </p:nvSpPr>
        <p:spPr bwMode="auto">
          <a:xfrm>
            <a:off x="1835150" y="311150"/>
            <a:ext cx="6602413" cy="11017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900" b="1">
                <a:latin typeface="Times New Roman" pitchFamily="18" charset="0"/>
              </a:rPr>
              <a:t>Нормативно-правовая база</a:t>
            </a:r>
          </a:p>
        </p:txBody>
      </p:sp>
      <p:sp>
        <p:nvSpPr>
          <p:cNvPr id="5125" name="Shape"/>
          <p:cNvSpPr>
            <a:spLocks noChangeArrowheads="1"/>
          </p:cNvSpPr>
          <p:nvPr/>
        </p:nvSpPr>
        <p:spPr bwMode="auto">
          <a:xfrm>
            <a:off x="658813" y="1484313"/>
            <a:ext cx="8016875" cy="462438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 algn="just">
              <a:lnSpc>
                <a:spcPts val="2400"/>
              </a:lnSpc>
              <a:spcBef>
                <a:spcPts val="838"/>
              </a:spcBef>
              <a:spcAft>
                <a:spcPts val="1475"/>
              </a:spcAft>
            </a:pPr>
            <a:r>
              <a:rPr lang="ru-RU" sz="2000">
                <a:latin typeface="Times New Roman" pitchFamily="18" charset="0"/>
              </a:rPr>
              <a:t>• Федеральный закон от 29.12.2012 </a:t>
            </a:r>
            <a:r>
              <a:rPr lang="en-US" sz="2000">
                <a:latin typeface="Times New Roman" pitchFamily="18" charset="0"/>
              </a:rPr>
              <a:t>N </a:t>
            </a:r>
            <a:r>
              <a:rPr lang="ru-RU" sz="2000">
                <a:latin typeface="Times New Roman" pitchFamily="18" charset="0"/>
              </a:rPr>
              <a:t>273-ФЗ ”Об Образовании в Российской Федерации»</a:t>
            </a:r>
          </a:p>
          <a:p>
            <a:pPr marL="12700" algn="just">
              <a:spcAft>
                <a:spcPts val="2100"/>
              </a:spcAft>
            </a:pPr>
            <a:r>
              <a:rPr lang="ru-RU" sz="2000">
                <a:latin typeface="Times New Roman" pitchFamily="18" charset="0"/>
              </a:rPr>
              <a:t>• Трудовой кодекс Российской Федерации</a:t>
            </a:r>
          </a:p>
          <a:p>
            <a:pPr marL="12700" algn="just">
              <a:lnSpc>
                <a:spcPts val="2400"/>
              </a:lnSpc>
              <a:spcAft>
                <a:spcPts val="1475"/>
              </a:spcAft>
            </a:pPr>
            <a:r>
              <a:rPr lang="ru-RU" sz="2000">
                <a:latin typeface="Times New Roman" pitchFamily="18" charset="0"/>
              </a:rPr>
              <a:t>• Постановление Правительства Российской Федерации от 8 августа 2013 г. </a:t>
            </a:r>
            <a:r>
              <a:rPr lang="en-US" sz="2000">
                <a:latin typeface="Times New Roman" pitchFamily="18" charset="0"/>
              </a:rPr>
              <a:t>N </a:t>
            </a:r>
            <a:r>
              <a:rPr lang="ru-RU" sz="2000">
                <a:latin typeface="Times New Roman" pitchFamily="18" charset="0"/>
              </a:rPr>
              <a:t>678 «Об 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организаций»</a:t>
            </a:r>
          </a:p>
          <a:p>
            <a:pPr marL="12700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Приказ Министерства образования и науки Российской Федерации от 7 апреля 2014 г. № 276 «Об утверждении порядка проведения аттестации педагогических работников организаций, осуществляющих образовательную деятельность»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88913"/>
            <a:ext cx="1109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Shape"/>
          <p:cNvSpPr>
            <a:spLocks noChangeArrowheads="1"/>
          </p:cNvSpPr>
          <p:nvPr/>
        </p:nvSpPr>
        <p:spPr bwMode="auto">
          <a:xfrm>
            <a:off x="827088" y="1628775"/>
            <a:ext cx="7794625" cy="439420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58775" indent="-342900" algn="just">
              <a:spcBef>
                <a:spcPts val="838"/>
              </a:spcBef>
              <a:spcAft>
                <a:spcPts val="838"/>
              </a:spcAft>
            </a:pPr>
            <a:r>
              <a:rPr lang="ru-RU" sz="2400" b="1">
                <a:latin typeface="Times New Roman" pitchFamily="18" charset="0"/>
              </a:rPr>
              <a:t>Аттестация педагогических работников </a:t>
            </a:r>
            <a:r>
              <a:rPr lang="ru-RU" sz="2400">
                <a:latin typeface="Times New Roman" pitchFamily="18" charset="0"/>
              </a:rPr>
              <a:t>- это</a:t>
            </a:r>
          </a:p>
          <a:p>
            <a:pPr marL="358775" indent="-342900" algn="just">
              <a:lnSpc>
                <a:spcPts val="2875"/>
              </a:lnSpc>
              <a:spcAft>
                <a:spcPts val="2725"/>
              </a:spcAft>
            </a:pPr>
            <a:r>
              <a:rPr lang="ru-RU" sz="2400">
                <a:latin typeface="Times New Roman" pitchFamily="18" charset="0"/>
              </a:rPr>
              <a:t>комплексное оценивание уровня квалификации, педагогического профессионализма и продуктивности деятельности работников образовательных учреждений.</a:t>
            </a:r>
          </a:p>
          <a:p>
            <a:pPr marL="358775" indent="-342900" algn="just">
              <a:lnSpc>
                <a:spcPts val="2875"/>
              </a:lnSpc>
            </a:pPr>
            <a:r>
              <a:rPr lang="ru-RU" sz="2400" b="1">
                <a:latin typeface="Times New Roman" pitchFamily="18" charset="0"/>
              </a:rPr>
              <a:t>Квалификационная категория </a:t>
            </a:r>
            <a:r>
              <a:rPr lang="ru-RU" sz="2400">
                <a:latin typeface="Times New Roman" pitchFamily="18" charset="0"/>
              </a:rPr>
              <a:t>- соответствующий нормативным документам уровень квалификации, профессионализма и продуктивности педагогического труда, обеспечивающий работнику возможность решать профессиональные задачи определенной степени сложности.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817563"/>
            <a:ext cx="889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Shape"/>
          <p:cNvSpPr>
            <a:spLocks noChangeArrowheads="1"/>
          </p:cNvSpPr>
          <p:nvPr/>
        </p:nvSpPr>
        <p:spPr bwMode="auto">
          <a:xfrm>
            <a:off x="3067050" y="469900"/>
            <a:ext cx="3962400" cy="54768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50800"/>
            <a:r>
              <a:rPr lang="ru-RU" sz="3900" b="1">
                <a:latin typeface="Times New Roman" pitchFamily="18" charset="0"/>
              </a:rPr>
              <a:t>Цель аттестации</a:t>
            </a:r>
          </a:p>
        </p:txBody>
      </p:sp>
      <p:sp>
        <p:nvSpPr>
          <p:cNvPr id="7172" name="Shape"/>
          <p:cNvSpPr>
            <a:spLocks noChangeArrowheads="1"/>
          </p:cNvSpPr>
          <p:nvPr/>
        </p:nvSpPr>
        <p:spPr bwMode="auto">
          <a:xfrm>
            <a:off x="871538" y="1920875"/>
            <a:ext cx="7588250" cy="715963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7625">
              <a:spcBef>
                <a:spcPts val="1050"/>
              </a:spcBef>
              <a:spcAft>
                <a:spcPts val="2725"/>
              </a:spcAft>
            </a:pPr>
            <a:r>
              <a:rPr lang="ru-RU" sz="2700">
                <a:latin typeface="Times New Roman" pitchFamily="18" charset="0"/>
              </a:rPr>
              <a:t>установление квалификационной категории</a:t>
            </a:r>
          </a:p>
        </p:txBody>
      </p:sp>
      <p:sp>
        <p:nvSpPr>
          <p:cNvPr id="7173" name="Shape"/>
          <p:cNvSpPr>
            <a:spLocks noChangeArrowheads="1"/>
          </p:cNvSpPr>
          <p:nvPr/>
        </p:nvSpPr>
        <p:spPr bwMode="auto">
          <a:xfrm>
            <a:off x="4303713" y="2755900"/>
            <a:ext cx="633412" cy="20637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ts val="2725"/>
              </a:spcBef>
              <a:spcAft>
                <a:spcPts val="2725"/>
              </a:spcAft>
            </a:pPr>
            <a:r>
              <a:rPr lang="ru-RU" sz="2700">
                <a:latin typeface="Times New Roman" pitchFamily="18" charset="0"/>
              </a:rPr>
              <a:t>или</a:t>
            </a:r>
          </a:p>
        </p:txBody>
      </p:sp>
      <p:sp>
        <p:nvSpPr>
          <p:cNvPr id="7174" name="Shape"/>
          <p:cNvSpPr>
            <a:spLocks noChangeArrowheads="1"/>
          </p:cNvSpPr>
          <p:nvPr/>
        </p:nvSpPr>
        <p:spPr bwMode="auto">
          <a:xfrm>
            <a:off x="688975" y="3376613"/>
            <a:ext cx="7832725" cy="246380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52388" algn="just">
              <a:lnSpc>
                <a:spcPts val="3338"/>
              </a:lnSpc>
              <a:spcBef>
                <a:spcPts val="2725"/>
              </a:spcBef>
            </a:pPr>
            <a:r>
              <a:rPr lang="ru-RU" sz="2700">
                <a:latin typeface="Times New Roman" pitchFamily="18" charset="0"/>
              </a:rPr>
              <a:t>• подтверждение соответствия педагогических работников занимаемым ими должностям на основе оценки их профессиональной деятельности и по желанию педагогических работников (за исключением педагогических работников из числа профессорско-преподавательского состава)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8913"/>
            <a:ext cx="11096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Shape"/>
          <p:cNvSpPr>
            <a:spLocks noChangeArrowheads="1"/>
          </p:cNvSpPr>
          <p:nvPr/>
        </p:nvSpPr>
        <p:spPr bwMode="auto">
          <a:xfrm>
            <a:off x="3132138" y="333375"/>
            <a:ext cx="4103687" cy="6572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 algn="ctr"/>
            <a:r>
              <a:rPr lang="ru-RU" sz="3900" b="1">
                <a:latin typeface="Times New Roman" pitchFamily="18" charset="0"/>
              </a:rPr>
              <a:t>Задачи</a:t>
            </a:r>
          </a:p>
        </p:txBody>
      </p:sp>
      <p:sp>
        <p:nvSpPr>
          <p:cNvPr id="8196" name="Shape"/>
          <p:cNvSpPr>
            <a:spLocks noChangeArrowheads="1"/>
          </p:cNvSpPr>
          <p:nvPr/>
        </p:nvSpPr>
        <p:spPr bwMode="auto">
          <a:xfrm>
            <a:off x="712788" y="1196975"/>
            <a:ext cx="8180387" cy="545623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575" algn="just">
              <a:lnSpc>
                <a:spcPts val="2400"/>
              </a:lnSpc>
              <a:spcBef>
                <a:spcPts val="425"/>
              </a:spcBef>
              <a:spcAft>
                <a:spcPts val="425"/>
              </a:spcAft>
            </a:pPr>
            <a:r>
              <a:rPr lang="ru-RU" sz="2000">
                <a:latin typeface="Times New Roman" pitchFamily="18" charset="0"/>
              </a:rPr>
              <a:t>• стимулирование целенаправленного, непрерывного повышения уровня квалификации педагогических работников, их методологической культуры, профессионального и личностного роста</a:t>
            </a:r>
          </a:p>
          <a:p>
            <a:pPr marL="28575" algn="just">
              <a:lnSpc>
                <a:spcPts val="2400"/>
              </a:lnSpc>
              <a:spcAft>
                <a:spcPts val="425"/>
              </a:spcAft>
            </a:pPr>
            <a:r>
              <a:rPr lang="ru-RU" sz="2000">
                <a:latin typeface="Times New Roman" pitchFamily="18" charset="0"/>
              </a:rPr>
              <a:t>• определение необходимости повышения квалификации педагогических работников</a:t>
            </a:r>
          </a:p>
          <a:p>
            <a:pPr marL="28575" algn="just">
              <a:spcAft>
                <a:spcPts val="1263"/>
              </a:spcAft>
            </a:pPr>
            <a:r>
              <a:rPr lang="ru-RU" sz="2000">
                <a:latin typeface="Times New Roman" pitchFamily="18" charset="0"/>
              </a:rPr>
              <a:t>• повышение эффективности и качества педагогической деятельности</a:t>
            </a:r>
          </a:p>
          <a:p>
            <a:pPr marL="28575" algn="just">
              <a:lnSpc>
                <a:spcPts val="2400"/>
              </a:lnSpc>
              <a:spcAft>
                <a:spcPts val="425"/>
              </a:spcAft>
            </a:pPr>
            <a:r>
              <a:rPr lang="ru-RU" sz="2000">
                <a:latin typeface="Times New Roman" pitchFamily="18" charset="0"/>
              </a:rPr>
              <a:t>• выявление перспектив использования потенциальных возможностей педагогических работников</a:t>
            </a:r>
          </a:p>
          <a:p>
            <a:pPr marL="28575" algn="just">
              <a:lnSpc>
                <a:spcPts val="2400"/>
              </a:lnSpc>
              <a:spcAft>
                <a:spcPts val="425"/>
              </a:spcAft>
            </a:pPr>
            <a:r>
              <a:rPr lang="ru-RU" sz="2000">
                <a:latin typeface="Times New Roman" pitchFamily="18" charset="0"/>
              </a:rPr>
              <a:t>• учёт 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организаций</a:t>
            </a:r>
          </a:p>
          <a:p>
            <a:pPr marL="28575" algn="just">
              <a:lnSpc>
                <a:spcPts val="2400"/>
              </a:lnSpc>
            </a:pPr>
            <a:r>
              <a:rPr lang="ru-RU" sz="2000">
                <a:latin typeface="Times New Roman" pitchFamily="18" charset="0"/>
              </a:rPr>
              <a:t>• обеспечение дифференциации размеров оплаты труда педагогических работников с учетом установленной квалификационной категории и объема их преподавательской (педагогической) работы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"/>
          <p:cNvSpPr>
            <a:spLocks noChangeArrowheads="1"/>
          </p:cNvSpPr>
          <p:nvPr/>
        </p:nvSpPr>
        <p:spPr bwMode="auto">
          <a:xfrm>
            <a:off x="854075" y="317500"/>
            <a:ext cx="6931025" cy="101123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3363"/>
              </a:spcAft>
            </a:pPr>
            <a:r>
              <a:rPr lang="ru-RU" sz="3500" b="1">
                <a:latin typeface="Times New Roman" pitchFamily="18" charset="0"/>
              </a:rPr>
              <a:t>Должности педагогических работников</a:t>
            </a:r>
          </a:p>
        </p:txBody>
      </p:sp>
      <p:sp>
        <p:nvSpPr>
          <p:cNvPr id="9219" name="Shape"/>
          <p:cNvSpPr>
            <a:spLocks noChangeArrowheads="1"/>
          </p:cNvSpPr>
          <p:nvPr/>
        </p:nvSpPr>
        <p:spPr bwMode="auto">
          <a:xfrm>
            <a:off x="854075" y="1557338"/>
            <a:ext cx="7102475" cy="51022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2763"/>
              </a:lnSpc>
              <a:spcBef>
                <a:spcPts val="3363"/>
              </a:spcBef>
            </a:pPr>
            <a:r>
              <a:rPr lang="ru-RU" sz="2000">
                <a:latin typeface="Times New Roman" pitchFamily="18" charset="0"/>
              </a:rPr>
              <a:t>• Воспитатель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Инструктор-методист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Инструктор по труду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Инструктор по физической культуре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Концертмейстер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Логопед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Мастер производственного обучения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Методист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Музыкальный руководитель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Педагог дополнительного образования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Педагог-библиотекарь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Педагог-организатор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Педагог-психолог</a:t>
            </a:r>
          </a:p>
          <a:p>
            <a:pPr>
              <a:lnSpc>
                <a:spcPts val="2763"/>
              </a:lnSpc>
            </a:pPr>
            <a:r>
              <a:rPr lang="ru-RU" sz="2000">
                <a:latin typeface="Times New Roman" pitchFamily="18" charset="0"/>
              </a:rPr>
              <a:t>• Преподаватель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871538"/>
            <a:ext cx="1109663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Shape"/>
          <p:cNvSpPr>
            <a:spLocks noChangeArrowheads="1"/>
          </p:cNvSpPr>
          <p:nvPr/>
        </p:nvSpPr>
        <p:spPr bwMode="auto">
          <a:xfrm>
            <a:off x="1765300" y="277813"/>
            <a:ext cx="6302375" cy="10604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952500">
              <a:spcAft>
                <a:spcPts val="3988"/>
              </a:spcAft>
            </a:pPr>
            <a:r>
              <a:rPr lang="ru-RU" sz="3900" b="1">
                <a:latin typeface="Times New Roman" pitchFamily="18" charset="0"/>
              </a:rPr>
              <a:t>Должности педагогических работников</a:t>
            </a:r>
          </a:p>
        </p:txBody>
      </p:sp>
      <p:sp>
        <p:nvSpPr>
          <p:cNvPr id="10244" name="Shape"/>
          <p:cNvSpPr>
            <a:spLocks noChangeArrowheads="1"/>
          </p:cNvSpPr>
          <p:nvPr/>
        </p:nvSpPr>
        <p:spPr bwMode="auto">
          <a:xfrm>
            <a:off x="857250" y="1990725"/>
            <a:ext cx="6057900" cy="49688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088"/>
              </a:lnSpc>
              <a:spcAft>
                <a:spcPts val="213"/>
              </a:spcAft>
            </a:pPr>
            <a:r>
              <a:rPr lang="ru-RU" sz="2000">
                <a:latin typeface="Times New Roman" pitchFamily="18" charset="0"/>
              </a:rPr>
              <a:t>• Преподаватель-организатор основ безопасности жизнедеятельности</a:t>
            </a:r>
          </a:p>
        </p:txBody>
      </p:sp>
      <p:sp>
        <p:nvSpPr>
          <p:cNvPr id="10245" name="Shape"/>
          <p:cNvSpPr>
            <a:spLocks noChangeArrowheads="1"/>
          </p:cNvSpPr>
          <p:nvPr/>
        </p:nvSpPr>
        <p:spPr bwMode="auto">
          <a:xfrm>
            <a:off x="857250" y="2578100"/>
            <a:ext cx="4953000" cy="25717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Руководитель физического воспитания</a:t>
            </a:r>
          </a:p>
        </p:txBody>
      </p:sp>
      <p:sp>
        <p:nvSpPr>
          <p:cNvPr id="10246" name="Shape"/>
          <p:cNvSpPr>
            <a:spLocks noChangeArrowheads="1"/>
          </p:cNvSpPr>
          <p:nvPr/>
        </p:nvSpPr>
        <p:spPr bwMode="auto">
          <a:xfrm>
            <a:off x="857250" y="2901950"/>
            <a:ext cx="2790825" cy="2222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Социальный педагог</a:t>
            </a:r>
          </a:p>
        </p:txBody>
      </p:sp>
      <p:sp>
        <p:nvSpPr>
          <p:cNvPr id="10247" name="Shape"/>
          <p:cNvSpPr>
            <a:spLocks noChangeArrowheads="1"/>
          </p:cNvSpPr>
          <p:nvPr/>
        </p:nvSpPr>
        <p:spPr bwMode="auto">
          <a:xfrm>
            <a:off x="857250" y="3221038"/>
            <a:ext cx="2505075" cy="2508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Старший вожатый</a:t>
            </a:r>
          </a:p>
        </p:txBody>
      </p:sp>
      <p:sp>
        <p:nvSpPr>
          <p:cNvPr id="10248" name="Shape"/>
          <p:cNvSpPr>
            <a:spLocks noChangeArrowheads="1"/>
          </p:cNvSpPr>
          <p:nvPr/>
        </p:nvSpPr>
        <p:spPr bwMode="auto">
          <a:xfrm>
            <a:off x="857250" y="3541713"/>
            <a:ext cx="2922588" cy="24923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Старший воспитатель</a:t>
            </a:r>
          </a:p>
        </p:txBody>
      </p:sp>
      <p:sp>
        <p:nvSpPr>
          <p:cNvPr id="10249" name="Shape"/>
          <p:cNvSpPr>
            <a:spLocks noChangeArrowheads="1"/>
          </p:cNvSpPr>
          <p:nvPr/>
        </p:nvSpPr>
        <p:spPr bwMode="auto">
          <a:xfrm>
            <a:off x="857250" y="3859213"/>
            <a:ext cx="4019550" cy="249237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Старший инструктор-методист</a:t>
            </a:r>
          </a:p>
        </p:txBody>
      </p:sp>
      <p:sp>
        <p:nvSpPr>
          <p:cNvPr id="10250" name="Shape"/>
          <p:cNvSpPr>
            <a:spLocks noChangeArrowheads="1"/>
          </p:cNvSpPr>
          <p:nvPr/>
        </p:nvSpPr>
        <p:spPr bwMode="auto">
          <a:xfrm>
            <a:off x="857250" y="4178300"/>
            <a:ext cx="2568575" cy="2508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Старший методист</a:t>
            </a:r>
          </a:p>
        </p:txBody>
      </p:sp>
      <p:sp>
        <p:nvSpPr>
          <p:cNvPr id="10251" name="Shape"/>
          <p:cNvSpPr>
            <a:spLocks noChangeArrowheads="1"/>
          </p:cNvSpPr>
          <p:nvPr/>
        </p:nvSpPr>
        <p:spPr bwMode="auto">
          <a:xfrm>
            <a:off x="857250" y="4492625"/>
            <a:ext cx="6037263" cy="25558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Старший педагог дополнительного образования</a:t>
            </a:r>
          </a:p>
        </p:txBody>
      </p:sp>
      <p:sp>
        <p:nvSpPr>
          <p:cNvPr id="10252" name="Shape"/>
          <p:cNvSpPr>
            <a:spLocks noChangeArrowheads="1"/>
          </p:cNvSpPr>
          <p:nvPr/>
        </p:nvSpPr>
        <p:spPr bwMode="auto">
          <a:xfrm>
            <a:off x="857250" y="4816475"/>
            <a:ext cx="4083050" cy="249238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Старший тренер-преподаватель</a:t>
            </a:r>
          </a:p>
        </p:txBody>
      </p:sp>
      <p:sp>
        <p:nvSpPr>
          <p:cNvPr id="10253" name="Shape"/>
          <p:cNvSpPr>
            <a:spLocks noChangeArrowheads="1"/>
          </p:cNvSpPr>
          <p:nvPr/>
        </p:nvSpPr>
        <p:spPr bwMode="auto">
          <a:xfrm>
            <a:off x="857250" y="5138738"/>
            <a:ext cx="2962275" cy="24765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Тренер-преподаватель</a:t>
            </a:r>
          </a:p>
        </p:txBody>
      </p:sp>
      <p:sp>
        <p:nvSpPr>
          <p:cNvPr id="10254" name="Shape"/>
          <p:cNvSpPr>
            <a:spLocks noChangeArrowheads="1"/>
          </p:cNvSpPr>
          <p:nvPr/>
        </p:nvSpPr>
        <p:spPr bwMode="auto">
          <a:xfrm>
            <a:off x="857250" y="5459413"/>
            <a:ext cx="1200150" cy="246062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Тьютор</a:t>
            </a:r>
          </a:p>
        </p:txBody>
      </p:sp>
      <p:sp>
        <p:nvSpPr>
          <p:cNvPr id="10255" name="Shape"/>
          <p:cNvSpPr>
            <a:spLocks noChangeArrowheads="1"/>
          </p:cNvSpPr>
          <p:nvPr/>
        </p:nvSpPr>
        <p:spPr bwMode="auto">
          <a:xfrm>
            <a:off x="857250" y="5778500"/>
            <a:ext cx="1316038" cy="188913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Учитель</a:t>
            </a:r>
          </a:p>
        </p:txBody>
      </p:sp>
      <p:sp>
        <p:nvSpPr>
          <p:cNvPr id="10256" name="Shape"/>
          <p:cNvSpPr>
            <a:spLocks noChangeArrowheads="1"/>
          </p:cNvSpPr>
          <p:nvPr/>
        </p:nvSpPr>
        <p:spPr bwMode="auto">
          <a:xfrm>
            <a:off x="857250" y="6086475"/>
            <a:ext cx="2770188" cy="25717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Учитель-дефектолог</a:t>
            </a:r>
          </a:p>
        </p:txBody>
      </p:sp>
      <p:sp>
        <p:nvSpPr>
          <p:cNvPr id="10257" name="Shape"/>
          <p:cNvSpPr>
            <a:spLocks noChangeArrowheads="1"/>
          </p:cNvSpPr>
          <p:nvPr/>
        </p:nvSpPr>
        <p:spPr bwMode="auto">
          <a:xfrm>
            <a:off x="857250" y="6419850"/>
            <a:ext cx="2349500" cy="215900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-330200">
              <a:lnSpc>
                <a:spcPts val="2500"/>
              </a:lnSpc>
            </a:pPr>
            <a:r>
              <a:rPr lang="ru-RU" sz="2000">
                <a:latin typeface="Times New Roman" pitchFamily="18" charset="0"/>
              </a:rPr>
              <a:t>• Учитель-логопед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Shape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817563"/>
            <a:ext cx="889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Shape"/>
          <p:cNvSpPr>
            <a:spLocks noChangeArrowheads="1"/>
          </p:cNvSpPr>
          <p:nvPr/>
        </p:nvSpPr>
        <p:spPr bwMode="auto">
          <a:xfrm>
            <a:off x="2882900" y="487363"/>
            <a:ext cx="4067175" cy="506412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55563"/>
            <a:r>
              <a:rPr lang="ru-RU" sz="3900" b="1">
                <a:latin typeface="Times New Roman" pitchFamily="18" charset="0"/>
              </a:rPr>
              <a:t>Виды аттестации</a:t>
            </a:r>
          </a:p>
        </p:txBody>
      </p:sp>
      <p:sp>
        <p:nvSpPr>
          <p:cNvPr id="11268" name="Shape"/>
          <p:cNvSpPr>
            <a:spLocks noChangeArrowheads="1"/>
          </p:cNvSpPr>
          <p:nvPr/>
        </p:nvSpPr>
        <p:spPr bwMode="auto">
          <a:xfrm>
            <a:off x="688975" y="1962150"/>
            <a:ext cx="7826375" cy="1774825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52388" algn="just">
              <a:lnSpc>
                <a:spcPts val="2875"/>
              </a:lnSpc>
              <a:spcBef>
                <a:spcPts val="1050"/>
              </a:spcBef>
              <a:spcAft>
                <a:spcPts val="1888"/>
              </a:spcAft>
            </a:pPr>
            <a:r>
              <a:rPr lang="ru-RU" sz="2400">
                <a:latin typeface="Times New Roman" pitchFamily="18" charset="0"/>
              </a:rPr>
              <a:t>• проведение аттестации педагогических работников в целях подтверждения соответствия педагогических работников занимаемым ими должностям осуществляется один раз в пять лет на основе оценки их профессиональной деятельности</a:t>
            </a:r>
          </a:p>
        </p:txBody>
      </p:sp>
      <p:sp>
        <p:nvSpPr>
          <p:cNvPr id="11269" name="Shape"/>
          <p:cNvSpPr>
            <a:spLocks noChangeArrowheads="1"/>
          </p:cNvSpPr>
          <p:nvPr/>
        </p:nvSpPr>
        <p:spPr bwMode="auto">
          <a:xfrm>
            <a:off x="715963" y="4191000"/>
            <a:ext cx="7799387" cy="1408113"/>
          </a:xfrm>
          <a:prstGeom prst="rect">
            <a:avLst/>
          </a:prstGeom>
          <a:solidFill>
            <a:srgbClr val="EEF2EA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5400" algn="just">
              <a:lnSpc>
                <a:spcPts val="2875"/>
              </a:lnSpc>
              <a:spcBef>
                <a:spcPts val="1888"/>
              </a:spcBef>
            </a:pPr>
            <a:r>
              <a:rPr lang="ru-RU" sz="2400">
                <a:latin typeface="Times New Roman" pitchFamily="18" charset="0"/>
              </a:rPr>
              <a:t>• аттестация педагогических работников в целях установления квалификационной категории (первой или высшей) проводится по их желанию. Срок действия квалификационной категории составляет 5 лет.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13</TotalTime>
  <Words>1310</Words>
  <PresentationFormat>Экран (4:3)</PresentationFormat>
  <Paragraphs>118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При переходе на другое место работы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Зимфира Б. Пешкова</dc:creator>
  <cp:lastModifiedBy>peshkova_z_b</cp:lastModifiedBy>
  <cp:revision>7</cp:revision>
  <dcterms:modified xsi:type="dcterms:W3CDTF">2016-03-15T12:46:40Z</dcterms:modified>
</cp:coreProperties>
</file>