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70" r:id="rId12"/>
    <p:sldId id="267" r:id="rId13"/>
    <p:sldId id="268" r:id="rId14"/>
    <p:sldId id="269" r:id="rId15"/>
    <p:sldId id="272" r:id="rId16"/>
  </p:sldIdLst>
  <p:sldSz cx="12192000" cy="6858000"/>
  <p:notesSz cx="6858000" cy="99790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68" autoAdjust="0"/>
  </p:normalViewPr>
  <p:slideViewPr>
    <p:cSldViewPr snapToGrid="0">
      <p:cViewPr varScale="1">
        <p:scale>
          <a:sx n="109" d="100"/>
          <a:sy n="109" d="100"/>
        </p:scale>
        <p:origin x="63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892" y="0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/>
          <a:lstStyle>
            <a:lvl1pPr algn="r">
              <a:defRPr sz="1200"/>
            </a:lvl1pPr>
          </a:lstStyle>
          <a:p>
            <a:fld id="{58CCDC2C-01C7-4E3B-9938-AA2601A831FE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78871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892" y="9478871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 anchor="b"/>
          <a:lstStyle>
            <a:lvl1pPr algn="r">
              <a:defRPr sz="1200"/>
            </a:lvl1pPr>
          </a:lstStyle>
          <a:p>
            <a:fld id="{07A3D6C9-F888-4A0C-840C-C34ACFB1FF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9640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92" y="0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/>
          <a:lstStyle>
            <a:lvl1pPr algn="r">
              <a:defRPr sz="1200"/>
            </a:lvl1pPr>
          </a:lstStyle>
          <a:p>
            <a:fld id="{1AC38DC9-3735-4B25-B3E7-8B378D61E518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47775"/>
            <a:ext cx="5984875" cy="3367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01" tIns="46250" rIns="92501" bIns="4625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962" y="4802757"/>
            <a:ext cx="5486078" cy="3929091"/>
          </a:xfrm>
          <a:prstGeom prst="rect">
            <a:avLst/>
          </a:prstGeom>
        </p:spPr>
        <p:txBody>
          <a:bodyPr vert="horz" lIns="92501" tIns="46250" rIns="92501" bIns="4625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78871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92" y="9478871"/>
            <a:ext cx="2972498" cy="500154"/>
          </a:xfrm>
          <a:prstGeom prst="rect">
            <a:avLst/>
          </a:prstGeom>
        </p:spPr>
        <p:txBody>
          <a:bodyPr vert="horz" lIns="92501" tIns="46250" rIns="92501" bIns="46250" rtlCol="0" anchor="b"/>
          <a:lstStyle>
            <a:lvl1pPr algn="r">
              <a:defRPr sz="1200"/>
            </a:lvl1pPr>
          </a:lstStyle>
          <a:p>
            <a:fld id="{ADE11F95-47AB-4A25-AB71-4BA743EF8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2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247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768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798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376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017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25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703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94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3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003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020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B85FA-13D6-47F9-97B3-9032A04753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D319C-2197-44C9-B3A6-8FE4F8C426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329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oudomlya.ru/" TargetMode="External"/><Relationship Id="rId3" Type="http://schemas.openxmlformats.org/officeDocument/2006/relationships/hyperlink" Target="http://oge.edu.ru/" TargetMode="External"/><Relationship Id="rId7" Type="http://schemas.openxmlformats.org/officeDocument/2006/relationships/hyperlink" Target="http://www.rian.ru/press_video/20090122/159853198.html" TargetMode="External"/><Relationship Id="rId2" Type="http://schemas.openxmlformats.org/officeDocument/2006/relationships/hyperlink" Target="http://&#1084;&#1080;&#1085;&#1086;&#1073;&#1088;&#1085;&#1072;&#1091;&#1082;&#1080;.&#1088;&#1092;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du-tver.ru/" TargetMode="External"/><Relationship Id="rId5" Type="http://schemas.openxmlformats.org/officeDocument/2006/relationships/hyperlink" Target="http://www.fipi.ru/" TargetMode="External"/><Relationship Id="rId4" Type="http://schemas.openxmlformats.org/officeDocument/2006/relationships/hyperlink" Target="http://obrnadzor.gov.ru/" TargetMode="Externa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-1"/>
            <a:ext cx="1676400" cy="14523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809"/>
            <a:ext cx="2172244" cy="13167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01091" y="290945"/>
            <a:ext cx="88530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Удомельская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гимназия №3 </a:t>
            </a:r>
            <a:r>
              <a:rPr lang="ru-RU" sz="2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ru-RU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О.Г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Макарова»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1783" y="1745673"/>
            <a:ext cx="116239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итоговая аттестация (ГИА) </a:t>
            </a:r>
          </a:p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классов</a:t>
            </a:r>
          </a:p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2024-2025 учебном году.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56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67"/>
            <a:ext cx="2583012" cy="15602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2945" y="19967"/>
            <a:ext cx="9441019" cy="14626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864311"/>
            <a:ext cx="1211801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ФЗ от 29.12.2012 №273-ФЗ «Об образовании в РФ;</a:t>
            </a:r>
          </a:p>
          <a:p>
            <a:pPr marL="342900" indent="-3429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РФ от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31.08.2013 № 755 «О федеральной информационной системе обеспечения проведения государственной итоговой аттестации обучающихся, освоивших основные образовательные программы основного общего и среднего общего образования, и приема граждан в образовательные организации для получения среднего профессионального и высшего образования и региональных информационных системах обеспечения проведения государственной итоговой аттестации обучающихся, освоивших основные образовательные программы основного общего и среднего общего образования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РФ, Федеральной службы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надзору в сфере образования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07 ноября 2018 г. №189/1513 "Об утверждении Порядка проведения государственной итоговой аттестации по образовательным программам основного общего образования"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898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1235" y="1686756"/>
            <a:ext cx="11105965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  <a:hlinkClick r:id="rId2"/>
              </a:rPr>
              <a:t>минобрнауки.рф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/ </a:t>
            </a:r>
            <a:r>
              <a:rPr lang="ru-RU" sz="2800" dirty="0"/>
              <a:t>- Министерство образования и науки РФ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>
                <a:hlinkClick r:id="rId3"/>
              </a:rPr>
              <a:t>http</a:t>
            </a:r>
            <a:r>
              <a:rPr lang="ru-RU" sz="2800" dirty="0" smtClean="0">
                <a:hlinkClick r:id="rId3"/>
              </a:rPr>
              <a:t>://g</a:t>
            </a:r>
            <a:r>
              <a:rPr lang="en-US" sz="2800" dirty="0" err="1" smtClean="0">
                <a:hlinkClick r:id="rId3"/>
              </a:rPr>
              <a:t>ia</a:t>
            </a:r>
            <a:r>
              <a:rPr lang="ru-RU" sz="2800" dirty="0" smtClean="0">
                <a:hlinkClick r:id="rId3"/>
              </a:rPr>
              <a:t>.edu.ru</a:t>
            </a:r>
            <a:r>
              <a:rPr lang="ru-RU" sz="2800" dirty="0">
                <a:hlinkClick r:id="rId3"/>
              </a:rPr>
              <a:t>/</a:t>
            </a:r>
            <a:r>
              <a:rPr lang="ru-RU" sz="2800" dirty="0"/>
              <a:t> - официальный портал </a:t>
            </a:r>
            <a:r>
              <a:rPr lang="ru-RU" sz="2800" dirty="0" smtClean="0"/>
              <a:t>ГИА</a:t>
            </a:r>
            <a:endParaRPr lang="ru-RU" sz="2800" dirty="0"/>
          </a:p>
          <a:p>
            <a:pPr>
              <a:lnSpc>
                <a:spcPct val="90000"/>
              </a:lnSpc>
              <a:defRPr/>
            </a:pPr>
            <a:r>
              <a:rPr lang="ru-RU" sz="2800" dirty="0">
                <a:hlinkClick r:id="rId4"/>
              </a:rPr>
              <a:t>http://</a:t>
            </a:r>
            <a:r>
              <a:rPr lang="en-US" sz="2800" dirty="0">
                <a:hlinkClick r:id="rId4"/>
              </a:rPr>
              <a:t>obrnadzor.gov.</a:t>
            </a:r>
            <a:r>
              <a:rPr lang="ru-RU" sz="2800" dirty="0" err="1">
                <a:hlinkClick r:id="rId4"/>
              </a:rPr>
              <a:t>ru</a:t>
            </a:r>
            <a:r>
              <a:rPr lang="ru-RU" sz="2800" dirty="0"/>
              <a:t> – </a:t>
            </a:r>
            <a:r>
              <a:rPr lang="ru-RU" sz="2800" dirty="0" err="1"/>
              <a:t>Рособрнадзор</a:t>
            </a:r>
            <a:endParaRPr lang="ru-RU" sz="2800" dirty="0"/>
          </a:p>
          <a:p>
            <a:pPr>
              <a:lnSpc>
                <a:spcPct val="90000"/>
              </a:lnSpc>
              <a:defRPr/>
            </a:pPr>
            <a:r>
              <a:rPr lang="ru-RU" sz="2800" dirty="0">
                <a:hlinkClick r:id="rId5"/>
              </a:rPr>
              <a:t>http://www.fipi.ru</a:t>
            </a:r>
            <a:r>
              <a:rPr lang="ru-RU" sz="2800" dirty="0"/>
              <a:t>/ – </a:t>
            </a:r>
            <a:r>
              <a:rPr lang="ru-RU" sz="2800" dirty="0" err="1"/>
              <a:t>КИМы</a:t>
            </a:r>
            <a:r>
              <a:rPr lang="ru-RU" sz="2800" dirty="0"/>
              <a:t>, банк заданий и т.д</a:t>
            </a:r>
            <a:r>
              <a:rPr lang="ru-RU" sz="2800" dirty="0" smtClean="0"/>
              <a:t>.</a:t>
            </a:r>
          </a:p>
          <a:p>
            <a:pPr>
              <a:lnSpc>
                <a:spcPct val="90000"/>
              </a:lnSpc>
              <a:defRPr/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http://www.rustest.ru/ </a:t>
            </a:r>
            <a:r>
              <a:rPr lang="ru-RU" sz="2800" dirty="0"/>
              <a:t>Федеральный центр тестирования</a:t>
            </a:r>
          </a:p>
          <a:p>
            <a:pPr>
              <a:lnSpc>
                <a:spcPct val="90000"/>
              </a:lnSpc>
              <a:defRPr/>
            </a:pPr>
            <a:r>
              <a:rPr lang="en-US" sz="2800" dirty="0" smtClean="0">
                <a:hlinkClick r:id="rId6"/>
              </a:rPr>
              <a:t>http</a:t>
            </a:r>
            <a:r>
              <a:rPr lang="en-US" sz="2800" dirty="0">
                <a:hlinkClick r:id="rId6"/>
              </a:rPr>
              <a:t>://www.edu-tver.ru</a:t>
            </a:r>
            <a:r>
              <a:rPr lang="en-US" sz="2800" dirty="0" smtClean="0">
                <a:hlinkClick r:id="rId6"/>
              </a:rPr>
              <a:t>/</a:t>
            </a:r>
            <a:r>
              <a:rPr lang="ru-RU" sz="2800" dirty="0" smtClean="0"/>
              <a:t> - </a:t>
            </a:r>
            <a:r>
              <a:rPr lang="ru-RU" sz="2800" dirty="0"/>
              <a:t>Министерство  образования Тверской области</a:t>
            </a:r>
            <a:r>
              <a:rPr lang="ru-RU" sz="2800" dirty="0">
                <a:hlinkClick r:id="rId7"/>
              </a:rPr>
              <a:t> </a:t>
            </a:r>
          </a:p>
          <a:p>
            <a:pPr>
              <a:lnSpc>
                <a:spcPct val="90000"/>
              </a:lnSpc>
              <a:defRPr/>
            </a:pPr>
            <a:r>
              <a:rPr lang="en-US" sz="2800" dirty="0">
                <a:solidFill>
                  <a:schemeClr val="accent6">
                    <a:lumMod val="50000"/>
                  </a:schemeClr>
                </a:solidFill>
                <a:hlinkClick r:id="rId8"/>
              </a:rPr>
              <a:t>http://www.uoudomlya.ru/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- </a:t>
            </a:r>
            <a:r>
              <a:rPr lang="ru-RU" sz="2800" dirty="0"/>
              <a:t>Управление образования </a:t>
            </a:r>
            <a:r>
              <a:rPr lang="ru-RU" sz="2800" dirty="0" smtClean="0"/>
              <a:t>Администрации </a:t>
            </a:r>
            <a:r>
              <a:rPr lang="ru-RU" sz="2800" dirty="0" err="1" smtClean="0"/>
              <a:t>Удомельского</a:t>
            </a:r>
            <a:r>
              <a:rPr lang="ru-RU" sz="2800" dirty="0" smtClean="0"/>
              <a:t> городского округа </a:t>
            </a:r>
            <a:endParaRPr lang="ru-RU" sz="2800" dirty="0"/>
          </a:p>
          <a:p>
            <a:pPr>
              <a:lnSpc>
                <a:spcPct val="90000"/>
              </a:lnSpc>
              <a:defRPr/>
            </a:pPr>
            <a:r>
              <a:rPr lang="en-US" sz="2800" u="sng" dirty="0">
                <a:solidFill>
                  <a:schemeClr val="accent1">
                    <a:lumMod val="75000"/>
                  </a:schemeClr>
                </a:solidFill>
                <a:hlinkClick r:id="rId8"/>
              </a:rPr>
              <a:t>http</a:t>
            </a:r>
            <a:r>
              <a:rPr lang="ru-RU" sz="28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//</a:t>
            </a:r>
            <a:r>
              <a:rPr lang="en-US" sz="28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 </a:t>
            </a:r>
            <a:r>
              <a:rPr lang="en-US" sz="2800" u="sng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ugim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3.ru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/>
              <a:t>- сайт МБОУ УГ №3  им. О.Г. Макарова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71976" y="133165"/>
            <a:ext cx="94306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</a:rPr>
              <a:t>Ресурсы, содержащие официальную  информацию по процедуре  </a:t>
            </a:r>
            <a:r>
              <a:rPr lang="ru-RU" sz="3200" b="1" dirty="0" smtClean="0">
                <a:solidFill>
                  <a:srgbClr val="7030A0"/>
                </a:solidFill>
              </a:rPr>
              <a:t>ОГЭ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6715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379" y="885525"/>
            <a:ext cx="1204762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800" b="1" i="1" dirty="0" smtClean="0">
                <a:solidFill>
                  <a:srgbClr val="002060"/>
                </a:solidFill>
              </a:rPr>
              <a:t>                                 </a:t>
            </a:r>
            <a:r>
              <a:rPr lang="ru-RU" sz="3200" b="1" i="1" dirty="0" smtClean="0">
                <a:solidFill>
                  <a:srgbClr val="002060"/>
                </a:solidFill>
              </a:rPr>
              <a:t>К государственной итоговой аттестации                </a:t>
            </a:r>
          </a:p>
          <a:p>
            <a:pPr lvl="1"/>
            <a:r>
              <a:rPr lang="ru-RU" sz="3200" b="1" i="1" dirty="0" smtClean="0">
                <a:solidFill>
                  <a:srgbClr val="002060"/>
                </a:solidFill>
              </a:rPr>
              <a:t>                             допускаются обучающиеся </a:t>
            </a:r>
            <a:r>
              <a:rPr lang="en-US" sz="3200" b="1" i="1" dirty="0" smtClean="0">
                <a:solidFill>
                  <a:srgbClr val="002060"/>
                </a:solidFill>
              </a:rPr>
              <a:t>IX</a:t>
            </a:r>
            <a:r>
              <a:rPr lang="ru-RU" sz="3200" b="1" i="1" dirty="0" smtClean="0">
                <a:solidFill>
                  <a:srgbClr val="002060"/>
                </a:solidFill>
              </a:rPr>
              <a:t> классов,  </a:t>
            </a:r>
          </a:p>
          <a:p>
            <a:pPr lvl="1"/>
            <a:r>
              <a:rPr lang="ru-RU" sz="3200" b="1" i="1" dirty="0" smtClean="0">
                <a:solidFill>
                  <a:srgbClr val="FF0000"/>
                </a:solidFill>
              </a:rPr>
              <a:t>- не имеющие академической задолженности и в полном объеме выполнившие учебный план </a:t>
            </a:r>
            <a:r>
              <a:rPr lang="ru-RU" sz="3200" b="1" i="1" dirty="0" smtClean="0">
                <a:solidFill>
                  <a:srgbClr val="002060"/>
                </a:solidFill>
              </a:rPr>
              <a:t>или индивидуальный учебный план ( имеющие годовые отметки по  всем учебным предметам учебного плана общеобразовательного учреждения</a:t>
            </a:r>
            <a:r>
              <a:rPr lang="ru-RU" sz="3200" b="1" i="1" u="sng" dirty="0" smtClean="0">
                <a:solidFill>
                  <a:srgbClr val="002060"/>
                </a:solidFill>
              </a:rPr>
              <a:t> за </a:t>
            </a:r>
            <a:r>
              <a:rPr lang="en-US" sz="3200" b="1" i="1" u="sng" dirty="0" smtClean="0">
                <a:solidFill>
                  <a:srgbClr val="002060"/>
                </a:solidFill>
              </a:rPr>
              <a:t>IX</a:t>
            </a:r>
            <a:r>
              <a:rPr lang="ru-RU" sz="3200" b="1" i="1" u="sng" dirty="0" smtClean="0">
                <a:solidFill>
                  <a:srgbClr val="002060"/>
                </a:solidFill>
              </a:rPr>
              <a:t> класс не ниже удовлетворительных)</a:t>
            </a:r>
          </a:p>
          <a:p>
            <a:pPr marL="914400" lvl="1" indent="-457200">
              <a:buFontTx/>
              <a:buChar char="-"/>
            </a:pPr>
            <a:r>
              <a:rPr lang="ru-RU" sz="3200" b="1" i="1" dirty="0" smtClean="0">
                <a:solidFill>
                  <a:srgbClr val="FF0000"/>
                </a:solidFill>
              </a:rPr>
              <a:t>успешно прошедшие итоговое собеседование по русскому языку  </a:t>
            </a:r>
            <a:r>
              <a:rPr lang="ru-RU" sz="1600" dirty="0" smtClean="0"/>
              <a:t>(Для </a:t>
            </a:r>
            <a:r>
              <a:rPr lang="ru-RU" sz="1600" dirty="0"/>
              <a:t>зачета необходимо набрать 10 из 20 баллов. Распределение максимальных баллов по критериям следующее: чтение вслух (3), пересказ текста (4), монолог (3), диалог (2), грамотность речи (8).</a:t>
            </a:r>
            <a:r>
              <a:rPr lang="ru-RU" sz="1600" u="sng" dirty="0" smtClean="0">
                <a:solidFill>
                  <a:schemeClr val="bg1"/>
                </a:solidFill>
              </a:rPr>
              <a:t> </a:t>
            </a:r>
            <a:r>
              <a:rPr lang="ru-RU" sz="1200" u="sng" dirty="0" smtClean="0">
                <a:solidFill>
                  <a:schemeClr val="bg1"/>
                </a:solidFill>
              </a:rPr>
              <a:t> </a:t>
            </a:r>
            <a:endParaRPr lang="ru-RU" sz="11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220098" cy="19442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05164" y="125129"/>
            <a:ext cx="5095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Участники ОГЭ</a:t>
            </a:r>
            <a:endParaRPr lang="ru-RU" sz="4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1382" y="5447898"/>
            <a:ext cx="119706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 февраля 2024г.</a:t>
            </a:r>
            <a:endParaRPr lang="ru-RU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19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982" y="1"/>
            <a:ext cx="1202282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ОГЭ 2025</a:t>
            </a:r>
          </a:p>
          <a:p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/>
              <a:t>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1. ОГЭ в обычном формате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(2 обязательных + 2 на выбор)</a:t>
            </a:r>
          </a:p>
          <a:p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</a:p>
          <a:p>
            <a:r>
              <a:rPr lang="ru-RU" dirty="0" smtClean="0"/>
              <a:t>                                                     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pic>
        <p:nvPicPr>
          <p:cNvPr id="4" name="Picture 1" descr="C:\Users\Евгения\Desktop\Общешкольные родительские собрания, 2015-2016 - копия\i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51818" y="0"/>
            <a:ext cx="2840182" cy="1591842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267344"/>
              </p:ext>
            </p:extLst>
          </p:nvPr>
        </p:nvGraphicFramePr>
        <p:xfrm>
          <a:off x="124692" y="2299046"/>
          <a:ext cx="11995119" cy="4475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84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599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667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475827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  <a:p>
                      <a:r>
                        <a:rPr lang="ru-RU" sz="4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  <a:p>
                      <a:endParaRPr lang="ru-RU" sz="4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Английский  язык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История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Биология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Обществознание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Литература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Физика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География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Химия </a:t>
                      </a:r>
                    </a:p>
                    <a:p>
                      <a:endParaRPr lang="ru-RU" sz="4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125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392" y="1732547"/>
            <a:ext cx="110690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Заявление на участие в ОГЭ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32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подаётся лично обучающимися на основании документа, удостоверяющего их личность (паспорт),</a:t>
            </a:r>
          </a:p>
          <a:p>
            <a:pPr algn="ctr">
              <a:defRPr/>
            </a:pP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позднее 1 марта 2025 года  </a:t>
            </a:r>
          </a:p>
          <a:p>
            <a:pPr algn="ctr">
              <a:defRPr/>
            </a:pPr>
            <a:endParaRPr lang="ru-RU" sz="32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Место регистрации: МБОУ УГ №3 им. О.Г. Макарова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d:\Desktop\рабочий стол, 2016-2017 уч. год\Родительские собрания\46ade81b14257e630c7dd1626d8ba638_XL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0" t="3125" r="20816" b="8568"/>
          <a:stretch/>
        </p:blipFill>
        <p:spPr bwMode="auto">
          <a:xfrm rot="21278504">
            <a:off x="10208505" y="84427"/>
            <a:ext cx="1897998" cy="19199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05212" y="240632"/>
            <a:ext cx="6564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Регистрация на ОГЭ.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20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8640" y="442762"/>
            <a:ext cx="1164336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     Расписание ОГЭ 2025 предусматривает  </a:t>
            </a:r>
          </a:p>
          <a:p>
            <a:r>
              <a:rPr lang="ru-RU" dirty="0" smtClean="0"/>
              <a:t>                                              </a:t>
            </a:r>
          </a:p>
          <a:p>
            <a:r>
              <a:rPr lang="ru-RU" sz="36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Досрочный период – конец марта –середина апреля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 по уважительной причине, подкрепленной официальным документом)</a:t>
            </a:r>
          </a:p>
          <a:p>
            <a:endParaRPr lang="ru-RU" sz="3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Основной период – конец мая-июнь</a:t>
            </a:r>
          </a:p>
          <a:p>
            <a:endParaRPr lang="ru-RU" sz="3600" b="1" i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Дополнительный период – первая половина сентября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 школьники, не прошедшие «порог» с первого раза)</a:t>
            </a:r>
            <a:endParaRPr lang="ru-RU" sz="28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/>
              <a:t>      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3152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                         </a:t>
            </a:r>
            <a:endParaRPr lang="ru-RU" altLang="ru-RU" sz="3600" dirty="0" smtClean="0">
              <a:solidFill>
                <a:srgbClr val="002060"/>
              </a:solidFill>
              <a:latin typeface="Calibri" pitchFamily="34" charset="0"/>
              <a:cs typeface="Aparajita" pitchFamily="34" charset="0"/>
            </a:endParaRPr>
          </a:p>
          <a:p>
            <a:pPr algn="ctr"/>
            <a:endParaRPr lang="ru-RU" altLang="ru-RU" sz="3600" dirty="0">
              <a:solidFill>
                <a:srgbClr val="002060"/>
              </a:solidFill>
              <a:latin typeface="Calibri" pitchFamily="34" charset="0"/>
              <a:cs typeface="Aparajita" pitchFamily="34" charset="0"/>
            </a:endParaRPr>
          </a:p>
          <a:p>
            <a:pPr algn="ctr"/>
            <a:endParaRPr lang="ru-RU" altLang="ru-RU" sz="3600" dirty="0" smtClean="0">
              <a:solidFill>
                <a:srgbClr val="002060"/>
              </a:solidFill>
              <a:latin typeface="Calibri" pitchFamily="34" charset="0"/>
              <a:cs typeface="Aparajit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782374"/>
              </p:ext>
            </p:extLst>
          </p:nvPr>
        </p:nvGraphicFramePr>
        <p:xfrm>
          <a:off x="2510287" y="776796"/>
          <a:ext cx="8420949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35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6130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2860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6492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3ч.55 мин.  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235 мин.</a:t>
                      </a:r>
                    </a:p>
                    <a:p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Математика, русский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</a:rPr>
                        <a:t> язык, литература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6492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180 мин.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3 ч.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Физика, обществознание, история, химия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7570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150</a:t>
                      </a:r>
                      <a:r>
                        <a:rPr lang="ru-RU" sz="2800" b="1" baseline="0" dirty="0" smtClean="0"/>
                        <a:t> мин.     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baseline="0" dirty="0" smtClean="0"/>
                        <a:t>2</a:t>
                      </a:r>
                      <a:r>
                        <a:rPr lang="ru-RU" sz="2800" b="1" dirty="0" smtClean="0"/>
                        <a:t>ч.30 мин. 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Биология, география, Информатика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77570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120 мин.</a:t>
                      </a:r>
                    </a:p>
                    <a:p>
                      <a:r>
                        <a:rPr lang="ru-RU" sz="2800" b="1" dirty="0" smtClean="0"/>
                        <a:t>+15 мин.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Английский язык (</a:t>
                      </a:r>
                      <a:r>
                        <a:rPr lang="ru-RU" sz="2800" b="1" dirty="0" err="1" smtClean="0"/>
                        <a:t>письменный+говорение</a:t>
                      </a:r>
                      <a:r>
                        <a:rPr lang="ru-RU" sz="2800" b="1" dirty="0" smtClean="0"/>
                        <a:t>)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75164" y="96982"/>
            <a:ext cx="7628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экзаменов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 descr="Backward-clock"/>
          <p:cNvPicPr>
            <a:picLocks noChangeAspect="1" noChangeArrowheads="1"/>
          </p:cNvPicPr>
          <p:nvPr/>
        </p:nvPicPr>
        <p:blipFill rotWithShape="1">
          <a:blip r:embed="rId3" cstate="print">
            <a:lum contrast="6000"/>
          </a:blip>
          <a:srcRect l="7181" r="7201"/>
          <a:stretch/>
        </p:blipFill>
        <p:spPr bwMode="auto">
          <a:xfrm>
            <a:off x="10709563" y="1"/>
            <a:ext cx="1482437" cy="1497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10836" y="1773382"/>
            <a:ext cx="2461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/>
              <a:t>Начало </a:t>
            </a:r>
            <a:r>
              <a:rPr lang="ru-RU" sz="4400" b="1" dirty="0" smtClean="0"/>
              <a:t> 10.00</a:t>
            </a:r>
            <a:endParaRPr lang="ru-RU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2943" y="240633"/>
            <a:ext cx="928837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На экзамене необходимо иметь при себе:</a:t>
            </a:r>
          </a:p>
          <a:p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  <a:t>Паспорт / черная </a:t>
            </a:r>
            <a:r>
              <a:rPr lang="ru-RU" sz="3600" b="1" i="1" dirty="0" err="1" smtClean="0">
                <a:solidFill>
                  <a:schemeClr val="accent2">
                    <a:lumMod val="50000"/>
                  </a:schemeClr>
                </a:solidFill>
              </a:rPr>
              <a:t>гелевая</a:t>
            </a: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  <a:t> ручка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pic>
        <p:nvPicPr>
          <p:cNvPr id="22530" name="Picture 2" descr="https://www.km.ru/sites/default/files/img/news/2014/3/28/pasport1.jpg?1396012042"/>
          <p:cNvPicPr>
            <a:picLocks noChangeAspect="1" noChangeArrowheads="1"/>
          </p:cNvPicPr>
          <p:nvPr/>
        </p:nvPicPr>
        <p:blipFill>
          <a:blip r:embed="rId3"/>
          <a:srcRect l="28401" t="2526" r="26757"/>
          <a:stretch>
            <a:fillRect/>
          </a:stretch>
        </p:blipFill>
        <p:spPr bwMode="auto">
          <a:xfrm>
            <a:off x="10186985" y="0"/>
            <a:ext cx="2005015" cy="2723950"/>
          </a:xfrm>
          <a:prstGeom prst="rect">
            <a:avLst/>
          </a:prstGeom>
          <a:noFill/>
        </p:spPr>
      </p:pic>
      <p:pic>
        <p:nvPicPr>
          <p:cNvPr id="22536" name="Picture 8" descr="https://tdlorien.ru/upload/iblock/af4/af4da5a9a4577c8a11f80edb09debada.jpg"/>
          <p:cNvPicPr>
            <a:picLocks noChangeAspect="1" noChangeArrowheads="1"/>
          </p:cNvPicPr>
          <p:nvPr/>
        </p:nvPicPr>
        <p:blipFill>
          <a:blip r:embed="rId4"/>
          <a:srcRect t="39733" b="38304"/>
          <a:stretch>
            <a:fillRect/>
          </a:stretch>
        </p:blipFill>
        <p:spPr bwMode="auto">
          <a:xfrm>
            <a:off x="190508" y="5291529"/>
            <a:ext cx="6096604" cy="133901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93964" y="1933405"/>
            <a:ext cx="998956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русский язык -  орфографический словарь;</a:t>
            </a:r>
          </a:p>
          <a:p>
            <a:r>
              <a:rPr lang="ru-RU" sz="3200" b="1" dirty="0"/>
              <a:t>м</a:t>
            </a:r>
            <a:r>
              <a:rPr lang="ru-RU" sz="3200" b="1" dirty="0" smtClean="0"/>
              <a:t>атематика - линейка </a:t>
            </a:r>
          </a:p>
          <a:p>
            <a:r>
              <a:rPr lang="ru-RU" sz="3200" b="1" dirty="0" smtClean="0"/>
              <a:t>география – атлас, линейка, калькулятор;</a:t>
            </a:r>
          </a:p>
          <a:p>
            <a:r>
              <a:rPr lang="ru-RU" sz="3200" b="1" dirty="0" smtClean="0"/>
              <a:t>физика, биология  - </a:t>
            </a:r>
            <a:r>
              <a:rPr lang="ru-RU" sz="3200" b="1" dirty="0"/>
              <a:t>линейка, калькулятор;</a:t>
            </a:r>
          </a:p>
          <a:p>
            <a:r>
              <a:rPr lang="ru-RU" sz="3200" b="1" dirty="0"/>
              <a:t>х</a:t>
            </a:r>
            <a:r>
              <a:rPr lang="ru-RU" sz="3200" b="1" dirty="0" smtClean="0"/>
              <a:t>имия - калькулятор;</a:t>
            </a:r>
          </a:p>
          <a:p>
            <a:r>
              <a:rPr lang="ru-RU" sz="3200" b="1" dirty="0"/>
              <a:t>л</a:t>
            </a:r>
            <a:r>
              <a:rPr lang="ru-RU" sz="3200" b="1" dirty="0" smtClean="0"/>
              <a:t>итература – полные тексты произведений</a:t>
            </a:r>
            <a:endParaRPr lang="ru-RU" sz="3200" b="1" dirty="0"/>
          </a:p>
          <a:p>
            <a:endParaRPr lang="ru-RU" sz="3200" b="1" dirty="0" smtClean="0"/>
          </a:p>
          <a:p>
            <a:endParaRPr lang="ru-RU" b="1" dirty="0"/>
          </a:p>
        </p:txBody>
      </p:sp>
      <p:pic>
        <p:nvPicPr>
          <p:cNvPr id="22538" name="Picture 10" descr="https://handmade.minemegashop.ru/pictures/10231692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57772" y="1553592"/>
            <a:ext cx="1371851" cy="2137949"/>
          </a:xfrm>
          <a:prstGeom prst="rect">
            <a:avLst/>
          </a:prstGeom>
          <a:noFill/>
        </p:spPr>
      </p:pic>
      <p:pic>
        <p:nvPicPr>
          <p:cNvPr id="2050" name="Picture 2" descr="https://cdn1.ozone.ru/multimedia/102435045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772" y="3818427"/>
            <a:ext cx="2858065" cy="303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7678" y="1553592"/>
            <a:ext cx="672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пользоваться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83529" y="2667632"/>
            <a:ext cx="1926503" cy="120711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1443" y="221381"/>
            <a:ext cx="95386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</a:t>
            </a:r>
            <a:r>
              <a:rPr lang="ru-RU" altLang="ru-RU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Правила и процедура проведения ГИА-9.</a:t>
            </a: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9882" y="1713296"/>
            <a:ext cx="114829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В аудитории:</a:t>
            </a:r>
            <a:endParaRPr lang="en-US" alt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 - не более  15 участников</a:t>
            </a:r>
            <a:endParaRPr lang="en-US" alt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 - 2 организатора</a:t>
            </a:r>
          </a:p>
          <a:p>
            <a:pPr algn="just"/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 - 1 общественный </a:t>
            </a:r>
          </a:p>
          <a:p>
            <a:pPr algn="just"/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наблюдатель</a:t>
            </a:r>
          </a:p>
        </p:txBody>
      </p:sp>
      <p:pic>
        <p:nvPicPr>
          <p:cNvPr id="1026" name="Picture 2" descr="http://www.siapress.ru/images/news/main/878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4364" y="837397"/>
            <a:ext cx="6127636" cy="34372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127" y="0"/>
            <a:ext cx="11935327" cy="5521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4000" b="1" dirty="0" smtClean="0"/>
              <a:t>                        На экзамене </a:t>
            </a:r>
            <a:r>
              <a:rPr lang="ru-RU" altLang="ru-RU" sz="4000" b="1" u="sng" dirty="0" smtClean="0">
                <a:solidFill>
                  <a:srgbClr val="FF0000"/>
                </a:solidFill>
              </a:rPr>
              <a:t>запрещены:</a:t>
            </a:r>
          </a:p>
          <a:p>
            <a:pPr>
              <a:lnSpc>
                <a:spcPct val="90000"/>
              </a:lnSpc>
            </a:pPr>
            <a:endParaRPr lang="ru-RU" altLang="ru-RU" sz="3200" dirty="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endParaRPr lang="ru-RU" altLang="ru-RU" sz="3200" b="1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ru-RU" altLang="ru-RU" sz="3200" b="1" dirty="0" smtClean="0">
                <a:solidFill>
                  <a:srgbClr val="FF0000"/>
                </a:solidFill>
              </a:rPr>
              <a:t>                Мобильные телефоны </a:t>
            </a:r>
            <a:r>
              <a:rPr lang="ru-RU" altLang="ru-RU" sz="3200" b="1" dirty="0" smtClean="0"/>
              <a:t>или иные средства связи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     любые электронно-вычислительные устройства и справочные   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                                                           материалы (кроме разрешенных) 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	                    разговоры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	                    вставания с мест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	                    пересаживания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                             	обмен любыми материалами и предметами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	                    хождение по ППЭ во время экзамена без  </a:t>
            </a:r>
          </a:p>
          <a:p>
            <a:pPr>
              <a:lnSpc>
                <a:spcPct val="90000"/>
              </a:lnSpc>
            </a:pPr>
            <a:r>
              <a:rPr lang="ru-RU" altLang="ru-RU" sz="3200" b="1" dirty="0" smtClean="0"/>
              <a:t>                              сопровождения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pic>
        <p:nvPicPr>
          <p:cNvPr id="4" name="Picture 1" descr="C:\Documents and Settings\Администратор\Рабочий стол\ЕГЭ картинки\i (3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36266" y="4970246"/>
            <a:ext cx="2355733" cy="17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http://i.mycdn.me/i?r=AzEPZsRbOZEKgBhR0XGMT1RkO7i8LGtrbC1yjNBr-8UjOqaKTM5SRkZCeTgDn6uOyi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389121"/>
            <a:ext cx="2865120" cy="2148840"/>
          </a:xfrm>
          <a:prstGeom prst="rect">
            <a:avLst/>
          </a:prstGeom>
          <a:noFill/>
        </p:spPr>
      </p:pic>
      <p:pic>
        <p:nvPicPr>
          <p:cNvPr id="23556" name="Picture 4" descr="https://avatars.mds.yandex.net/get-zen_doc/1712337/pub_5d25e6caa1b4f100ad747285_5d25f0b781a2de00ae0b1a0c/scale_1200"/>
          <p:cNvPicPr>
            <a:picLocks noChangeAspect="1" noChangeArrowheads="1"/>
          </p:cNvPicPr>
          <p:nvPr/>
        </p:nvPicPr>
        <p:blipFill>
          <a:blip r:embed="rId5" cstate="print"/>
          <a:srcRect l="9793" r="11438"/>
          <a:stretch>
            <a:fillRect/>
          </a:stretch>
        </p:blipFill>
        <p:spPr bwMode="auto">
          <a:xfrm>
            <a:off x="10119668" y="0"/>
            <a:ext cx="2072332" cy="19731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8758" y="1010653"/>
            <a:ext cx="119032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Для обеспечения права на объективное оценивание участникам ОГЭ-9 предоставляется право подать в</a:t>
            </a: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письменной форме апелляцию: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FF0075"/>
                </a:solidFill>
                <a:latin typeface="Arial" pitchFamily="34" charset="0"/>
                <a:cs typeface="Arial" pitchFamily="34" charset="0"/>
              </a:rPr>
              <a:t>о нарушении установленного порядка проведения ОГЭ-9 ;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FF0075"/>
                </a:solidFill>
                <a:latin typeface="Arial" pitchFamily="34" charset="0"/>
                <a:cs typeface="Arial" pitchFamily="34" charset="0"/>
              </a:rPr>
              <a:t>о несогласии с выставленными баллами</a:t>
            </a:r>
            <a:r>
              <a:rPr lang="ru-RU" sz="2800" dirty="0" smtClean="0">
                <a:solidFill>
                  <a:srgbClr val="FF0075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 рассматриваются апелляции: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 вопросам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содержания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структуры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заданий по учебным предметам;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 вопросам, связанным с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нарушением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участником ОГЭ-9 установленного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порядка проведения ОГЭ-9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 вопросам, связанным с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неправильным оформлением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участником ОГЭ-9 экзаменационной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работы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36219" y="231006"/>
            <a:ext cx="55537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Апелляция. </a:t>
            </a:r>
            <a:endParaRPr lang="ru-RU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008" y="1029903"/>
            <a:ext cx="118839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Повторно к сдаче ОГЭ по соответствующему учебному предмету в текущем году по решению ГЭК допускаются следующие обучающиеся: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240AE4"/>
              </a:buClr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получившие на ОГЭ </a:t>
            </a: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неудовлетворительный результат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 двум предметам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240AE4"/>
              </a:buClr>
            </a:pP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не явившиеся на экзамены по уважительным причинам 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(болезнь или иные обстоятельства, подтвержденные документально);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240AE4"/>
              </a:buClr>
            </a:pP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не завершившие выполнение экзаменационной работы по уважительным причинам 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(болезнь или иные обстоятельства, подтвержденные документально);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240AE4"/>
              </a:buClr>
            </a:pP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апелляция которых </a:t>
            </a: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 нарушении установленного порядка проведения ОГЭ конфликтной комиссией </a:t>
            </a: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была удовлетворена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99848" y="231006"/>
            <a:ext cx="60254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</a:rPr>
              <a:t>Повторная аттестация</a:t>
            </a:r>
            <a:endParaRPr lang="ru-RU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1069" y="394636"/>
            <a:ext cx="94135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1430"/>
                <a:solidFill>
                  <a:srgbClr val="002060"/>
                </a:solidFill>
                <a:latin typeface="Arial" pitchFamily="34" charset="0"/>
              </a:rPr>
              <a:t>К повторной сдаче экзаменов </a:t>
            </a:r>
            <a:r>
              <a:rPr lang="ru-RU" sz="3600" b="1" u="sng" dirty="0" smtClean="0">
                <a:ln w="11430"/>
                <a:solidFill>
                  <a:srgbClr val="002060"/>
                </a:solidFill>
                <a:latin typeface="Arial" pitchFamily="34" charset="0"/>
              </a:rPr>
              <a:t>не допускаются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8757" y="1684421"/>
            <a:ext cx="117139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240AE4"/>
              </a:buClr>
              <a:buFont typeface="Wingdings" pitchFamily="2" charset="2"/>
              <a:buChar char="Ø"/>
            </a:pP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обучающиеся, </a:t>
            </a:r>
            <a:r>
              <a:rPr lang="ru-RU" sz="3200" b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удаленные с экзамена за нарушение 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установленного порядка проведения ОГЭ;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240AE4"/>
              </a:buClr>
              <a:buFont typeface="Wingdings" pitchFamily="2" charset="2"/>
              <a:buChar char="Ø"/>
            </a:pP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обучающиеся, </a:t>
            </a:r>
            <a:r>
              <a:rPr lang="ru-RU" sz="3200" b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результаты</a:t>
            </a:r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которых были </a:t>
            </a:r>
            <a:r>
              <a:rPr lang="ru-RU" sz="3200" b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аннулированы ГЭК </a:t>
            </a:r>
            <a:r>
              <a:rPr 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 нарушение ими установленного порядка проведения ОГЭ.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71976" cy="15535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-1"/>
            <a:ext cx="1676400" cy="14523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809"/>
            <a:ext cx="2172244" cy="13167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01091" y="290945"/>
            <a:ext cx="88530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Удомельская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гимназия №3 им. О.Г. Макарова»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1783" y="1745673"/>
            <a:ext cx="116239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итоговая аттестация (ГИА) </a:t>
            </a:r>
          </a:p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классов</a:t>
            </a:r>
          </a:p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2024-2025 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учебном году.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8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817</Words>
  <Application>Microsoft Office PowerPoint</Application>
  <PresentationFormat>Широкоэкранный</PresentationFormat>
  <Paragraphs>121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Aparajita</vt:lpstr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Пользователь</cp:lastModifiedBy>
  <cp:revision>36</cp:revision>
  <cp:lastPrinted>2024-09-17T05:59:19Z</cp:lastPrinted>
  <dcterms:created xsi:type="dcterms:W3CDTF">2021-03-29T13:43:13Z</dcterms:created>
  <dcterms:modified xsi:type="dcterms:W3CDTF">2024-09-17T06:00:48Z</dcterms:modified>
</cp:coreProperties>
</file>