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8" r:id="rId6"/>
    <p:sldId id="281" r:id="rId7"/>
    <p:sldId id="270" r:id="rId8"/>
    <p:sldId id="269" r:id="rId9"/>
    <p:sldId id="267" r:id="rId10"/>
    <p:sldId id="277" r:id="rId11"/>
    <p:sldId id="271" r:id="rId12"/>
    <p:sldId id="272" r:id="rId13"/>
    <p:sldId id="279" r:id="rId14"/>
    <p:sldId id="280" r:id="rId15"/>
    <p:sldId id="278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B"/>
    <a:srgbClr val="3939F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90" d="100"/>
          <a:sy n="90" d="100"/>
        </p:scale>
        <p:origin x="-90" y="-8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ACD0-CCE3-4086-8D76-95A9EC4C2B8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DB5F4-D091-489C-94F5-D6A5A8C93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571486"/>
            <a:ext cx="3524138" cy="2643206"/>
          </a:xfrm>
          <a:prstGeom prst="rect">
            <a:avLst/>
          </a:prstGeom>
          <a:noFill/>
        </p:spPr>
      </p:pic>
      <p:pic>
        <p:nvPicPr>
          <p:cNvPr id="1232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00034" y="142858"/>
            <a:ext cx="1606613" cy="3500462"/>
          </a:xfrm>
          <a:prstGeom prst="rect">
            <a:avLst/>
          </a:prstGeom>
          <a:noFill/>
        </p:spPr>
      </p:pic>
      <p:pic>
        <p:nvPicPr>
          <p:cNvPr id="12298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2759" r="-1724" b="27586"/>
          <a:stretch>
            <a:fillRect/>
          </a:stretch>
        </p:blipFill>
        <p:spPr bwMode="auto">
          <a:xfrm>
            <a:off x="5286380" y="3429006"/>
            <a:ext cx="3714776" cy="1448133"/>
          </a:xfrm>
          <a:prstGeom prst="rect">
            <a:avLst/>
          </a:prstGeom>
          <a:noFill/>
        </p:spPr>
      </p:pic>
      <p:pic>
        <p:nvPicPr>
          <p:cNvPr id="1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5" name="Рисунок 24" descr="Best-Olympic-Rings-Wallpaper-Download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2844" y="2928940"/>
            <a:ext cx="3714744" cy="2089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142858"/>
            <a:ext cx="2476421" cy="1857388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14282" y="1357304"/>
            <a:ext cx="1377097" cy="3000396"/>
          </a:xfrm>
          <a:prstGeom prst="rect">
            <a:avLst/>
          </a:prstGeom>
          <a:noFill/>
        </p:spPr>
      </p:pic>
      <p:pic>
        <p:nvPicPr>
          <p:cNvPr id="9" name="Рисунок 8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3857634"/>
            <a:ext cx="2000264" cy="1125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www.familyclick.com/static/images/deco_lin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8"/>
            <a:ext cx="9001156" cy="945639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9988908">
            <a:off x="5673442" y="3264329"/>
            <a:ext cx="486408" cy="1059777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3" y="142858"/>
            <a:ext cx="2214578" cy="1245701"/>
          </a:xfrm>
          <a:prstGeom prst="rect">
            <a:avLst/>
          </a:prstGeom>
        </p:spPr>
      </p:pic>
      <p:pic>
        <p:nvPicPr>
          <p:cNvPr id="9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 t="32759" r="-1724" b="27586"/>
          <a:stretch>
            <a:fillRect/>
          </a:stretch>
        </p:blipFill>
        <p:spPr bwMode="auto">
          <a:xfrm rot="335796">
            <a:off x="6042410" y="3920146"/>
            <a:ext cx="2835778" cy="11054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43335" flipH="1">
            <a:off x="301301" y="2647634"/>
            <a:ext cx="2476421" cy="1857388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42844" y="642924"/>
            <a:ext cx="1278733" cy="2786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715272" y="1714494"/>
            <a:ext cx="1135857" cy="2474786"/>
          </a:xfrm>
          <a:prstGeom prst="rect">
            <a:avLst/>
          </a:prstGeom>
          <a:noFill/>
        </p:spPr>
      </p:pic>
      <p:pic>
        <p:nvPicPr>
          <p:cNvPr id="12" name="Рисунок 11" descr="Best-Olympic-Rings-Wallpaper-Downloa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43702" y="3786196"/>
            <a:ext cx="2214578" cy="1245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1571618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ШСК «Факел</a:t>
            </a:r>
            <a:r>
              <a:rPr lang="ru-RU" sz="48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» </a:t>
            </a:r>
            <a:r>
              <a:rPr lang="ru-RU" sz="36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МБОУ «Ленская СШ»</a:t>
            </a:r>
            <a:endParaRPr lang="ru-RU" sz="36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80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83518"/>
            <a:ext cx="86061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«Мини – футбол»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«Волейбол»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«Баскетбол»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«Теннис»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«Олимпиада по летним видам спорта»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«Велогонки»</a:t>
            </a:r>
          </a:p>
          <a:p>
            <a:pPr algn="just"/>
            <a:endParaRPr lang="ru-RU" sz="2200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4" name="Picture 4" descr="G:\концерт с.Лена День Победы 2015\DSCN6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03798"/>
            <a:ext cx="2160240" cy="1620180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1026" name="Picture 2" descr="C:\Users\Svetlana\Desktop\фотки баскетбол,теннис\20161121_172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7774"/>
            <a:ext cx="2520280" cy="1417657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1027" name="Picture 3" descr="C:\Users\Svetlana\Desktop\фотки баскетбол,теннис\20161209_182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9503"/>
            <a:ext cx="2343333" cy="1224136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1028" name="Picture 4" descr="C:\Users\Svetlana\Desktop\ФОТО ШКОЛА\ПЛОЩАДКА\DSCN7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843558"/>
            <a:ext cx="2161513" cy="1621318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715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и призёры районных соревнований за 2014-2016 учебные года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642924"/>
          <a:ext cx="8358245" cy="4170696"/>
        </p:xfrm>
        <a:graphic>
          <a:graphicData uri="http://schemas.openxmlformats.org/drawingml/2006/table">
            <a:tbl>
              <a:tblPr/>
              <a:tblGrid>
                <a:gridCol w="1370204"/>
                <a:gridCol w="2945940"/>
                <a:gridCol w="4042101"/>
              </a:tblGrid>
              <a:tr h="21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2014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Осенний кросс «Золотая осень»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Туробова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Маргарита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2014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Настольный теннис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4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Тархова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Светлана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3 место (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предварительный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2014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 по ФЗК. Муниципальный этап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Балыкин Дмитрий – 1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1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Баскетбол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Юноши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Девушки – 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 по ФЗК. Региональный этап.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Балыкин Дмитрий - участие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Пулевая стрельба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Балыкин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Дмитрий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Туробова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Маргарита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7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Лыжные гонки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Червинский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Егор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Балыкин Дмитрий - 3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Пиминова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Евгения – 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715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и призёры районных соревнований за 2014-2016 учебные года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642924"/>
          <a:ext cx="8501122" cy="4214842"/>
        </p:xfrm>
        <a:graphic>
          <a:graphicData uri="http://schemas.openxmlformats.org/drawingml/2006/table">
            <a:tbl>
              <a:tblPr/>
              <a:tblGrid>
                <a:gridCol w="1393626"/>
                <a:gridCol w="2996299"/>
                <a:gridCol w="4111197"/>
              </a:tblGrid>
              <a:tr h="288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4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Лыжные гонки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Червинский Егор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Балыкин Дмитрий - 3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Пиминова Евгения – 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3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Мини-футбол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-4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Лучший вратарь турнира – Гобанов Максим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85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Осенний кросс «Золотая осень»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Векшина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Векшина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Ульяна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3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85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2015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«Президентские состязания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Дарья  - 3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 Максим – 1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3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2016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Баскетбол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Девушки -2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Векшина Ульяна – лучший игрок команды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2016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Лыжные гонки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Командное – 2 место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715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ШСК «ФАКЕЛ» за 2016-2017 учебный год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500048"/>
          <a:ext cx="8501122" cy="4357719"/>
        </p:xfrm>
        <a:graphic>
          <a:graphicData uri="http://schemas.openxmlformats.org/drawingml/2006/table">
            <a:tbl>
              <a:tblPr/>
              <a:tblGrid>
                <a:gridCol w="809631"/>
                <a:gridCol w="976319"/>
                <a:gridCol w="2995518"/>
                <a:gridCol w="3719654"/>
              </a:tblGrid>
              <a:tr h="248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sz="1400" b="1" dirty="0">
                        <a:solidFill>
                          <a:srgbClr val="0D0DBB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BB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Лёгкая атлетика «Осенний кросс»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Личные зачёты по возрастам 1,2,3 места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5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Спортивно-военизированная эстафета среди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юношей «Вперёд, мальчишки!»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«Весёлые старты» для младших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Пулевая стрельба. Школьный этап.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Личные зачёты по категориям 1,2,3 места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Соревнования по баскетболу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Выявлены лучшие игроки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декабрь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Соревнования по баскетболу на первенство Ленского района среди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школьников.с.Яренск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Ф.О.К     Юноши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Лучший игрок – Векшин Николай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Соревнования по баскетболу на первенство Ленского района среди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школьников.с.Яренск,Ф.О.К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Девушки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Лучший игрок – Векшина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Ульяна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5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март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Соревнования на первенство Ленского района среди школьников по лыжным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гонкам.с.Яренск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л/т«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Софроновка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». Ход «свободный».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Младшая возрастная группа – участие,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Старшая возрастная группа – 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Червинский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 – 2 м.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Пиминова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Е.- 2 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5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март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Лыжные гонки на приз газеты «МАЯК»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Червинский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 – 1 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  -1 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285734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Для укрепления мышечного тонуса любители спорта и физкультуры могут позаниматься в тренажёрном зале.</a:t>
            </a:r>
          </a:p>
          <a:p>
            <a:pPr algn="just"/>
            <a:r>
              <a:rPr lang="ru-RU" sz="2200" dirty="0" smtClean="0">
                <a:latin typeface="Monotype Corsiva" pitchFamily="66" charset="0"/>
              </a:rPr>
              <a:t>При спортзале имеются  две раздевалки с туалетами и умывальниками.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6146" name="Picture 2" descr="C:\Users\Svetlana\Desktop\ФОТО ШКОЛА\Разное, спортзал, уроки, грамоты\DSCN9331.JPG"/>
          <p:cNvPicPr>
            <a:picLocks noChangeAspect="1" noChangeArrowheads="1"/>
          </p:cNvPicPr>
          <p:nvPr/>
        </p:nvPicPr>
        <p:blipFill>
          <a:blip r:embed="rId2" cstate="print"/>
          <a:srcRect t="5126"/>
          <a:stretch>
            <a:fillRect/>
          </a:stretch>
        </p:blipFill>
        <p:spPr bwMode="auto">
          <a:xfrm>
            <a:off x="2428860" y="2214560"/>
            <a:ext cx="2088232" cy="2508242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  <a:effectLst>
            <a:outerShdw blurRad="50800" dist="177800" dir="13500000" algn="br" rotWithShape="0">
              <a:srgbClr val="0D0DBB">
                <a:alpha val="40000"/>
              </a:srgbClr>
            </a:outerShdw>
          </a:effectLst>
        </p:spPr>
      </p:pic>
      <p:pic>
        <p:nvPicPr>
          <p:cNvPr id="5" name="Picture 4" descr="F:\спортзал\фото спортзал\20170117_083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30537" y="2027461"/>
            <a:ext cx="2071702" cy="1874397"/>
          </a:xfrm>
          <a:prstGeom prst="rect">
            <a:avLst/>
          </a:prstGeom>
          <a:noFill/>
          <a:ln w="38100">
            <a:solidFill>
              <a:srgbClr val="0D0DBB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F:\спортзал\фото спортзал\20170117_083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066874" y="2720082"/>
            <a:ext cx="1868298" cy="1571637"/>
          </a:xfrm>
          <a:prstGeom prst="rect">
            <a:avLst/>
          </a:prstGeom>
          <a:noFill/>
          <a:ln w="38100">
            <a:solidFill>
              <a:srgbClr val="0D0DBB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6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В спортивном зале школы кроме детей ещё занимается спортом и взрослое население. Ежегодно проходят «Весёлые старты» с привлечением родителей. Молодёжь села приходит на спортивные секции соревноваться в спортивных играх со школьниками и поделиться своим опытом. Четвёртый год по три раза в неделю и в праздничные дни  работает фитнес-клуб «</a:t>
            </a:r>
            <a:r>
              <a:rPr lang="ru-RU" sz="2200" dirty="0" err="1" smtClean="0">
                <a:latin typeface="Monotype Corsiva" pitchFamily="66" charset="0"/>
              </a:rPr>
              <a:t>Стройняшка</a:t>
            </a:r>
            <a:r>
              <a:rPr lang="ru-RU" sz="2200" dirty="0" smtClean="0">
                <a:latin typeface="Monotype Corsiva" pitchFamily="66" charset="0"/>
              </a:rPr>
              <a:t>» для женщин. </a:t>
            </a:r>
            <a:endParaRPr lang="ru-RU" sz="2200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428610"/>
            <a:ext cx="347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зал для взрослых.</a:t>
            </a:r>
            <a:endParaRPr lang="ru-RU" b="1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23528" y="987574"/>
            <a:ext cx="8424936" cy="25202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7624" y="1563638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Monotype Corsiva" pitchFamily="66" charset="0"/>
              </a:rPr>
              <a:t>Коллектив школы надеется на то, что пламя «Факела» будет гореть все ярче, зажигать спортивный огонёк  в каждом воспитаннике.</a:t>
            </a:r>
            <a:endParaRPr lang="ru-RU" sz="2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34" y="142858"/>
            <a:ext cx="7286676" cy="200026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428610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Долгие годы село не имело материальной базы для занятий физической культурой и спортом, поэтому школа выступала и является на данный момент  центром физкультурно-оздоровительной работы на селе.</a:t>
            </a:r>
            <a:r>
              <a:rPr lang="ru-RU" sz="2200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endParaRPr lang="ru-RU" sz="2200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 contrast="6000"/>
          </a:blip>
          <a:srcRect t="17088" b="23923"/>
          <a:stretch>
            <a:fillRect/>
          </a:stretch>
        </p:blipFill>
        <p:spPr bwMode="auto">
          <a:xfrm>
            <a:off x="827584" y="2283718"/>
            <a:ext cx="5688632" cy="2517039"/>
          </a:xfrm>
          <a:prstGeom prst="rect">
            <a:avLst/>
          </a:prstGeom>
          <a:noFill/>
          <a:ln w="38100" cap="rnd">
            <a:solidFill>
              <a:srgbClr val="0D0DBB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285734"/>
            <a:ext cx="72866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Наша школа предлагает широкий спектр спортивных и культурных внеклассных занятий для разностороннего развития ребенка. Это и занятия по физической культурой, спортивные секции, военно-патриотические мероприятия, веселые старты и многое другое. И все они проходят в спортивном зале.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1026" name="Picture 2" descr="C:\Users\Svetlana\Desktop\ФОТО ШКОЛА\Разное, спортзал, уроки, грамоты\DSCN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14560"/>
            <a:ext cx="3357586" cy="2518190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  <a:effectLst>
            <a:outerShdw blurRad="50800" dist="177800" dir="18900000" algn="bl" rotWithShape="0">
              <a:srgbClr val="0D0DBB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K:\спортзал\СПОРТЗАЛ Ленская СШ\Фото1074.jpg"/>
          <p:cNvPicPr>
            <a:picLocks noChangeAspect="1" noChangeArrowheads="1"/>
          </p:cNvPicPr>
          <p:nvPr/>
        </p:nvPicPr>
        <p:blipFill>
          <a:blip r:embed="rId2" cstate="print"/>
          <a:srcRect l="5906" t="10827" r="4429" b="11811"/>
          <a:stretch>
            <a:fillRect/>
          </a:stretch>
        </p:blipFill>
        <p:spPr bwMode="auto">
          <a:xfrm>
            <a:off x="1979712" y="1419622"/>
            <a:ext cx="5328593" cy="34481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6749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апреля 2015 года</a:t>
            </a:r>
            <a:r>
              <a:rPr lang="ru-RU" sz="2000" dirty="0" smtClean="0">
                <a:latin typeface="Monotype Corsiva" pitchFamily="66" charset="0"/>
              </a:rPr>
              <a:t> на базе школы был создан </a:t>
            </a:r>
            <a:r>
              <a:rPr lang="ru-RU" sz="2000" dirty="0" smtClean="0">
                <a:solidFill>
                  <a:srgbClr val="0D0DBB"/>
                </a:solidFill>
                <a:latin typeface="Monotype Corsiva" pitchFamily="66" charset="0"/>
              </a:rPr>
              <a:t>спортивный клуб «Факел». 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В школе проходил конкурс «Эмблема спортивного клуба». Победил коллектив учащихся 10 класса.  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5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кружки и секции</a:t>
            </a:r>
            <a:endParaRPr lang="ru-RU" sz="2400" b="1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486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В школе уделяется особое внимание внеклассной работе по физической культуре.  В спортивных кружках и секциях занимаются большинство обучающихся школы.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282" y="1643056"/>
            <a:ext cx="2786082" cy="321471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Волейбол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143240" y="1643056"/>
            <a:ext cx="2786082" cy="321471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000760" y="1643056"/>
            <a:ext cx="2786082" cy="321471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6430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Баскетбол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16430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Пулевая стрельба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2532" name="Picture 4" descr="https://pp.vk.me/c636316/v636316605/4c333/RpRwvcVYObM.jpg"/>
          <p:cNvPicPr>
            <a:picLocks noChangeAspect="1" noChangeArrowheads="1"/>
          </p:cNvPicPr>
          <p:nvPr/>
        </p:nvPicPr>
        <p:blipFill>
          <a:blip r:embed="rId2" cstate="print">
            <a:lum bright="-2000" contrast="4000"/>
          </a:blip>
          <a:srcRect l="24094" t="15141" r="26929" b="34487"/>
          <a:stretch>
            <a:fillRect/>
          </a:stretch>
        </p:blipFill>
        <p:spPr bwMode="auto">
          <a:xfrm>
            <a:off x="6429388" y="2071684"/>
            <a:ext cx="1928826" cy="1114269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57950" y="3214692"/>
            <a:ext cx="207170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Для учащихся 6-11 классов.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Совершенствование техники и навыков стрельбы.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143254"/>
            <a:ext cx="21431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Для учащихся 6-11 классов.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Отработка технических навыков и приемов при игре в волейбол.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3214692"/>
            <a:ext cx="21431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Для учащихся 6-11 классов.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Отработка вариантов групповых действий в нападении и защите.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Svetlana\Desktop\фотки баскетбол,теннис\20161209_185143.jpg"/>
          <p:cNvPicPr>
            <a:picLocks noChangeAspect="1" noChangeArrowheads="1"/>
          </p:cNvPicPr>
          <p:nvPr/>
        </p:nvPicPr>
        <p:blipFill>
          <a:blip r:embed="rId3" cstate="print"/>
          <a:srcRect l="21190" t="4941" r="14243" b="27791"/>
          <a:stretch>
            <a:fillRect/>
          </a:stretch>
        </p:blipFill>
        <p:spPr bwMode="auto">
          <a:xfrm>
            <a:off x="3635896" y="2139702"/>
            <a:ext cx="1842920" cy="1080120"/>
          </a:xfrm>
          <a:prstGeom prst="rect">
            <a:avLst/>
          </a:prstGeom>
          <a:noFill/>
          <a:ln w="38100" cap="sq">
            <a:solidFill>
              <a:srgbClr val="0D0DBB"/>
            </a:solidFill>
          </a:ln>
        </p:spPr>
      </p:pic>
      <p:pic>
        <p:nvPicPr>
          <p:cNvPr id="2052" name="Picture 4" descr="C:\Users\Svetlana\Desktop\фотки баскетбол,теннис\20161209_185119.jpg"/>
          <p:cNvPicPr>
            <a:picLocks noChangeAspect="1" noChangeArrowheads="1"/>
          </p:cNvPicPr>
          <p:nvPr/>
        </p:nvPicPr>
        <p:blipFill>
          <a:blip r:embed="rId4" cstate="print"/>
          <a:srcRect l="4169" t="2470" r="1853" b="3088"/>
          <a:stretch>
            <a:fillRect/>
          </a:stretch>
        </p:blipFill>
        <p:spPr bwMode="auto">
          <a:xfrm>
            <a:off x="683568" y="2067694"/>
            <a:ext cx="1856857" cy="1049621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714494"/>
            <a:ext cx="7072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Гореть самим, зажечь других,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впереди – и точка!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7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У ШСК «ФАКЕЛ» есть и свой девиз, который школьники произносят на всех общих спортивных мероприятиях: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atin typeface="Monotype Corsiva" pitchFamily="66" charset="0"/>
              </a:rPr>
              <a:t>На базе нашей школы уже более десяти лет действует </a:t>
            </a:r>
            <a:r>
              <a:rPr lang="ru-RU" sz="2000" dirty="0" smtClean="0">
                <a:solidFill>
                  <a:srgbClr val="0D0DBB"/>
                </a:solidFill>
                <a:latin typeface="Monotype Corsiva" pitchFamily="66" charset="0"/>
              </a:rPr>
              <a:t>военно-патриотический клуб «Отважный»</a:t>
            </a:r>
            <a:r>
              <a:rPr lang="ru-RU" sz="2000" dirty="0" smtClean="0">
                <a:latin typeface="Monotype Corsiva" pitchFamily="66" charset="0"/>
              </a:rPr>
              <a:t>. </a:t>
            </a:r>
          </a:p>
          <a:p>
            <a:pPr indent="361950" algn="just"/>
            <a:r>
              <a:rPr lang="ru-RU" sz="2000" dirty="0" smtClean="0">
                <a:latin typeface="Monotype Corsiva" pitchFamily="66" charset="0"/>
              </a:rPr>
              <a:t>Многие из выпускников связали свою жизнь с армией, достойно служат России. </a:t>
            </a:r>
          </a:p>
          <a:p>
            <a:pPr indent="361950" algn="just"/>
            <a:r>
              <a:rPr lang="ru-RU" sz="2000" dirty="0" smtClean="0">
                <a:latin typeface="Monotype Corsiva" pitchFamily="66" charset="0"/>
              </a:rPr>
              <a:t>Клуб посещают не только юноши, но и девушки. Они с гордостью дают показательные выступления на митинге, посвященному 9 мая. Принимают участие как в районных, так и в областных военно-патриотических мероприятиях. </a:t>
            </a:r>
          </a:p>
        </p:txBody>
      </p:sp>
      <p:pic>
        <p:nvPicPr>
          <p:cNvPr id="6146" name="Picture 2" descr="G:\концерт с.Лена День Победы 2015\DSCN6890.JPG"/>
          <p:cNvPicPr>
            <a:picLocks noChangeAspect="1" noChangeArrowheads="1"/>
          </p:cNvPicPr>
          <p:nvPr/>
        </p:nvPicPr>
        <p:blipFill>
          <a:blip r:embed="rId2" cstate="print"/>
          <a:srcRect b="1351"/>
          <a:stretch>
            <a:fillRect/>
          </a:stretch>
        </p:blipFill>
        <p:spPr bwMode="auto">
          <a:xfrm>
            <a:off x="6156176" y="2715766"/>
            <a:ext cx="2592288" cy="1917928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  <a:effectLst>
            <a:outerShdw blurRad="50800" dist="177800" dir="18900000" algn="bl" rotWithShape="0">
              <a:srgbClr val="0D0DBB">
                <a:alpha val="40000"/>
              </a:srgbClr>
            </a:outerShdw>
          </a:effectLst>
        </p:spPr>
      </p:pic>
      <p:pic>
        <p:nvPicPr>
          <p:cNvPr id="4" name="Picture 6" descr="E:\смотр строя\фквраль 2009\DSC03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15766"/>
            <a:ext cx="2736304" cy="19160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D0DBB"/>
            </a:solidFill>
            <a:miter lim="800000"/>
          </a:ln>
          <a:effectLst>
            <a:outerShdw blurRad="50800" dist="127000" dir="16200000" rotWithShape="0">
              <a:srgbClr val="0D0DBB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E:\смотр строя\почетный караул район 3 февраля 2010\смотр Лена 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15766"/>
            <a:ext cx="2520280" cy="18900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D0DBB"/>
            </a:solidFill>
            <a:miter lim="800000"/>
          </a:ln>
          <a:effectLst>
            <a:outerShdw blurRad="50800" dist="177800" dir="13500000" algn="br" rotWithShape="0">
              <a:srgbClr val="0D0DBB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5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D0D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кружки и секции</a:t>
            </a:r>
            <a:endParaRPr lang="ru-RU" sz="2400" b="1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51520" y="1347614"/>
            <a:ext cx="2786082" cy="321471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347614"/>
            <a:ext cx="22860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Comic Sans MS" pitchFamily="66" charset="0"/>
              </a:rPr>
              <a:t>Настольный теннис</a:t>
            </a:r>
            <a:r>
              <a:rPr lang="ru-RU" sz="1700" dirty="0" smtClean="0"/>
              <a:t> </a:t>
            </a:r>
            <a:endParaRPr lang="ru-RU" sz="17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131840" y="1347614"/>
            <a:ext cx="5677232" cy="321471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1347614"/>
            <a:ext cx="4604522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Народные спортивные игры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(лапта, вышибала, салки и другие)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931790"/>
            <a:ext cx="21431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Для учащихся 6-11 классов.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Практические занятия по отработке движений ракеткой.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4011910"/>
            <a:ext cx="474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Для учащихся 1-5 классов.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lum bright="-5000" contrast="9000"/>
          </a:blip>
          <a:srcRect/>
          <a:stretch>
            <a:fillRect/>
          </a:stretch>
        </p:blipFill>
        <p:spPr bwMode="auto">
          <a:xfrm>
            <a:off x="683568" y="1851670"/>
            <a:ext cx="1872208" cy="936104"/>
          </a:xfrm>
          <a:prstGeom prst="rect">
            <a:avLst/>
          </a:prstGeom>
          <a:noFill/>
          <a:ln w="38100" cap="rnd">
            <a:solidFill>
              <a:srgbClr val="0D0DBB"/>
            </a:solidFill>
            <a:round/>
            <a:headEnd/>
            <a:tailEnd/>
          </a:ln>
          <a:effectLst/>
        </p:spPr>
      </p:pic>
      <p:pic>
        <p:nvPicPr>
          <p:cNvPr id="4098" name="Picture 2" descr="C:\Users\Svetlana\Desktop\ФОТО ШКОЛА\Разное, спортзал, уроки, грамоты\DSCN9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55726"/>
            <a:ext cx="1920213" cy="1440160"/>
          </a:xfrm>
          <a:prstGeom prst="rect">
            <a:avLst/>
          </a:prstGeom>
          <a:noFill/>
          <a:ln w="38100" cap="rnd">
            <a:solidFill>
              <a:srgbClr val="0D0DBB"/>
            </a:solidFill>
          </a:ln>
        </p:spPr>
      </p:pic>
      <p:pic>
        <p:nvPicPr>
          <p:cNvPr id="4099" name="Picture 3" descr="C:\Users\Svetlana\Desktop\ФОТО ШКОЛА\ПЛОЩАДКА\DSCN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55726"/>
            <a:ext cx="1920213" cy="1440160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80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8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В школе поддержание постоянного интереса к высокой физической активности учащихся проводится путём использования различных форм внеклассных мероприятий. Учащиеся школы с большим удовольствием участвуют во всех спортивных праздниках, которые стали традиционными:</a:t>
            </a:r>
          </a:p>
          <a:p>
            <a:pPr algn="just"/>
            <a:endParaRPr lang="ru-RU" sz="22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 «День Здоровья»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«Веселые старты»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«Вперёд, мальчишки!»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 «Осенний кросс»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«Лыжные гонки»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D0DBB"/>
                </a:solidFill>
                <a:latin typeface="Monotype Corsiva" pitchFamily="66" charset="0"/>
              </a:rPr>
              <a:t>«Стрельба»</a:t>
            </a:r>
          </a:p>
          <a:p>
            <a:pPr algn="just"/>
            <a:endParaRPr lang="ru-RU" sz="2200" dirty="0">
              <a:solidFill>
                <a:srgbClr val="0D0D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G:\кросс 13.09.2016\DSCN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51670"/>
            <a:ext cx="1728192" cy="1296291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5" name="Picture 3" descr="F:\стрельба, 23 февраля, спорт клуб\DSCN9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51670"/>
            <a:ext cx="1691261" cy="1268589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6" name="Picture 4" descr="F:\стрельба, 23 февраля, спорт клуб\DSCN9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9268">
            <a:off x="4699619" y="3444601"/>
            <a:ext cx="1818643" cy="1364136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  <p:pic>
        <p:nvPicPr>
          <p:cNvPr id="9" name="Picture 3" descr="G:\9.10.2015 спорт мероприятие\DSCN8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5980">
            <a:off x="2548393" y="3463786"/>
            <a:ext cx="1810991" cy="1358243"/>
          </a:xfrm>
          <a:prstGeom prst="rect">
            <a:avLst/>
          </a:prstGeom>
          <a:noFill/>
          <a:ln w="38100">
            <a:solidFill>
              <a:srgbClr val="0D0DB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922</Words>
  <Application>Microsoft Office PowerPoint</Application>
  <PresentationFormat>Экран (16:9)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uzer</cp:lastModifiedBy>
  <cp:revision>112</cp:revision>
  <dcterms:created xsi:type="dcterms:W3CDTF">2016-06-02T17:35:35Z</dcterms:created>
  <dcterms:modified xsi:type="dcterms:W3CDTF">2017-04-24T21:58:29Z</dcterms:modified>
</cp:coreProperties>
</file>