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77154C-A82F-4738-B0AB-0E4406C25FC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77154C-A82F-4738-B0AB-0E4406C25FC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D077154C-A82F-4738-B0AB-0E4406C25FC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D077154C-A82F-4738-B0AB-0E4406C25FC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77154C-A82F-4738-B0AB-0E4406C25FC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DA63197A-E1F2-4BBF-8A25-E1A803B20E94}" type="datetimeFigureOut">
              <a:rPr lang="ru-RU" smtClean="0"/>
              <a:pPr/>
              <a:t>01.09.2022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77154C-A82F-4738-B0AB-0E4406C25FC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D077154C-A82F-4738-B0AB-0E4406C25FC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D077154C-A82F-4738-B0AB-0E4406C25FC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77154C-A82F-4738-B0AB-0E4406C25FC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77154C-A82F-4738-B0AB-0E4406C25FC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DA63197A-E1F2-4BBF-8A25-E1A803B20E94}" type="datetimeFigureOut">
              <a:rPr lang="ru-RU" smtClean="0"/>
              <a:pPr/>
              <a:t>01.09.2022</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D077154C-A82F-4738-B0AB-0E4406C25FC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DA63197A-E1F2-4BBF-8A25-E1A803B20E94}" type="datetimeFigureOut">
              <a:rPr lang="ru-RU" smtClean="0"/>
              <a:pPr/>
              <a:t>01.09.2022</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A63197A-E1F2-4BBF-8A25-E1A803B20E94}" type="datetimeFigureOut">
              <a:rPr lang="ru-RU" smtClean="0"/>
              <a:pPr/>
              <a:t>01.09.2022</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77154C-A82F-4738-B0AB-0E4406C25FC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3354442" y="3539864"/>
            <a:ext cx="929526" cy="321184"/>
          </a:xfrm>
        </p:spPr>
        <p:txBody>
          <a:bodyPr>
            <a:normAutofit lnSpcReduction="10000"/>
          </a:bodyPr>
          <a:lstStyle/>
          <a:p>
            <a:endParaRPr lang="ru-RU" dirty="0"/>
          </a:p>
          <a:p>
            <a:endParaRPr lang="ru-RU" dirty="0"/>
          </a:p>
        </p:txBody>
      </p:sp>
      <p:sp>
        <p:nvSpPr>
          <p:cNvPr id="2" name="Заголовок 1"/>
          <p:cNvSpPr>
            <a:spLocks noGrp="1"/>
          </p:cNvSpPr>
          <p:nvPr>
            <p:ph type="ctrTitle"/>
          </p:nvPr>
        </p:nvSpPr>
        <p:spPr>
          <a:xfrm>
            <a:off x="3923928" y="332656"/>
            <a:ext cx="4896544" cy="4608512"/>
          </a:xfrm>
        </p:spPr>
        <p:txBody>
          <a:bodyPr>
            <a:noAutofit/>
          </a:bodyPr>
          <a:lstStyle/>
          <a:p>
            <a:r>
              <a:rPr lang="ru-RU" sz="4400" i="1" dirty="0"/>
              <a:t>3 сентября отмечается Всемирный день солидарности в борьбе с терроризмом</a:t>
            </a:r>
            <a:br>
              <a:rPr lang="ru-RU" sz="4400" i="1" dirty="0"/>
            </a:br>
            <a:endParaRPr lang="ru-RU"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8153400" cy="628632"/>
          </a:xfrm>
        </p:spPr>
        <p:txBody>
          <a:bodyPr>
            <a:noAutofit/>
          </a:bodyPr>
          <a:lstStyle/>
          <a:p>
            <a:pPr algn="ctr"/>
            <a:r>
              <a:rPr lang="ru-RU" sz="3200" b="1" dirty="0" smtClean="0">
                <a:latin typeface="+mn-lt"/>
              </a:rPr>
              <a:t>ПАМЯТКА</a:t>
            </a:r>
            <a:br>
              <a:rPr lang="ru-RU" sz="3200" b="1" dirty="0" smtClean="0">
                <a:latin typeface="+mn-lt"/>
              </a:rPr>
            </a:br>
            <a:r>
              <a:rPr lang="ru-RU" sz="3200" b="1" dirty="0" smtClean="0">
                <a:latin typeface="+mn-lt"/>
              </a:rPr>
              <a:t>по знаниям правил безопасности для детей</a:t>
            </a:r>
            <a:br>
              <a:rPr lang="ru-RU" sz="3200" b="1" dirty="0" smtClean="0">
                <a:latin typeface="+mn-lt"/>
              </a:rPr>
            </a:br>
            <a:endParaRPr lang="ru-RU" sz="3200" b="1" dirty="0">
              <a:latin typeface="+mn-lt"/>
            </a:endParaRPr>
          </a:p>
        </p:txBody>
      </p:sp>
      <p:sp>
        <p:nvSpPr>
          <p:cNvPr id="3" name="Содержимое 2"/>
          <p:cNvSpPr>
            <a:spLocks noGrp="1"/>
          </p:cNvSpPr>
          <p:nvPr>
            <p:ph sz="half" idx="1"/>
          </p:nvPr>
        </p:nvSpPr>
        <p:spPr>
          <a:xfrm>
            <a:off x="285720" y="928670"/>
            <a:ext cx="4281518" cy="5429288"/>
          </a:xfrm>
        </p:spPr>
        <p:txBody>
          <a:bodyPr>
            <a:normAutofit fontScale="85000" lnSpcReduction="10000"/>
          </a:bodyPr>
          <a:lstStyle/>
          <a:p>
            <a:r>
              <a:rPr lang="ru-RU" dirty="0" smtClean="0"/>
              <a:t>ЕСЛИ</a:t>
            </a:r>
            <a:br>
              <a:rPr lang="ru-RU" dirty="0" smtClean="0"/>
            </a:br>
            <a:r>
              <a:rPr lang="ru-RU" dirty="0" smtClean="0"/>
              <a:t>ты обнаружил неизвестный, бесхозный сверток или оставленную сумку, портфель, коробку в транспорте, подъезде, квартире, на остановке, на улице,</a:t>
            </a:r>
            <a:br>
              <a:rPr lang="ru-RU" dirty="0" smtClean="0"/>
            </a:br>
            <a:r>
              <a:rPr lang="ru-RU" dirty="0" smtClean="0"/>
              <a:t>ТО</a:t>
            </a:r>
            <a:br>
              <a:rPr lang="ru-RU" dirty="0" smtClean="0"/>
            </a:br>
            <a:r>
              <a:rPr lang="ru-RU" dirty="0" smtClean="0"/>
              <a:t>- не трогай его;</a:t>
            </a:r>
            <a:br>
              <a:rPr lang="ru-RU" dirty="0" smtClean="0"/>
            </a:br>
            <a:r>
              <a:rPr lang="ru-RU" dirty="0" smtClean="0"/>
              <a:t>- не приближайся к нему;</a:t>
            </a:r>
            <a:br>
              <a:rPr lang="ru-RU" dirty="0" smtClean="0"/>
            </a:br>
            <a:r>
              <a:rPr lang="ru-RU" dirty="0" smtClean="0"/>
              <a:t>- не пользуйся мобильным телефоном возле него;</a:t>
            </a:r>
            <a:br>
              <a:rPr lang="ru-RU" dirty="0" smtClean="0"/>
            </a:br>
            <a:r>
              <a:rPr lang="ru-RU" dirty="0" smtClean="0"/>
              <a:t>- запомни время обнаружения предмета;</a:t>
            </a:r>
            <a:br>
              <a:rPr lang="ru-RU" dirty="0" smtClean="0"/>
            </a:br>
            <a:r>
              <a:rPr lang="ru-RU" dirty="0" smtClean="0"/>
              <a:t>- сообщи взрослым (учителю, водителю, соседям, родителям) об этом;</a:t>
            </a:r>
            <a:br>
              <a:rPr lang="ru-RU" dirty="0" smtClean="0"/>
            </a:br>
            <a:r>
              <a:rPr lang="ru-RU" dirty="0" smtClean="0"/>
              <a:t>- позвони по телефону </a:t>
            </a:r>
            <a:r>
              <a:rPr lang="ru-RU" b="1" dirty="0" smtClean="0"/>
              <a:t>02</a:t>
            </a:r>
            <a:r>
              <a:rPr lang="ru-RU" dirty="0" smtClean="0"/>
              <a:t>.</a:t>
            </a:r>
          </a:p>
          <a:p>
            <a:endParaRPr lang="ru-RU" dirty="0"/>
          </a:p>
        </p:txBody>
      </p:sp>
      <p:pic>
        <p:nvPicPr>
          <p:cNvPr id="5" name="Содержимое 4" descr="2e1e382bfd4f79d85ad02e1f36c1f15b_XL.jpg"/>
          <p:cNvPicPr>
            <a:picLocks noGrp="1" noChangeAspect="1"/>
          </p:cNvPicPr>
          <p:nvPr>
            <p:ph sz="half" idx="2"/>
          </p:nvPr>
        </p:nvPicPr>
        <p:blipFill>
          <a:blip r:embed="rId2" cstate="print"/>
          <a:stretch>
            <a:fillRect/>
          </a:stretch>
        </p:blipFill>
        <p:spPr>
          <a:xfrm>
            <a:off x="4357686" y="1214422"/>
            <a:ext cx="4643470" cy="442915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pPr algn="ctr"/>
            <a:r>
              <a:rPr lang="ru-RU" sz="2400" b="1" dirty="0" smtClean="0"/>
              <a:t>ПАМЯТКА</a:t>
            </a:r>
            <a:br>
              <a:rPr lang="ru-RU" sz="2400" b="1" dirty="0" smtClean="0"/>
            </a:br>
            <a:r>
              <a:rPr lang="ru-RU" sz="2400" b="1" dirty="0" smtClean="0"/>
              <a:t>по знаниям правил безопасности для детей</a:t>
            </a:r>
            <a:endParaRPr lang="ru-RU" sz="2400" b="1" dirty="0"/>
          </a:p>
        </p:txBody>
      </p:sp>
      <p:pic>
        <p:nvPicPr>
          <p:cNvPr id="13" name="Содержимое 12" descr="broshyurka_podozritel-nye_predmety.jpg"/>
          <p:cNvPicPr>
            <a:picLocks noGrp="1" noChangeAspect="1"/>
          </p:cNvPicPr>
          <p:nvPr>
            <p:ph sz="half" idx="1"/>
          </p:nvPr>
        </p:nvPicPr>
        <p:blipFill>
          <a:blip r:embed="rId2" cstate="print"/>
          <a:stretch>
            <a:fillRect/>
          </a:stretch>
        </p:blipFill>
        <p:spPr>
          <a:xfrm>
            <a:off x="653815" y="1371600"/>
            <a:ext cx="3334220" cy="4681538"/>
          </a:xfrm>
        </p:spPr>
      </p:pic>
      <p:sp>
        <p:nvSpPr>
          <p:cNvPr id="12" name="Содержимое 11"/>
          <p:cNvSpPr>
            <a:spLocks noGrp="1"/>
          </p:cNvSpPr>
          <p:nvPr>
            <p:ph sz="half" idx="2"/>
          </p:nvPr>
        </p:nvSpPr>
        <p:spPr/>
        <p:txBody>
          <a:bodyPr>
            <a:normAutofit fontScale="85000" lnSpcReduction="20000"/>
          </a:bodyPr>
          <a:lstStyle/>
          <a:p>
            <a:r>
              <a:rPr lang="ru-RU" dirty="0" smtClean="0"/>
              <a:t>ЕСЛИ</a:t>
            </a:r>
            <a:br>
              <a:rPr lang="ru-RU" dirty="0" smtClean="0"/>
            </a:br>
            <a:r>
              <a:rPr lang="ru-RU" dirty="0" smtClean="0"/>
              <a:t>в помещении возможен взрыв,</a:t>
            </a:r>
            <a:br>
              <a:rPr lang="ru-RU" dirty="0" smtClean="0"/>
            </a:br>
            <a:r>
              <a:rPr lang="ru-RU" dirty="0" smtClean="0"/>
              <a:t>ТО</a:t>
            </a:r>
            <a:br>
              <a:rPr lang="ru-RU" dirty="0" smtClean="0"/>
            </a:br>
            <a:r>
              <a:rPr lang="ru-RU" dirty="0" smtClean="0"/>
              <a:t>- быстро ляг;</a:t>
            </a:r>
            <a:br>
              <a:rPr lang="ru-RU" dirty="0" smtClean="0"/>
            </a:br>
            <a:r>
              <a:rPr lang="ru-RU" dirty="0" smtClean="0"/>
              <a:t>- прикрой голову руками;</a:t>
            </a:r>
            <a:br>
              <a:rPr lang="ru-RU" dirty="0" smtClean="0"/>
            </a:br>
            <a:r>
              <a:rPr lang="ru-RU" dirty="0" smtClean="0"/>
              <a:t>- опасайся падения штукатурки, арматуры;</a:t>
            </a:r>
            <a:br>
              <a:rPr lang="ru-RU" dirty="0" smtClean="0"/>
            </a:br>
            <a:r>
              <a:rPr lang="ru-RU" dirty="0" smtClean="0"/>
              <a:t>- держись подальше от окон, шкафов, полок;</a:t>
            </a:r>
            <a:br>
              <a:rPr lang="ru-RU" dirty="0" smtClean="0"/>
            </a:br>
            <a:r>
              <a:rPr lang="ru-RU" dirty="0" smtClean="0"/>
              <a:t>- не беги, не пользуйся лифтом;</a:t>
            </a:r>
            <a:br>
              <a:rPr lang="ru-RU" dirty="0" smtClean="0"/>
            </a:br>
            <a:r>
              <a:rPr lang="ru-RU" dirty="0" smtClean="0"/>
              <a:t>- опасайся застекленных поверхностей;</a:t>
            </a:r>
            <a:br>
              <a:rPr lang="ru-RU" dirty="0" smtClean="0"/>
            </a:br>
            <a:r>
              <a:rPr lang="ru-RU" dirty="0" smtClean="0"/>
              <a:t>- держись ближе к дверным проемам в несущих стенах</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820472" cy="980728"/>
          </a:xfrm>
        </p:spPr>
        <p:txBody>
          <a:bodyPr>
            <a:noAutofit/>
          </a:bodyPr>
          <a:lstStyle/>
          <a:p>
            <a:pPr algn="ctr"/>
            <a:r>
              <a:rPr lang="ru-RU" sz="2400" b="1" dirty="0" smtClean="0"/>
              <a:t>ПАМЯТКА</a:t>
            </a:r>
            <a:br>
              <a:rPr lang="ru-RU" sz="2400" b="1" dirty="0" smtClean="0"/>
            </a:br>
            <a:r>
              <a:rPr lang="ru-RU" sz="2400" b="1" dirty="0" smtClean="0"/>
              <a:t>по знаниям правил безопасности для детей</a:t>
            </a:r>
            <a:endParaRPr lang="ru-RU" sz="2400" dirty="0"/>
          </a:p>
        </p:txBody>
      </p:sp>
      <p:pic>
        <p:nvPicPr>
          <p:cNvPr id="5" name="Содержимое 4" descr="0804201703.jpg"/>
          <p:cNvPicPr>
            <a:picLocks noGrp="1" noChangeAspect="1"/>
          </p:cNvPicPr>
          <p:nvPr>
            <p:ph sz="half" idx="1"/>
          </p:nvPr>
        </p:nvPicPr>
        <p:blipFill>
          <a:blip r:embed="rId2" cstate="print"/>
          <a:stretch>
            <a:fillRect/>
          </a:stretch>
        </p:blipFill>
        <p:spPr>
          <a:xfrm>
            <a:off x="301625" y="2310332"/>
            <a:ext cx="4038600" cy="2804073"/>
          </a:xfrm>
        </p:spPr>
      </p:pic>
      <p:sp>
        <p:nvSpPr>
          <p:cNvPr id="4" name="Содержимое 3"/>
          <p:cNvSpPr>
            <a:spLocks noGrp="1"/>
          </p:cNvSpPr>
          <p:nvPr>
            <p:ph sz="half" idx="2"/>
          </p:nvPr>
        </p:nvSpPr>
        <p:spPr/>
        <p:txBody>
          <a:bodyPr>
            <a:normAutofit fontScale="55000" lnSpcReduction="20000"/>
          </a:bodyPr>
          <a:lstStyle/>
          <a:p>
            <a:r>
              <a:rPr lang="ru-RU" dirty="0" smtClean="0">
                <a:latin typeface="Arial Black" pitchFamily="34" charset="0"/>
              </a:rPr>
              <a:t>ЕСЛИ</a:t>
            </a:r>
            <a:br>
              <a:rPr lang="ru-RU" dirty="0" smtClean="0">
                <a:latin typeface="Arial Black" pitchFamily="34" charset="0"/>
              </a:rPr>
            </a:br>
            <a:r>
              <a:rPr lang="ru-RU" dirty="0" smtClean="0">
                <a:latin typeface="Arial Black" pitchFamily="34" charset="0"/>
              </a:rPr>
              <a:t>ты, находясь в помещении, услышал выстрелы,</a:t>
            </a:r>
          </a:p>
          <a:p>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ТО</a:t>
            </a:r>
            <a:br>
              <a:rPr lang="ru-RU" dirty="0" smtClean="0">
                <a:latin typeface="Arial Black" pitchFamily="34" charset="0"/>
              </a:rPr>
            </a:br>
            <a:r>
              <a:rPr lang="ru-RU" dirty="0" smtClean="0">
                <a:latin typeface="Arial Black" pitchFamily="34" charset="0"/>
              </a:rPr>
              <a:t>- не стой у окна, даже если оно закрыто занавеской;</a:t>
            </a:r>
          </a:p>
          <a:p>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 не поднимайся выше уровня подоконника;</a:t>
            </a:r>
          </a:p>
          <a:p>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 не входи в комнату, со стороны которой слышны выстрелы</a:t>
            </a:r>
          </a:p>
          <a:p>
            <a:r>
              <a:rPr lang="ru-RU" dirty="0" smtClean="0">
                <a:latin typeface="Arial Black" pitchFamily="34" charset="0"/>
              </a:rPr>
              <a:t>;</a:t>
            </a:r>
            <a:br>
              <a:rPr lang="ru-RU" dirty="0" smtClean="0">
                <a:latin typeface="Arial Black" pitchFamily="34" charset="0"/>
              </a:rPr>
            </a:br>
            <a:r>
              <a:rPr lang="ru-RU" dirty="0" smtClean="0">
                <a:latin typeface="Arial Black" pitchFamily="34" charset="0"/>
              </a:rPr>
              <a:t>- позвони по телефону 02:</a:t>
            </a:r>
          </a:p>
          <a:p>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 не подходи к окну, ни к дверям, если будут звать и говорить, </a:t>
            </a:r>
          </a:p>
          <a:p>
            <a:r>
              <a:rPr lang="ru-RU" dirty="0" smtClean="0">
                <a:latin typeface="Arial Black" pitchFamily="34" charset="0"/>
              </a:rPr>
              <a:t>что это милиция;</a:t>
            </a:r>
          </a:p>
          <a:p>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 позвони родителям и сообщи им о выстрелах.</a:t>
            </a:r>
          </a:p>
          <a:p>
            <a:endParaRPr lang="ru-RU" dirty="0">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Autofit/>
          </a:bodyPr>
          <a:lstStyle/>
          <a:p>
            <a:pPr algn="ctr"/>
            <a:r>
              <a:rPr lang="ru-RU" sz="2000" b="1" dirty="0" smtClean="0"/>
              <a:t>ПАМЯТКА</a:t>
            </a:r>
            <a:br>
              <a:rPr lang="ru-RU" sz="2000" b="1" dirty="0" smtClean="0"/>
            </a:br>
            <a:r>
              <a:rPr lang="ru-RU" sz="2000" b="1" dirty="0" smtClean="0"/>
              <a:t>по знаниям правил безопасности для детей</a:t>
            </a:r>
            <a:endParaRPr lang="ru-RU" sz="2000" dirty="0"/>
          </a:p>
        </p:txBody>
      </p:sp>
      <p:pic>
        <p:nvPicPr>
          <p:cNvPr id="5" name="Содержимое 4" descr="117277445-shocked-little-girl-and-angry-robber-in-the-background-.jpg"/>
          <p:cNvPicPr>
            <a:picLocks noGrp="1" noChangeAspect="1"/>
          </p:cNvPicPr>
          <p:nvPr>
            <p:ph sz="half" idx="1"/>
          </p:nvPr>
        </p:nvPicPr>
        <p:blipFill>
          <a:blip r:embed="rId2" cstate="print"/>
          <a:stretch>
            <a:fillRect/>
          </a:stretch>
        </p:blipFill>
        <p:spPr>
          <a:xfrm>
            <a:off x="339725" y="2392585"/>
            <a:ext cx="3962400" cy="2639568"/>
          </a:xfrm>
        </p:spPr>
      </p:pic>
      <p:sp>
        <p:nvSpPr>
          <p:cNvPr id="4" name="Содержимое 3"/>
          <p:cNvSpPr>
            <a:spLocks noGrp="1"/>
          </p:cNvSpPr>
          <p:nvPr>
            <p:ph sz="half" idx="2"/>
          </p:nvPr>
        </p:nvSpPr>
        <p:spPr/>
        <p:txBody>
          <a:bodyPr>
            <a:normAutofit fontScale="25000" lnSpcReduction="20000"/>
          </a:bodyPr>
          <a:lstStyle/>
          <a:p>
            <a:r>
              <a:rPr lang="ru-RU" sz="5600" dirty="0" smtClean="0"/>
              <a:t>ЕСЛИ</a:t>
            </a:r>
            <a:br>
              <a:rPr lang="ru-RU" sz="5600" dirty="0" smtClean="0"/>
            </a:br>
            <a:r>
              <a:rPr lang="ru-RU" sz="5600" dirty="0" smtClean="0"/>
              <a:t>ты попал в заложники,</a:t>
            </a:r>
          </a:p>
          <a:p>
            <a:r>
              <a:rPr lang="ru-RU" sz="5600" dirty="0" smtClean="0"/>
              <a:t/>
            </a:r>
            <a:br>
              <a:rPr lang="ru-RU" sz="5600" dirty="0" smtClean="0"/>
            </a:br>
            <a:r>
              <a:rPr lang="ru-RU" sz="5600" dirty="0" smtClean="0"/>
              <a:t>ТО</a:t>
            </a:r>
            <a:br>
              <a:rPr lang="ru-RU" sz="5600" dirty="0" smtClean="0"/>
            </a:br>
            <a:r>
              <a:rPr lang="ru-RU" sz="5600" dirty="0" smtClean="0"/>
              <a:t>- не кричи;</a:t>
            </a:r>
          </a:p>
          <a:p>
            <a:r>
              <a:rPr lang="ru-RU" sz="5600" dirty="0" smtClean="0"/>
              <a:t/>
            </a:r>
            <a:br>
              <a:rPr lang="ru-RU" sz="5600" dirty="0" smtClean="0"/>
            </a:br>
            <a:r>
              <a:rPr lang="ru-RU" sz="5600" dirty="0" smtClean="0"/>
              <a:t>- не плачь;</a:t>
            </a:r>
          </a:p>
          <a:p>
            <a:r>
              <a:rPr lang="ru-RU" sz="5600" dirty="0" smtClean="0"/>
              <a:t/>
            </a:r>
            <a:br>
              <a:rPr lang="ru-RU" sz="5600" dirty="0" smtClean="0"/>
            </a:br>
            <a:r>
              <a:rPr lang="ru-RU" sz="5600" dirty="0" smtClean="0"/>
              <a:t>- не капризничай;</a:t>
            </a:r>
          </a:p>
          <a:p>
            <a:r>
              <a:rPr lang="ru-RU" sz="5600" dirty="0" smtClean="0"/>
              <a:t/>
            </a:r>
            <a:br>
              <a:rPr lang="ru-RU" sz="5600" dirty="0" smtClean="0"/>
            </a:br>
            <a:r>
              <a:rPr lang="ru-RU" sz="5600" dirty="0" smtClean="0"/>
              <a:t>- не жалуйся;</a:t>
            </a:r>
          </a:p>
          <a:p>
            <a:r>
              <a:rPr lang="ru-RU" sz="5600" dirty="0" smtClean="0"/>
              <a:t/>
            </a:r>
            <a:br>
              <a:rPr lang="ru-RU" sz="5600" dirty="0" smtClean="0"/>
            </a:br>
            <a:r>
              <a:rPr lang="ru-RU" sz="5600" dirty="0" smtClean="0"/>
              <a:t>- не паникуй;</a:t>
            </a:r>
          </a:p>
          <a:p>
            <a:r>
              <a:rPr lang="ru-RU" sz="5600" dirty="0" smtClean="0"/>
              <a:t/>
            </a:r>
            <a:br>
              <a:rPr lang="ru-RU" sz="5600" dirty="0" smtClean="0"/>
            </a:br>
            <a:r>
              <a:rPr lang="ru-RU" sz="5600" dirty="0" smtClean="0"/>
              <a:t>- не встречайся взглядом с террористами;</a:t>
            </a:r>
          </a:p>
          <a:p>
            <a:r>
              <a:rPr lang="ru-RU" sz="5600" dirty="0" smtClean="0"/>
              <a:t/>
            </a:r>
            <a:br>
              <a:rPr lang="ru-RU" sz="5600" dirty="0" smtClean="0"/>
            </a:br>
            <a:r>
              <a:rPr lang="ru-RU" sz="5600" dirty="0" smtClean="0"/>
              <a:t>- вспоминай что-нибудь хорошее;</a:t>
            </a:r>
          </a:p>
          <a:p>
            <a:r>
              <a:rPr lang="ru-RU" sz="5600" dirty="0" smtClean="0"/>
              <a:t/>
            </a:r>
            <a:br>
              <a:rPr lang="ru-RU" sz="5600" dirty="0" smtClean="0"/>
            </a:br>
            <a:r>
              <a:rPr lang="ru-RU" sz="5600" dirty="0" smtClean="0"/>
              <a:t>- выполняй требования террористов;</a:t>
            </a:r>
          </a:p>
          <a:p>
            <a:r>
              <a:rPr lang="ru-RU" sz="5600" dirty="0" smtClean="0"/>
              <a:t/>
            </a:r>
            <a:br>
              <a:rPr lang="ru-RU" sz="5600" dirty="0" smtClean="0"/>
            </a:br>
            <a:r>
              <a:rPr lang="ru-RU" sz="5600" dirty="0" smtClean="0"/>
              <a:t>- экономь силы.</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34400" cy="1008112"/>
          </a:xfrm>
        </p:spPr>
        <p:txBody>
          <a:bodyPr>
            <a:noAutofit/>
          </a:bodyPr>
          <a:lstStyle/>
          <a:p>
            <a:pPr algn="ctr"/>
            <a:r>
              <a:rPr lang="ru-RU" sz="2400" b="1" dirty="0" smtClean="0"/>
              <a:t>П</a:t>
            </a:r>
            <a:r>
              <a:rPr lang="ru-RU" sz="2400" b="1" dirty="0" smtClean="0"/>
              <a:t>АМЯТКА</a:t>
            </a:r>
            <a:r>
              <a:rPr lang="ru-RU" sz="2400" b="1" dirty="0" smtClean="0"/>
              <a:t/>
            </a:r>
            <a:br>
              <a:rPr lang="ru-RU" sz="2400" b="1" dirty="0" smtClean="0"/>
            </a:br>
            <a:r>
              <a:rPr lang="ru-RU" sz="2400" b="1" dirty="0" smtClean="0"/>
              <a:t>по знаниям правил безопасности для детей</a:t>
            </a:r>
            <a:endParaRPr lang="ru-RU" sz="2400" dirty="0"/>
          </a:p>
        </p:txBody>
      </p:sp>
      <p:sp>
        <p:nvSpPr>
          <p:cNvPr id="3" name="Содержимое 2"/>
          <p:cNvSpPr>
            <a:spLocks noGrp="1"/>
          </p:cNvSpPr>
          <p:nvPr>
            <p:ph sz="half" idx="1"/>
          </p:nvPr>
        </p:nvSpPr>
        <p:spPr/>
        <p:txBody>
          <a:bodyPr>
            <a:noAutofit/>
          </a:bodyPr>
          <a:lstStyle/>
          <a:p>
            <a:r>
              <a:rPr lang="ru-RU" sz="1200" dirty="0" smtClean="0">
                <a:latin typeface="Arial Black" pitchFamily="34" charset="0"/>
              </a:rPr>
              <a:t>ЕСЛИ</a:t>
            </a:r>
            <a:br>
              <a:rPr lang="ru-RU" sz="1200" dirty="0" smtClean="0">
                <a:latin typeface="Arial Black" pitchFamily="34" charset="0"/>
              </a:rPr>
            </a:br>
            <a:r>
              <a:rPr lang="ru-RU" sz="1200" dirty="0" smtClean="0">
                <a:latin typeface="Arial Black" pitchFamily="34" charset="0"/>
              </a:rPr>
              <a:t>ты попал в толпу,</a:t>
            </a:r>
          </a:p>
          <a:p>
            <a:r>
              <a:rPr lang="ru-RU" sz="1200" dirty="0" smtClean="0">
                <a:latin typeface="Arial Black" pitchFamily="34" charset="0"/>
              </a:rPr>
              <a:t>ТО</a:t>
            </a:r>
            <a:br>
              <a:rPr lang="ru-RU" sz="1200" dirty="0" smtClean="0">
                <a:latin typeface="Arial Black" pitchFamily="34" charset="0"/>
              </a:rPr>
            </a:br>
            <a:r>
              <a:rPr lang="ru-RU" sz="1200" dirty="0" smtClean="0">
                <a:latin typeface="Arial Black" pitchFamily="34" charset="0"/>
              </a:rPr>
              <a:t>- позволь толпе нести тебя;</a:t>
            </a:r>
            <a:br>
              <a:rPr lang="ru-RU" sz="1200" dirty="0" smtClean="0">
                <a:latin typeface="Arial Black" pitchFamily="34" charset="0"/>
              </a:rPr>
            </a:br>
            <a:r>
              <a:rPr lang="ru-RU" sz="1200" dirty="0" smtClean="0">
                <a:latin typeface="Arial Black" pitchFamily="34" charset="0"/>
              </a:rPr>
              <a:t>- старайся продвинуться к краю толпы;</a:t>
            </a:r>
            <a:br>
              <a:rPr lang="ru-RU" sz="1200" dirty="0" smtClean="0">
                <a:latin typeface="Arial Black" pitchFamily="34" charset="0"/>
              </a:rPr>
            </a:br>
            <a:r>
              <a:rPr lang="ru-RU" sz="1200" dirty="0" smtClean="0">
                <a:latin typeface="Arial Black" pitchFamily="34" charset="0"/>
              </a:rPr>
              <a:t>- не держи руки в карманах;</a:t>
            </a:r>
          </a:p>
          <a:p>
            <a:r>
              <a:rPr lang="ru-RU" sz="1200" dirty="0" smtClean="0">
                <a:latin typeface="Arial Black" pitchFamily="34" charset="0"/>
              </a:rPr>
              <a:t>- разведи согнутые в локтях руки чуть в стороны, чтобы </a:t>
            </a:r>
          </a:p>
          <a:p>
            <a:r>
              <a:rPr lang="ru-RU" sz="1200" dirty="0" smtClean="0">
                <a:latin typeface="Arial Black" pitchFamily="34" charset="0"/>
              </a:rPr>
              <a:t>грудная клетка не была сдавлена;</a:t>
            </a:r>
          </a:p>
          <a:p>
            <a:r>
              <a:rPr lang="ru-RU" sz="1200" dirty="0" smtClean="0">
                <a:latin typeface="Arial Black" pitchFamily="34" charset="0"/>
              </a:rPr>
              <a:t>- старайся удержаться на ногах любым способом;</a:t>
            </a:r>
          </a:p>
          <a:p>
            <a:r>
              <a:rPr lang="ru-RU" sz="1200" dirty="0" smtClean="0">
                <a:latin typeface="Arial Black" pitchFamily="34" charset="0"/>
              </a:rPr>
              <a:t>- освободись от шарфа, сумки, галстука;</a:t>
            </a:r>
          </a:p>
          <a:p>
            <a:r>
              <a:rPr lang="ru-RU" sz="1200" dirty="0" smtClean="0">
                <a:latin typeface="Arial Black" pitchFamily="34" charset="0"/>
              </a:rPr>
              <a:t>- стремись оказаться подальше от высоких и крупных людей,</a:t>
            </a:r>
          </a:p>
          <a:p>
            <a:r>
              <a:rPr lang="ru-RU" sz="1200" dirty="0" smtClean="0">
                <a:latin typeface="Arial Black" pitchFamily="34" charset="0"/>
              </a:rPr>
              <a:t> людей с громоздкими предметами и большими сумками.</a:t>
            </a:r>
          </a:p>
          <a:p>
            <a:endParaRPr lang="ru-RU" sz="1200" dirty="0">
              <a:latin typeface="Arial Black" pitchFamily="34" charset="0"/>
            </a:endParaRPr>
          </a:p>
        </p:txBody>
      </p:sp>
      <p:pic>
        <p:nvPicPr>
          <p:cNvPr id="5" name="Содержимое 4" descr="fgh-fit-1192x783.jpeg"/>
          <p:cNvPicPr>
            <a:picLocks noGrp="1" noChangeAspect="1"/>
          </p:cNvPicPr>
          <p:nvPr>
            <p:ph sz="half" idx="2"/>
          </p:nvPr>
        </p:nvPicPr>
        <p:blipFill>
          <a:blip r:embed="rId2" cstate="print"/>
          <a:stretch>
            <a:fillRect/>
          </a:stretch>
        </p:blipFill>
        <p:spPr>
          <a:xfrm>
            <a:off x="4500562" y="1928802"/>
            <a:ext cx="4357718" cy="350046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5416"/>
            <a:ext cx="8534400" cy="1328192"/>
          </a:xfrm>
        </p:spPr>
        <p:txBody>
          <a:bodyPr>
            <a:noAutofit/>
          </a:bodyPr>
          <a:lstStyle/>
          <a:p>
            <a:pPr algn="ctr"/>
            <a:r>
              <a:rPr lang="ru-RU" sz="2400" b="1" dirty="0" smtClean="0"/>
              <a:t>ПАМЯТКА</a:t>
            </a:r>
            <a:br>
              <a:rPr lang="ru-RU" sz="2400" b="1" dirty="0" smtClean="0"/>
            </a:br>
            <a:r>
              <a:rPr lang="ru-RU" sz="2400" b="1" dirty="0" smtClean="0"/>
              <a:t>по знаниям правил безопасности для детей</a:t>
            </a:r>
            <a:endParaRPr lang="ru-RU" sz="2400" dirty="0"/>
          </a:p>
        </p:txBody>
      </p:sp>
      <p:pic>
        <p:nvPicPr>
          <p:cNvPr id="5" name="Содержимое 4" descr="1-0001-1.jpg"/>
          <p:cNvPicPr>
            <a:picLocks noGrp="1" noChangeAspect="1"/>
          </p:cNvPicPr>
          <p:nvPr>
            <p:ph sz="half" idx="1"/>
          </p:nvPr>
        </p:nvPicPr>
        <p:blipFill>
          <a:blip r:embed="rId2" cstate="print"/>
          <a:stretch>
            <a:fillRect/>
          </a:stretch>
        </p:blipFill>
        <p:spPr>
          <a:xfrm>
            <a:off x="665465" y="1371600"/>
            <a:ext cx="3310919" cy="4681538"/>
          </a:xfrm>
        </p:spPr>
      </p:pic>
      <p:sp>
        <p:nvSpPr>
          <p:cNvPr id="4" name="Содержимое 3"/>
          <p:cNvSpPr>
            <a:spLocks noGrp="1"/>
          </p:cNvSpPr>
          <p:nvPr>
            <p:ph sz="half" idx="2"/>
          </p:nvPr>
        </p:nvSpPr>
        <p:spPr/>
        <p:txBody>
          <a:bodyPr>
            <a:normAutofit fontScale="62500" lnSpcReduction="20000"/>
          </a:bodyPr>
          <a:lstStyle/>
          <a:p>
            <a:r>
              <a:rPr lang="ru-RU" dirty="0" smtClean="0"/>
              <a:t>ЕСЛИ</a:t>
            </a:r>
            <a:br>
              <a:rPr lang="ru-RU" dirty="0" smtClean="0"/>
            </a:br>
            <a:r>
              <a:rPr lang="ru-RU" dirty="0" smtClean="0"/>
              <a:t>ты услышал запах газа,</a:t>
            </a:r>
          </a:p>
          <a:p>
            <a:r>
              <a:rPr lang="ru-RU" dirty="0" smtClean="0"/>
              <a:t/>
            </a:r>
            <a:br>
              <a:rPr lang="ru-RU" dirty="0" smtClean="0"/>
            </a:br>
            <a:r>
              <a:rPr lang="ru-RU" dirty="0" smtClean="0"/>
              <a:t>ТО</a:t>
            </a:r>
            <a:br>
              <a:rPr lang="ru-RU" dirty="0" smtClean="0"/>
            </a:br>
            <a:r>
              <a:rPr lang="ru-RU" dirty="0" smtClean="0"/>
              <a:t>- не зажигай свет, не чиркай спичками;</a:t>
            </a:r>
          </a:p>
          <a:p>
            <a:r>
              <a:rPr lang="ru-RU" dirty="0" smtClean="0"/>
              <a:t/>
            </a:r>
            <a:br>
              <a:rPr lang="ru-RU" dirty="0" smtClean="0"/>
            </a:br>
            <a:r>
              <a:rPr lang="ru-RU" dirty="0" smtClean="0"/>
              <a:t>- немедленно открой окна, двери, форточки;</a:t>
            </a:r>
          </a:p>
          <a:p>
            <a:r>
              <a:rPr lang="ru-RU" dirty="0" smtClean="0"/>
              <a:t/>
            </a:r>
            <a:br>
              <a:rPr lang="ru-RU" dirty="0" smtClean="0"/>
            </a:br>
            <a:r>
              <a:rPr lang="ru-RU" dirty="0" smtClean="0"/>
              <a:t>- закрой газовый кран на плите и газовой трубе;</a:t>
            </a:r>
          </a:p>
          <a:p>
            <a:r>
              <a:rPr lang="ru-RU" dirty="0" smtClean="0"/>
              <a:t/>
            </a:r>
            <a:br>
              <a:rPr lang="ru-RU" dirty="0" smtClean="0"/>
            </a:br>
            <a:r>
              <a:rPr lang="ru-RU" dirty="0" smtClean="0"/>
              <a:t>- вызови службу по телефону «04»;</a:t>
            </a:r>
          </a:p>
          <a:p>
            <a:r>
              <a:rPr lang="ru-RU" dirty="0" smtClean="0"/>
              <a:t/>
            </a:r>
            <a:br>
              <a:rPr lang="ru-RU" dirty="0" smtClean="0"/>
            </a:br>
            <a:r>
              <a:rPr lang="ru-RU" dirty="0" smtClean="0"/>
              <a:t>- покинь квартиру;</a:t>
            </a:r>
          </a:p>
          <a:p>
            <a:r>
              <a:rPr lang="ru-RU" dirty="0" smtClean="0"/>
              <a:t/>
            </a:r>
            <a:br>
              <a:rPr lang="ru-RU" dirty="0" smtClean="0"/>
            </a:br>
            <a:r>
              <a:rPr lang="ru-RU" dirty="0" smtClean="0"/>
              <a:t>- забери домашних животных, если они есть.</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34400" cy="1184176"/>
          </a:xfrm>
        </p:spPr>
        <p:txBody>
          <a:bodyPr>
            <a:noAutofit/>
          </a:bodyPr>
          <a:lstStyle/>
          <a:p>
            <a:pPr algn="ctr"/>
            <a:r>
              <a:rPr lang="ru-RU" sz="2400" b="1" dirty="0" smtClean="0"/>
              <a:t>ПАМЯТКА</a:t>
            </a:r>
            <a:br>
              <a:rPr lang="ru-RU" sz="2400" b="1" dirty="0" smtClean="0"/>
            </a:br>
            <a:r>
              <a:rPr lang="ru-RU" sz="2400" b="1" dirty="0" smtClean="0"/>
              <a:t>по знаниям правил безопасности для детей</a:t>
            </a:r>
            <a:endParaRPr lang="ru-RU" sz="2400" dirty="0"/>
          </a:p>
        </p:txBody>
      </p:sp>
      <p:sp>
        <p:nvSpPr>
          <p:cNvPr id="3" name="Содержимое 2"/>
          <p:cNvSpPr>
            <a:spLocks noGrp="1"/>
          </p:cNvSpPr>
          <p:nvPr>
            <p:ph sz="half" idx="1"/>
          </p:nvPr>
        </p:nvSpPr>
        <p:spPr/>
        <p:txBody>
          <a:bodyPr>
            <a:normAutofit fontScale="55000" lnSpcReduction="20000"/>
          </a:bodyPr>
          <a:lstStyle/>
          <a:p>
            <a:r>
              <a:rPr lang="ru-RU" dirty="0" smtClean="0"/>
              <a:t>ЕСЛИ</a:t>
            </a:r>
            <a:br>
              <a:rPr lang="ru-RU" dirty="0" smtClean="0"/>
            </a:br>
            <a:r>
              <a:rPr lang="ru-RU" dirty="0" smtClean="0"/>
              <a:t>ты эвакуируешься при сообщении о пожаре,</a:t>
            </a:r>
          </a:p>
          <a:p>
            <a:r>
              <a:rPr lang="ru-RU" dirty="0" smtClean="0"/>
              <a:t/>
            </a:r>
            <a:br>
              <a:rPr lang="ru-RU" dirty="0" smtClean="0"/>
            </a:br>
            <a:r>
              <a:rPr lang="ru-RU" dirty="0" smtClean="0"/>
              <a:t>ТО</a:t>
            </a:r>
            <a:br>
              <a:rPr lang="ru-RU" dirty="0" smtClean="0"/>
            </a:br>
            <a:r>
              <a:rPr lang="ru-RU" dirty="0" smtClean="0"/>
              <a:t>- позвони по телефону «01», сообщи, где происходит пожар,</a:t>
            </a:r>
          </a:p>
          <a:p>
            <a:r>
              <a:rPr lang="ru-RU" dirty="0" smtClean="0"/>
              <a:t> что горит, адрес, номер телефона, свою фамилию, как </a:t>
            </a:r>
          </a:p>
          <a:p>
            <a:r>
              <a:rPr lang="ru-RU" dirty="0" smtClean="0"/>
              <a:t>удобнее подъехать к дому, есть ли опасность для людей;</a:t>
            </a:r>
          </a:p>
          <a:p>
            <a:r>
              <a:rPr lang="ru-RU" dirty="0" smtClean="0"/>
              <a:t/>
            </a:r>
            <a:br>
              <a:rPr lang="ru-RU" dirty="0" smtClean="0"/>
            </a:br>
            <a:r>
              <a:rPr lang="ru-RU" dirty="0" smtClean="0"/>
              <a:t>- говори по телефону четко и спокойно;</a:t>
            </a:r>
          </a:p>
          <a:p>
            <a:r>
              <a:rPr lang="ru-RU" dirty="0" smtClean="0"/>
              <a:t/>
            </a:r>
            <a:br>
              <a:rPr lang="ru-RU" dirty="0" smtClean="0"/>
            </a:br>
            <a:r>
              <a:rPr lang="ru-RU" dirty="0" smtClean="0"/>
              <a:t>- покинь квартиру;</a:t>
            </a:r>
          </a:p>
          <a:p>
            <a:r>
              <a:rPr lang="ru-RU" dirty="0" smtClean="0"/>
              <a:t/>
            </a:r>
            <a:br>
              <a:rPr lang="ru-RU" dirty="0" smtClean="0"/>
            </a:br>
            <a:r>
              <a:rPr lang="ru-RU" dirty="0" smtClean="0"/>
              <a:t>- двигайся ползком или, пригнувшись, надень на нос и рот</a:t>
            </a:r>
          </a:p>
          <a:p>
            <a:r>
              <a:rPr lang="ru-RU" dirty="0" smtClean="0"/>
              <a:t>повязку, смоченную водой;</a:t>
            </a:r>
          </a:p>
          <a:p>
            <a:r>
              <a:rPr lang="ru-RU" dirty="0" smtClean="0"/>
              <a:t/>
            </a:r>
            <a:br>
              <a:rPr lang="ru-RU" dirty="0" smtClean="0"/>
            </a:br>
            <a:r>
              <a:rPr lang="ru-RU" dirty="0" smtClean="0"/>
              <a:t>- дверь в задымленное помещение открывай осторожно, </a:t>
            </a:r>
          </a:p>
          <a:p>
            <a:r>
              <a:rPr lang="ru-RU" dirty="0" smtClean="0"/>
              <a:t>чтобы быстрый поток воздуха не вызвал вспышки пламени.</a:t>
            </a:r>
          </a:p>
          <a:p>
            <a:endParaRPr lang="ru-RU" dirty="0"/>
          </a:p>
        </p:txBody>
      </p:sp>
      <p:pic>
        <p:nvPicPr>
          <p:cNvPr id="5" name="Содержимое 4" descr="shutterstock_709247161.jpg"/>
          <p:cNvPicPr>
            <a:picLocks noGrp="1" noChangeAspect="1"/>
          </p:cNvPicPr>
          <p:nvPr>
            <p:ph sz="half" idx="2"/>
          </p:nvPr>
        </p:nvPicPr>
        <p:blipFill>
          <a:blip r:embed="rId2" cstate="print"/>
          <a:stretch>
            <a:fillRect/>
          </a:stretch>
        </p:blipFill>
        <p:spPr>
          <a:xfrm>
            <a:off x="4876800" y="2060848"/>
            <a:ext cx="3886200" cy="310896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24136"/>
          </a:xfrm>
        </p:spPr>
        <p:txBody>
          <a:bodyPr>
            <a:noAutofit/>
          </a:bodyPr>
          <a:lstStyle/>
          <a:p>
            <a:pPr algn="ctr"/>
            <a:r>
              <a:rPr lang="ru-RU" sz="2400" b="1" dirty="0" smtClean="0"/>
              <a:t>ПАМЯТКА</a:t>
            </a:r>
            <a:br>
              <a:rPr lang="ru-RU" sz="2400" b="1" dirty="0" smtClean="0"/>
            </a:br>
            <a:r>
              <a:rPr lang="ru-RU" sz="2400" b="1" dirty="0" smtClean="0"/>
              <a:t>по знаниям правил безопасности для детей</a:t>
            </a:r>
            <a:endParaRPr lang="ru-RU" sz="2400" dirty="0"/>
          </a:p>
        </p:txBody>
      </p:sp>
      <p:sp>
        <p:nvSpPr>
          <p:cNvPr id="3" name="Содержимое 2"/>
          <p:cNvSpPr>
            <a:spLocks noGrp="1"/>
          </p:cNvSpPr>
          <p:nvPr>
            <p:ph sz="half" idx="1"/>
          </p:nvPr>
        </p:nvSpPr>
        <p:spPr/>
        <p:txBody>
          <a:bodyPr>
            <a:normAutofit fontScale="62500" lnSpcReduction="20000"/>
          </a:bodyPr>
          <a:lstStyle/>
          <a:p>
            <a:r>
              <a:rPr lang="ru-RU" dirty="0" smtClean="0"/>
              <a:t>ЕСЛИ</a:t>
            </a:r>
            <a:br>
              <a:rPr lang="ru-RU" dirty="0" smtClean="0"/>
            </a:br>
            <a:r>
              <a:rPr lang="ru-RU" dirty="0" smtClean="0"/>
              <a:t>внезапно началось наводнение,</a:t>
            </a:r>
          </a:p>
          <a:p>
            <a:r>
              <a:rPr lang="ru-RU" dirty="0" smtClean="0"/>
              <a:t/>
            </a:r>
            <a:br>
              <a:rPr lang="ru-RU" dirty="0" smtClean="0"/>
            </a:br>
            <a:r>
              <a:rPr lang="ru-RU" dirty="0" smtClean="0"/>
              <a:t>ТО</a:t>
            </a:r>
            <a:br>
              <a:rPr lang="ru-RU" dirty="0" smtClean="0"/>
            </a:br>
            <a:r>
              <a:rPr lang="ru-RU" dirty="0" smtClean="0"/>
              <a:t>- захвати с собой еду, питьевую воду, теплые вещи, фонарик, </a:t>
            </a:r>
          </a:p>
          <a:p>
            <a:r>
              <a:rPr lang="ru-RU" dirty="0" smtClean="0"/>
              <a:t>спички, медицинскую аптечку, свой спасательный круг, </a:t>
            </a:r>
          </a:p>
          <a:p>
            <a:r>
              <a:rPr lang="ru-RU" dirty="0" smtClean="0"/>
              <a:t>веревку, другие средства спасения;</a:t>
            </a:r>
          </a:p>
          <a:p>
            <a:r>
              <a:rPr lang="ru-RU" dirty="0" smtClean="0"/>
              <a:t/>
            </a:r>
            <a:br>
              <a:rPr lang="ru-RU" dirty="0" smtClean="0"/>
            </a:br>
            <a:r>
              <a:rPr lang="ru-RU" dirty="0" smtClean="0"/>
              <a:t>- поднимайся на верхние этажи или крышу дома;</a:t>
            </a:r>
          </a:p>
          <a:p>
            <a:r>
              <a:rPr lang="ru-RU" dirty="0" smtClean="0"/>
              <a:t/>
            </a:r>
            <a:br>
              <a:rPr lang="ru-RU" dirty="0" smtClean="0"/>
            </a:br>
            <a:r>
              <a:rPr lang="ru-RU" dirty="0" smtClean="0"/>
              <a:t>- оставайся там до прибытия спасателей;</a:t>
            </a:r>
          </a:p>
          <a:p>
            <a:r>
              <a:rPr lang="ru-RU" dirty="0" smtClean="0"/>
              <a:t/>
            </a:r>
            <a:br>
              <a:rPr lang="ru-RU" dirty="0" smtClean="0"/>
            </a:br>
            <a:r>
              <a:rPr lang="ru-RU" dirty="0" smtClean="0"/>
              <a:t>- подавай сигналы о месте своего нахождения с помощью</a:t>
            </a:r>
          </a:p>
          <a:p>
            <a:r>
              <a:rPr lang="ru-RU" dirty="0" smtClean="0"/>
              <a:t> флагов, света фонаря или свечи.</a:t>
            </a:r>
          </a:p>
          <a:p>
            <a:endParaRPr lang="ru-RU" dirty="0"/>
          </a:p>
        </p:txBody>
      </p:sp>
      <p:pic>
        <p:nvPicPr>
          <p:cNvPr id="5" name="Содержимое 4" descr="1.jpg"/>
          <p:cNvPicPr>
            <a:picLocks noGrp="1" noChangeAspect="1"/>
          </p:cNvPicPr>
          <p:nvPr>
            <p:ph sz="half" idx="2"/>
          </p:nvPr>
        </p:nvPicPr>
        <p:blipFill>
          <a:blip r:embed="rId2" cstate="print"/>
          <a:stretch>
            <a:fillRect/>
          </a:stretch>
        </p:blipFill>
        <p:spPr>
          <a:xfrm>
            <a:off x="4989131" y="1371600"/>
            <a:ext cx="3661538" cy="46815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6" name="Содержимое 5" descr="cc82e504adb00113d47fadce00357df4.jpg"/>
          <p:cNvPicPr>
            <a:picLocks noGrp="1" noChangeAspect="1"/>
          </p:cNvPicPr>
          <p:nvPr>
            <p:ph sz="half" idx="1"/>
          </p:nvPr>
        </p:nvPicPr>
        <p:blipFill>
          <a:blip r:embed="rId2" cstate="print"/>
          <a:stretch>
            <a:fillRect/>
          </a:stretch>
        </p:blipFill>
        <p:spPr>
          <a:xfrm>
            <a:off x="142844" y="214290"/>
            <a:ext cx="5000660" cy="6286544"/>
          </a:xfrm>
        </p:spPr>
      </p:pic>
      <p:sp>
        <p:nvSpPr>
          <p:cNvPr id="8" name="Содержимое 7"/>
          <p:cNvSpPr>
            <a:spLocks noGrp="1"/>
          </p:cNvSpPr>
          <p:nvPr>
            <p:ph sz="half" idx="2"/>
          </p:nvPr>
        </p:nvSpPr>
        <p:spPr>
          <a:xfrm>
            <a:off x="5000628" y="214290"/>
            <a:ext cx="4000528" cy="6429420"/>
          </a:xfrm>
        </p:spPr>
        <p:txBody>
          <a:bodyPr>
            <a:noAutofit/>
          </a:bodyPr>
          <a:lstStyle/>
          <a:p>
            <a:r>
              <a:rPr lang="ru-RU" sz="1600" dirty="0" smtClean="0"/>
              <a:t>Все маленькие граждане страны должны знать, что в России действует Национальный антитеррористический комитет. В его названии заключена и его основная задача: сотрудники комитета борются с терроризмом.</a:t>
            </a:r>
            <a:br>
              <a:rPr lang="ru-RU" sz="1600" dirty="0" smtClean="0"/>
            </a:br>
            <a:r>
              <a:rPr lang="ru-RU" sz="1600" dirty="0" smtClean="0"/>
              <a:t>10 марта 2006 года по Указу Президента Российской Федерации в соответствии с Законом РФ «О противодействии терроризму» был создан Национальный антитеррористический комитет (НАК). Сотрудники его не только придумывают, как защитить вокзалы, аэропорты, предприятия и каждого человека от угрозы терактов, но и разрабатывают специальные положения и законы. Эти документы помогают устранить причины терактов и предотвратить их.</a:t>
            </a:r>
          </a:p>
          <a:p>
            <a:endParaRPr lang="ru-RU" sz="1400"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pPr algn="ctr"/>
            <a:r>
              <a:rPr lang="ru-RU" b="1" dirty="0" smtClean="0"/>
              <a:t>Что же такое терроризм?</a:t>
            </a:r>
            <a:r>
              <a:rPr lang="ru-RU" dirty="0" smtClean="0"/>
              <a:t/>
            </a:r>
            <a:br>
              <a:rPr lang="ru-RU" dirty="0" smtClean="0"/>
            </a:br>
            <a:endParaRPr lang="ru-RU" dirty="0"/>
          </a:p>
        </p:txBody>
      </p:sp>
      <p:pic>
        <p:nvPicPr>
          <p:cNvPr id="5" name="Содержимое 4" descr="877_Listovka-1.png"/>
          <p:cNvPicPr>
            <a:picLocks noGrp="1" noChangeAspect="1"/>
          </p:cNvPicPr>
          <p:nvPr>
            <p:ph sz="half" idx="1"/>
          </p:nvPr>
        </p:nvPicPr>
        <p:blipFill>
          <a:blip r:embed="rId2" cstate="print"/>
          <a:stretch>
            <a:fillRect/>
          </a:stretch>
        </p:blipFill>
        <p:spPr>
          <a:xfrm>
            <a:off x="357158" y="1142984"/>
            <a:ext cx="4143404" cy="5018104"/>
          </a:xfrm>
        </p:spPr>
      </p:pic>
      <p:sp>
        <p:nvSpPr>
          <p:cNvPr id="4" name="Содержимое 3"/>
          <p:cNvSpPr>
            <a:spLocks noGrp="1"/>
          </p:cNvSpPr>
          <p:nvPr>
            <p:ph sz="half" idx="2"/>
          </p:nvPr>
        </p:nvSpPr>
        <p:spPr>
          <a:xfrm>
            <a:off x="4572000" y="785794"/>
            <a:ext cx="4357718" cy="5715040"/>
          </a:xfrm>
        </p:spPr>
        <p:txBody>
          <a:bodyPr>
            <a:noAutofit/>
          </a:bodyPr>
          <a:lstStyle/>
          <a:p>
            <a:r>
              <a:rPr lang="ru-RU" sz="1200" b="1" dirty="0" smtClean="0"/>
              <a:t>Среди наиболее известных терактов последнего десятилетия:</a:t>
            </a:r>
            <a:br>
              <a:rPr lang="ru-RU" sz="1200" b="1" dirty="0" smtClean="0"/>
            </a:br>
            <a:r>
              <a:rPr lang="ru-RU" sz="1200" b="1" dirty="0" smtClean="0"/>
              <a:t>- Захват заложников в больнице 14 июля 1995 года в городе Буденновске, Ставропольский край.</a:t>
            </a:r>
          </a:p>
          <a:p>
            <a:r>
              <a:rPr lang="ru-RU" sz="1200" b="1" dirty="0" smtClean="0"/>
              <a:t/>
            </a:r>
            <a:br>
              <a:rPr lang="ru-RU" sz="1200" b="1" dirty="0" smtClean="0"/>
            </a:br>
            <a:r>
              <a:rPr lang="ru-RU" sz="1200" b="1" dirty="0" smtClean="0"/>
              <a:t>- В сентябре 1999 года произошел ряд терактов в Москве и Волгодонске: 8 сентября на улице Гурьянова террористы взорвали жилой дом; 13 сентября произошел взрыв на Каширском шоссе; 16 сентября 1999 года был взорван дом в Волгодонске.</a:t>
            </a:r>
            <a:br>
              <a:rPr lang="ru-RU" sz="1200" b="1" dirty="0" smtClean="0"/>
            </a:br>
            <a:r>
              <a:rPr lang="ru-RU" sz="1200" b="1" dirty="0" smtClean="0"/>
              <a:t>- 23 октября 2002 года был совершен захват заложников в Театральном центре на Дубровке во время представления мюзикла «Норд-Ост». Это продолжалось трое суток.</a:t>
            </a:r>
            <a:br>
              <a:rPr lang="ru-RU" sz="1200" b="1" dirty="0" smtClean="0"/>
            </a:br>
            <a:r>
              <a:rPr lang="ru-RU" sz="1200" b="1" dirty="0" smtClean="0"/>
              <a:t>- 5 июля 2003 года у входа на аэродром Тушино, где проходил рок-фестиваль «Крылья», прогремело два взрыва.</a:t>
            </a:r>
            <a:br>
              <a:rPr lang="ru-RU" sz="1200" b="1" dirty="0" smtClean="0"/>
            </a:br>
            <a:r>
              <a:rPr lang="ru-RU" sz="1200" b="1" dirty="0" smtClean="0"/>
              <a:t>- 6 февраля 2004 года произошел теракт в московском метро. Взрывное устройство было приведено в действие во втором вагоне поезда на перегоне между станциями Павелецкая и Автозаводская.</a:t>
            </a:r>
            <a:br>
              <a:rPr lang="ru-RU" sz="1200" b="1" dirty="0" smtClean="0"/>
            </a:br>
            <a:r>
              <a:rPr lang="ru-RU" sz="1200" b="1" dirty="0" smtClean="0"/>
              <a:t>- 1 сентября 2004 около 30 террористов захватили школу в северо-осетинском городе Беслан. В течение нескольких минут в их руках оказалось более тысячи заложников — учеников, учителей, родителей. Тремя днями позже наступила кровавая развязка.</a:t>
            </a:r>
            <a:br>
              <a:rPr lang="ru-RU" sz="1200" b="1" dirty="0" smtClean="0"/>
            </a:br>
            <a:r>
              <a:rPr lang="ru-RU" sz="1200" b="1" dirty="0" smtClean="0"/>
              <a:t>- 13 августа 2007 года террористы подложили бомбу под поезд Москва – Санкт-Петербург. При взрыве пострадали 60 человек.</a:t>
            </a:r>
            <a:br>
              <a:rPr lang="ru-RU" sz="1200" b="1" dirty="0" smtClean="0"/>
            </a:br>
            <a:r>
              <a:rPr lang="ru-RU" sz="1200" b="1" dirty="0" smtClean="0"/>
              <a:t>- 29 марта 2010 года в Москве снова прогремели два взрыва в Московском метро: первый на станции «Лубянка», второй, на станции «Парк культуры».  Погибло 40 человек, пострадали 60.</a:t>
            </a:r>
          </a:p>
          <a:p>
            <a:endParaRPr lang="ru-RU" sz="1000"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t>Начнем с правил безопасного пользования мобильными телефонами</a:t>
            </a:r>
            <a:endParaRPr lang="ru-RU" sz="2400" b="1" dirty="0"/>
          </a:p>
        </p:txBody>
      </p:sp>
      <p:pic>
        <p:nvPicPr>
          <p:cNvPr id="5" name="Содержимое 4" descr="screen7.jpg"/>
          <p:cNvPicPr>
            <a:picLocks noGrp="1" noChangeAspect="1"/>
          </p:cNvPicPr>
          <p:nvPr>
            <p:ph sz="half" idx="1"/>
          </p:nvPr>
        </p:nvPicPr>
        <p:blipFill>
          <a:blip r:embed="rId2" cstate="print"/>
          <a:stretch>
            <a:fillRect/>
          </a:stretch>
        </p:blipFill>
        <p:spPr>
          <a:xfrm>
            <a:off x="301625" y="2197894"/>
            <a:ext cx="4038600" cy="3028950"/>
          </a:xfrm>
        </p:spPr>
      </p:pic>
      <p:pic>
        <p:nvPicPr>
          <p:cNvPr id="6" name="Содержимое 5" descr="screen2.jpg"/>
          <p:cNvPicPr>
            <a:picLocks noGrp="1" noChangeAspect="1"/>
          </p:cNvPicPr>
          <p:nvPr>
            <p:ph sz="half" idx="2"/>
          </p:nvPr>
        </p:nvPicPr>
        <p:blipFill>
          <a:blip r:embed="rId3" cstate="print"/>
          <a:stretch>
            <a:fillRect/>
          </a:stretch>
        </p:blipFill>
        <p:spPr>
          <a:xfrm>
            <a:off x="4800600" y="2197894"/>
            <a:ext cx="4038600" cy="30289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24136"/>
          </a:xfrm>
        </p:spPr>
        <p:txBody>
          <a:bodyPr>
            <a:normAutofit fontScale="90000"/>
          </a:bodyPr>
          <a:lstStyle/>
          <a:p>
            <a:pPr algn="ctr"/>
            <a:r>
              <a:rPr lang="ru-RU" b="1" dirty="0" smtClean="0"/>
              <a:t>Первый мини-урок: «Взрывы в общественных местах»</a:t>
            </a:r>
            <a:endParaRPr lang="ru-RU" b="1" dirty="0"/>
          </a:p>
        </p:txBody>
      </p:sp>
      <p:pic>
        <p:nvPicPr>
          <p:cNvPr id="5" name="Содержимое 4" descr="003.jpg"/>
          <p:cNvPicPr>
            <a:picLocks noGrp="1" noChangeAspect="1"/>
          </p:cNvPicPr>
          <p:nvPr>
            <p:ph sz="half" idx="1"/>
          </p:nvPr>
        </p:nvPicPr>
        <p:blipFill>
          <a:blip r:embed="rId2" cstate="print"/>
          <a:stretch>
            <a:fillRect/>
          </a:stretch>
        </p:blipFill>
        <p:spPr>
          <a:xfrm>
            <a:off x="301625" y="2197894"/>
            <a:ext cx="4038600" cy="3028950"/>
          </a:xfrm>
        </p:spPr>
      </p:pic>
      <p:sp>
        <p:nvSpPr>
          <p:cNvPr id="4" name="Содержимое 3"/>
          <p:cNvSpPr>
            <a:spLocks noGrp="1"/>
          </p:cNvSpPr>
          <p:nvPr>
            <p:ph sz="half" idx="2"/>
          </p:nvPr>
        </p:nvSpPr>
        <p:spPr>
          <a:xfrm>
            <a:off x="4844900" y="1500174"/>
            <a:ext cx="4156256" cy="5214974"/>
          </a:xfrm>
        </p:spPr>
        <p:txBody>
          <a:bodyPr>
            <a:normAutofit fontScale="25000" lnSpcReduction="20000"/>
          </a:bodyPr>
          <a:lstStyle/>
          <a:p>
            <a:r>
              <a:rPr lang="ru-RU" sz="4800" b="1" dirty="0" smtClean="0"/>
              <a:t>Вы знаете, что такое общественные места?</a:t>
            </a:r>
            <a:br>
              <a:rPr lang="ru-RU" sz="4800" b="1" dirty="0" smtClean="0"/>
            </a:br>
            <a:r>
              <a:rPr lang="ru-RU" sz="4800" b="1" dirty="0" smtClean="0"/>
              <a:t>Да, это места, где собирается много людей.</a:t>
            </a:r>
            <a:br>
              <a:rPr lang="ru-RU" sz="4800" b="1" dirty="0" smtClean="0"/>
            </a:br>
            <a:r>
              <a:rPr lang="ru-RU" sz="4800" b="1" dirty="0" smtClean="0"/>
              <a:t>Это бывают рынки, остановки городского транспорта, магазины, особенно супермаркеты, площади и парки во время проведения мероприятий. В этих местах террористы могут заложить взрывные устройства. Можете ли вы их найти? Конечно! Для этого надо быть всегда очень внимательным и знать признаки наличия взрывных устройств. Это могут быть: подброшенная сумка, антенна, провода, </a:t>
            </a:r>
            <a:r>
              <a:rPr lang="ru-RU" sz="4800" b="1" dirty="0" err="1" smtClean="0"/>
              <a:t>све-жевыкопанная</a:t>
            </a:r>
            <a:r>
              <a:rPr lang="ru-RU" sz="4800" b="1" dirty="0" smtClean="0"/>
              <a:t> земля, мобильные телефоны, банки из под пива; посторонний непонятный шум.</a:t>
            </a:r>
            <a:br>
              <a:rPr lang="ru-RU" sz="4800" b="1" dirty="0" smtClean="0"/>
            </a:br>
            <a:r>
              <a:rPr lang="ru-RU" sz="4800" b="1" dirty="0" smtClean="0"/>
              <a:t>Самое страшное, что преступники маскируют мины под игрушки. Самыми доверчивыми людьми являются дети, поэтому они первыми кинутся поднять куклу, телефон, ручку или любой другой предмет. Вот тут и может произойти взрыв.</a:t>
            </a:r>
            <a:br>
              <a:rPr lang="ru-RU" sz="4800" b="1" dirty="0" smtClean="0"/>
            </a:br>
            <a:r>
              <a:rPr lang="ru-RU" sz="4800" b="1" dirty="0" smtClean="0"/>
              <a:t>Что же делать? Во-первых, не трогать, не пинать на улице предметы, лежащие на земле! Во-вторых, сообщить об этом взрослым и отойти на безопасное расстояние: лучше всего вообще покинуть это место. Специалисты, которым сообщили об этом, сделают все, чтобы никто не пострадал.</a:t>
            </a:r>
            <a:br>
              <a:rPr lang="ru-RU" sz="4800" b="1" dirty="0" smtClean="0"/>
            </a:br>
            <a:r>
              <a:rPr lang="ru-RU" sz="4800" b="1" dirty="0" smtClean="0"/>
              <a:t>Очень важно запомнить, что в таких ситуациях нельзя пользоваться мобильными телефонами. Дело в том, что мина может быть запрограммирована на тех же волнах, что и ваш мобильный телефон. И, если вдруг так случиться, то при звонке (или вы звоните, или вам звонят) может произойти взрыв. Поэтому, когда вы заметили или вам сообщили, что найден подозрительный предмет, сразу отходите подальше и выключайте телефон.</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8153400" cy="771508"/>
          </a:xfrm>
        </p:spPr>
        <p:txBody>
          <a:bodyPr>
            <a:normAutofit/>
          </a:bodyPr>
          <a:lstStyle/>
          <a:p>
            <a:pPr algn="ctr"/>
            <a:r>
              <a:rPr lang="ru-RU" b="1" dirty="0" smtClean="0"/>
              <a:t>Мини-урок: «Похищение людей».</a:t>
            </a:r>
            <a:endParaRPr lang="ru-RU" b="1" dirty="0"/>
          </a:p>
        </p:txBody>
      </p:sp>
      <p:pic>
        <p:nvPicPr>
          <p:cNvPr id="5" name="Содержимое 4" descr="terror-1544414_960_720.jpg"/>
          <p:cNvPicPr>
            <a:picLocks noGrp="1" noChangeAspect="1"/>
          </p:cNvPicPr>
          <p:nvPr>
            <p:ph sz="half" idx="1"/>
          </p:nvPr>
        </p:nvPicPr>
        <p:blipFill>
          <a:blip r:embed="rId2" cstate="print"/>
          <a:stretch>
            <a:fillRect/>
          </a:stretch>
        </p:blipFill>
        <p:spPr>
          <a:xfrm>
            <a:off x="857885" y="2767489"/>
            <a:ext cx="2926080" cy="1889760"/>
          </a:xfrm>
        </p:spPr>
      </p:pic>
      <p:sp>
        <p:nvSpPr>
          <p:cNvPr id="4" name="Содержимое 3"/>
          <p:cNvSpPr>
            <a:spLocks noGrp="1"/>
          </p:cNvSpPr>
          <p:nvPr>
            <p:ph sz="half" idx="2"/>
          </p:nvPr>
        </p:nvSpPr>
        <p:spPr>
          <a:xfrm>
            <a:off x="4643438" y="1142984"/>
            <a:ext cx="4214842" cy="5500726"/>
          </a:xfrm>
        </p:spPr>
        <p:txBody>
          <a:bodyPr>
            <a:normAutofit fontScale="55000" lnSpcReduction="20000"/>
          </a:bodyPr>
          <a:lstStyle/>
          <a:p>
            <a:r>
              <a:rPr lang="ru-RU" b="1" dirty="0" smtClean="0"/>
              <a:t>Как вы думаете, зачем преступникам похищать людей?</a:t>
            </a:r>
            <a:br>
              <a:rPr lang="ru-RU" b="1" dirty="0" smtClean="0"/>
            </a:br>
            <a:r>
              <a:rPr lang="ru-RU" b="1" dirty="0" smtClean="0"/>
              <a:t>Не думайте, что похищают только богатых, которые могут заплатить </a:t>
            </a:r>
            <a:r>
              <a:rPr lang="ru-RU" b="1" dirty="0" err="1" smtClean="0"/>
              <a:t>боль-шую</a:t>
            </a:r>
            <a:r>
              <a:rPr lang="ru-RU" b="1" dirty="0" smtClean="0"/>
              <a:t> сумку денег за освобождение.</a:t>
            </a:r>
            <a:br>
              <a:rPr lang="ru-RU" b="1" dirty="0" smtClean="0"/>
            </a:br>
            <a:r>
              <a:rPr lang="ru-RU" b="1" dirty="0" smtClean="0"/>
              <a:t>Исторические факты говорят о том, что похищают людей не только для выкупа, но и для того, чтобы обратить людей в рабство, а также для того, чтобы </a:t>
            </a:r>
            <a:r>
              <a:rPr lang="ru-RU" b="1" dirty="0" err="1" smtClean="0"/>
              <a:t>ис-пользовать</a:t>
            </a:r>
            <a:r>
              <a:rPr lang="ru-RU" b="1" dirty="0" smtClean="0"/>
              <a:t> их здоровые органы.</a:t>
            </a:r>
            <a:br>
              <a:rPr lang="ru-RU" b="1" dirty="0" smtClean="0"/>
            </a:br>
            <a:r>
              <a:rPr lang="ru-RU" b="1" dirty="0" smtClean="0"/>
              <a:t>Поэтому наша с вами задача – научиться вести себя так, чтобы, никогда не быть похищенным.</a:t>
            </a:r>
            <a:br>
              <a:rPr lang="ru-RU" b="1" dirty="0" smtClean="0"/>
            </a:br>
            <a:r>
              <a:rPr lang="ru-RU" b="1" dirty="0" smtClean="0"/>
              <a:t>Во-первых, надо держаться подальше от дороги, чтобы преступники не смогли втолкнуть тебя в машину.</a:t>
            </a:r>
            <a:br>
              <a:rPr lang="ru-RU" b="1" dirty="0" smtClean="0"/>
            </a:br>
            <a:r>
              <a:rPr lang="ru-RU" b="1" dirty="0" smtClean="0"/>
              <a:t>Во-вторых, свои маршруты по городу (станице) продумывайте так, чтобы всегда находиться на виду у многих людей.</a:t>
            </a:r>
            <a:br>
              <a:rPr lang="ru-RU" b="1" dirty="0" smtClean="0"/>
            </a:br>
            <a:r>
              <a:rPr lang="ru-RU" b="1" dirty="0" smtClean="0"/>
              <a:t>В-третьих, старайтесь ходить с друзьями, родителями, но не в одиночку. Преступники боятся подходить к группе людей, так как появляется много свидетелей.</a:t>
            </a:r>
            <a:br>
              <a:rPr lang="ru-RU" b="1" dirty="0" smtClean="0"/>
            </a:br>
            <a:r>
              <a:rPr lang="ru-RU" b="1" dirty="0" smtClean="0"/>
              <a:t>Не забывайте правила пользования мобильными телефонами!</a:t>
            </a:r>
          </a:p>
          <a:p>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Мини-урок: «Захват заложников».</a:t>
            </a:r>
            <a:endParaRPr lang="ru-RU" b="1" dirty="0"/>
          </a:p>
        </p:txBody>
      </p:sp>
      <p:pic>
        <p:nvPicPr>
          <p:cNvPr id="5" name="Содержимое 4" descr="JbmHOipkL4Y.jpg"/>
          <p:cNvPicPr>
            <a:picLocks noGrp="1" noChangeAspect="1"/>
          </p:cNvPicPr>
          <p:nvPr>
            <p:ph sz="half" idx="1"/>
          </p:nvPr>
        </p:nvPicPr>
        <p:blipFill>
          <a:blip r:embed="rId2" cstate="print"/>
          <a:stretch>
            <a:fillRect/>
          </a:stretch>
        </p:blipFill>
        <p:spPr>
          <a:xfrm>
            <a:off x="500034" y="1785926"/>
            <a:ext cx="4000528" cy="3760801"/>
          </a:xfrm>
        </p:spPr>
      </p:pic>
      <p:sp>
        <p:nvSpPr>
          <p:cNvPr id="4" name="Содержимое 3"/>
          <p:cNvSpPr>
            <a:spLocks noGrp="1"/>
          </p:cNvSpPr>
          <p:nvPr>
            <p:ph sz="half" idx="2"/>
          </p:nvPr>
        </p:nvSpPr>
        <p:spPr>
          <a:xfrm>
            <a:off x="4844900" y="1214422"/>
            <a:ext cx="4013379" cy="5357850"/>
          </a:xfrm>
        </p:spPr>
        <p:txBody>
          <a:bodyPr>
            <a:normAutofit fontScale="92500" lnSpcReduction="10000"/>
          </a:bodyPr>
          <a:lstStyle/>
          <a:p>
            <a:r>
              <a:rPr lang="ru-RU" sz="1600" b="1" dirty="0" smtClean="0"/>
              <a:t>Первое правило – не паниковать! Волнующийся человек не может трезво оценивать ситуацию, поэтому самое главное – сохранять спокойствие, не перечить преступникам и выполнять их просьбы.</a:t>
            </a:r>
            <a:br>
              <a:rPr lang="ru-RU" sz="1600" b="1" dirty="0" smtClean="0"/>
            </a:br>
            <a:r>
              <a:rPr lang="ru-RU" sz="1600" b="1" dirty="0" smtClean="0"/>
              <a:t>Второе правило – отвлекаться от происходящего, вспоминая родных и близких.</a:t>
            </a:r>
            <a:br>
              <a:rPr lang="ru-RU" sz="1600" b="1" dirty="0" smtClean="0"/>
            </a:br>
            <a:r>
              <a:rPr lang="ru-RU" sz="1600" b="1" dirty="0" smtClean="0"/>
              <a:t>Третье правило – не делать резких движений, не смотреть террористам в глаза, стараться быть незаметным.</a:t>
            </a:r>
            <a:br>
              <a:rPr lang="ru-RU" sz="1600" b="1" dirty="0" smtClean="0"/>
            </a:br>
            <a:r>
              <a:rPr lang="ru-RU" sz="1600" b="1" dirty="0" smtClean="0"/>
              <a:t>Четвертое правило – не падать духом! Помните, что вас обязательно спасут!</a:t>
            </a:r>
            <a:br>
              <a:rPr lang="ru-RU" sz="1600" b="1" dirty="0" smtClean="0"/>
            </a:br>
            <a:r>
              <a:rPr lang="ru-RU" sz="1600" b="1" dirty="0" smtClean="0"/>
              <a:t>Пятое правило – вы должны стараться запомнить все: как террористы одеты, как они называют друг друга, что они говорят, какие у них привычки и другое. Это поможет потом нашим службам разыскать преступников.</a:t>
            </a:r>
          </a:p>
          <a:p>
            <a:endParaRPr lang="ru-RU"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14290"/>
            <a:ext cx="8153400" cy="557194"/>
          </a:xfrm>
        </p:spPr>
        <p:txBody>
          <a:bodyPr>
            <a:normAutofit fontScale="90000"/>
          </a:bodyPr>
          <a:lstStyle/>
          <a:p>
            <a:pPr algn="ctr"/>
            <a:r>
              <a:rPr lang="ru-RU" b="1" dirty="0" smtClean="0"/>
              <a:t>Ложный вызов</a:t>
            </a:r>
            <a:br>
              <a:rPr lang="ru-RU" b="1" dirty="0" smtClean="0"/>
            </a:br>
            <a:endParaRPr lang="ru-RU" b="1" dirty="0"/>
          </a:p>
        </p:txBody>
      </p:sp>
      <p:sp>
        <p:nvSpPr>
          <p:cNvPr id="3" name="Содержимое 2"/>
          <p:cNvSpPr>
            <a:spLocks noGrp="1"/>
          </p:cNvSpPr>
          <p:nvPr>
            <p:ph sz="half" idx="1"/>
          </p:nvPr>
        </p:nvSpPr>
        <p:spPr>
          <a:xfrm>
            <a:off x="428596" y="785794"/>
            <a:ext cx="4067204" cy="5572164"/>
          </a:xfrm>
        </p:spPr>
        <p:txBody>
          <a:bodyPr>
            <a:normAutofit fontScale="85000" lnSpcReduction="20000"/>
          </a:bodyPr>
          <a:lstStyle/>
          <a:p>
            <a:r>
              <a:rPr lang="ru-RU" dirty="0" smtClean="0"/>
              <a:t>Послушаем одну историю: Саша и Витя играли в парке. Вдруг  они увидели лежащий на земле мобильный телефон. Остановились. Подумали.</a:t>
            </a:r>
            <a:br>
              <a:rPr lang="ru-RU" dirty="0" smtClean="0"/>
            </a:br>
            <a:r>
              <a:rPr lang="ru-RU" dirty="0" smtClean="0"/>
              <a:t>- Давай вызовем милицию, предложил Саша.</a:t>
            </a:r>
            <a:br>
              <a:rPr lang="ru-RU" dirty="0" smtClean="0"/>
            </a:br>
            <a:r>
              <a:rPr lang="ru-RU" dirty="0" smtClean="0"/>
              <a:t>- Давай, согласился Витя.</a:t>
            </a:r>
            <a:br>
              <a:rPr lang="ru-RU" dirty="0" smtClean="0"/>
            </a:br>
            <a:r>
              <a:rPr lang="ru-RU" dirty="0" smtClean="0"/>
              <a:t>Как вы думаете, правильно поступили мальчики?</a:t>
            </a:r>
            <a:br>
              <a:rPr lang="ru-RU" dirty="0" smtClean="0"/>
            </a:br>
            <a:r>
              <a:rPr lang="ru-RU" dirty="0" smtClean="0"/>
              <a:t>Приехала милиция. Оцепила место, где лежал брошенный мобильный телефон. В конце операции милиционер поблагодарил мальчиков.</a:t>
            </a:r>
            <a:br>
              <a:rPr lang="ru-RU" dirty="0" smtClean="0"/>
            </a:br>
            <a:r>
              <a:rPr lang="ru-RU" dirty="0" smtClean="0"/>
              <a:t>Тут Витя сказал:</a:t>
            </a:r>
            <a:br>
              <a:rPr lang="ru-RU" dirty="0" smtClean="0"/>
            </a:br>
            <a:r>
              <a:rPr lang="ru-RU" dirty="0" smtClean="0"/>
              <a:t>- Классно! Один звонок и столько шума...</a:t>
            </a:r>
          </a:p>
          <a:p>
            <a:endParaRPr lang="ru-RU" dirty="0"/>
          </a:p>
        </p:txBody>
      </p:sp>
      <p:pic>
        <p:nvPicPr>
          <p:cNvPr id="5" name="Содержимое 4" descr="11111.jpg"/>
          <p:cNvPicPr>
            <a:picLocks noGrp="1" noChangeAspect="1"/>
          </p:cNvPicPr>
          <p:nvPr>
            <p:ph sz="half" idx="2"/>
          </p:nvPr>
        </p:nvPicPr>
        <p:blipFill>
          <a:blip r:embed="rId2" cstate="print"/>
          <a:stretch>
            <a:fillRect/>
          </a:stretch>
        </p:blipFill>
        <p:spPr>
          <a:xfrm>
            <a:off x="4845050" y="1042448"/>
            <a:ext cx="3941763" cy="498741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8153400" cy="557194"/>
          </a:xfrm>
        </p:spPr>
        <p:txBody>
          <a:bodyPr>
            <a:normAutofit fontScale="90000"/>
          </a:bodyPr>
          <a:lstStyle/>
          <a:p>
            <a:pPr algn="ctr"/>
            <a:r>
              <a:rPr lang="ru-RU" b="1" dirty="0" smtClean="0"/>
              <a:t/>
            </a:r>
            <a:br>
              <a:rPr lang="ru-RU" b="1" dirty="0" smtClean="0"/>
            </a:br>
            <a:r>
              <a:rPr lang="ru-RU" b="1" dirty="0" smtClean="0"/>
              <a:t>Ложный вызов</a:t>
            </a:r>
            <a:br>
              <a:rPr lang="ru-RU" b="1" dirty="0" smtClean="0"/>
            </a:br>
            <a:endParaRPr lang="ru-RU" dirty="0"/>
          </a:p>
        </p:txBody>
      </p:sp>
      <p:pic>
        <p:nvPicPr>
          <p:cNvPr id="5" name="Содержимое 4" descr="2ba20b094a6f4376b4d045aad7926bf9.jpg"/>
          <p:cNvPicPr>
            <a:picLocks noGrp="1" noChangeAspect="1"/>
          </p:cNvPicPr>
          <p:nvPr>
            <p:ph sz="half" idx="1"/>
          </p:nvPr>
        </p:nvPicPr>
        <p:blipFill>
          <a:blip r:embed="rId2" cstate="print"/>
          <a:stretch>
            <a:fillRect/>
          </a:stretch>
        </p:blipFill>
        <p:spPr>
          <a:xfrm>
            <a:off x="214282" y="1000108"/>
            <a:ext cx="4643470" cy="5286412"/>
          </a:xfrm>
        </p:spPr>
      </p:pic>
      <p:sp>
        <p:nvSpPr>
          <p:cNvPr id="4" name="Содержимое 3"/>
          <p:cNvSpPr>
            <a:spLocks noGrp="1"/>
          </p:cNvSpPr>
          <p:nvPr>
            <p:ph sz="half" idx="2"/>
          </p:nvPr>
        </p:nvSpPr>
        <p:spPr>
          <a:xfrm>
            <a:off x="4844900" y="1071546"/>
            <a:ext cx="4013379" cy="5500726"/>
          </a:xfrm>
        </p:spPr>
        <p:txBody>
          <a:bodyPr>
            <a:normAutofit fontScale="62500" lnSpcReduction="20000"/>
          </a:bodyPr>
          <a:lstStyle/>
          <a:p>
            <a:r>
              <a:rPr lang="ru-RU" dirty="0" smtClean="0"/>
              <a:t>Круто! Сказал Саша. Давай еще так сделаем?</a:t>
            </a:r>
            <a:br>
              <a:rPr lang="ru-RU" dirty="0" smtClean="0"/>
            </a:br>
            <a:r>
              <a:rPr lang="ru-RU" dirty="0" smtClean="0"/>
              <a:t>Ребята позвонили повторно в милицию, сказав, что подброшен пакет и в нем что-то тикает...</a:t>
            </a:r>
            <a:br>
              <a:rPr lang="ru-RU" dirty="0" smtClean="0"/>
            </a:br>
            <a:r>
              <a:rPr lang="ru-RU" dirty="0" smtClean="0"/>
              <a:t>Приехала милиция, снова серьезным образом проводилась операция по обезвреживанию подброшенного устройства.</a:t>
            </a:r>
            <a:br>
              <a:rPr lang="ru-RU" dirty="0" smtClean="0"/>
            </a:br>
            <a:r>
              <a:rPr lang="ru-RU" dirty="0" smtClean="0"/>
              <a:t>- Мальчики! Вы не видели, кто оставил пакет?</a:t>
            </a:r>
            <a:br>
              <a:rPr lang="ru-RU" dirty="0" smtClean="0"/>
            </a:br>
            <a:r>
              <a:rPr lang="ru-RU" dirty="0" smtClean="0"/>
              <a:t>И тут девочка сказала, что видела, как пакет бросили мальчики.</a:t>
            </a:r>
            <a:br>
              <a:rPr lang="ru-RU" dirty="0" smtClean="0"/>
            </a:br>
            <a:r>
              <a:rPr lang="ru-RU" dirty="0" smtClean="0"/>
              <a:t>Милиционер доложил, что вызов был ложным.</a:t>
            </a:r>
            <a:br>
              <a:rPr lang="ru-RU" dirty="0" smtClean="0"/>
            </a:br>
            <a:r>
              <a:rPr lang="ru-RU" dirty="0" smtClean="0"/>
              <a:t>Мальчиков забрали в милицию, вызвали их родителей, которых предупредили, что их детей поставят на учет.</a:t>
            </a:r>
            <a:br>
              <a:rPr lang="ru-RU" dirty="0" smtClean="0"/>
            </a:br>
            <a:r>
              <a:rPr lang="ru-RU" dirty="0" smtClean="0"/>
              <a:t>- И все? Спросила Сашина мама.</a:t>
            </a:r>
            <a:br>
              <a:rPr lang="ru-RU" dirty="0" smtClean="0"/>
            </a:br>
            <a:r>
              <a:rPr lang="ru-RU" dirty="0" smtClean="0"/>
              <a:t>- Ждите повестку в суд, — ответил милиционер, вы должны будете заплатить штраф за ложный вызов.</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338</TotalTime>
  <Words>169</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Официальная</vt:lpstr>
      <vt:lpstr>3 сентября отмечается Всемирный день солидарности в борьбе с терроризмом </vt:lpstr>
      <vt:lpstr>Слайд 2</vt:lpstr>
      <vt:lpstr>Что же такое терроризм? </vt:lpstr>
      <vt:lpstr>Начнем с правил безопасного пользования мобильными телефонами</vt:lpstr>
      <vt:lpstr>Первый мини-урок: «Взрывы в общественных местах»</vt:lpstr>
      <vt:lpstr>Мини-урок: «Похищение людей».</vt:lpstr>
      <vt:lpstr>Мини-урок: «Захват заложников».</vt:lpstr>
      <vt:lpstr>Ложный вызов </vt:lpstr>
      <vt:lpstr> Ложный вызов </vt:lpstr>
      <vt:lpstr>ПАМЯТКА по знаниям правил безопасности для детей </vt:lpstr>
      <vt:lpstr>ПАМЯТКА по знаниям правил безопасности для детей</vt:lpstr>
      <vt:lpstr>ПАМЯТКА по знаниям правил безопасности для детей</vt:lpstr>
      <vt:lpstr>ПАМЯТКА по знаниям правил безопасности для детей</vt:lpstr>
      <vt:lpstr>ПАМЯТКА по знаниям правил безопасности для детей</vt:lpstr>
      <vt:lpstr>ПАМЯТКА по знаниям правил безопасности для детей</vt:lpstr>
      <vt:lpstr>ПАМЯТКА по знаниям правил безопасности для детей</vt:lpstr>
      <vt:lpstr>ПАМЯТКА по знаниям правил безопасности для детей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сентября отмечается Всемирный день солидарности в борьбе с терроризмом</dc:title>
  <dc:creator>админ</dc:creator>
  <cp:lastModifiedBy>Пользователь Windows</cp:lastModifiedBy>
  <cp:revision>36</cp:revision>
  <dcterms:created xsi:type="dcterms:W3CDTF">2020-08-20T10:24:22Z</dcterms:created>
  <dcterms:modified xsi:type="dcterms:W3CDTF">2022-09-01T13:53:17Z</dcterms:modified>
</cp:coreProperties>
</file>