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9.png" ContentType="image/png"/>
  <Override PartName="/ppt/media/image8.jpeg" ContentType="image/jpe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ru-RU" sz="2000">
                <a:latin typeface="Arial"/>
              </a:rPr>
              <a:t>Для правки формата примечаний щелкните мышью</a:t>
            </a:r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328AAC0F-931E-4279-92DC-65F0E22AA7E7}" type="slidenum">
              <a:rPr lang="ru-RU" sz="1400">
                <a:latin typeface="Times New Roman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D2C8C96F-6396-410B-B39B-3D8FECF2BB74}" type="slidenum">
              <a:rPr lang="ru-RU" sz="1200">
                <a:solidFill>
                  <a:srgbClr val="ffffff"/>
                </a:solidFill>
                <a:latin typeface="+mn-lt"/>
                <a:ea typeface="+mn-ea"/>
              </a:rPr>
              <a:t>&lt;номер&gt;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9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9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8720" y="201960"/>
            <a:ext cx="9162720" cy="6487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400"/>
            <a:ext cx="9175320" cy="5299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/>
          <a:p>
            <a:pPr algn="r">
              <a:lnSpc>
                <a:spcPct val="100000"/>
              </a:lnSpc>
            </a:pPr>
            <a:r>
              <a:rPr b="1" lang="ru-RU" sz="5600">
                <a:solidFill>
                  <a:srgbClr val="50e0ea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lang="ru-RU" sz="1200">
                <a:solidFill>
                  <a:srgbClr val="d1eaed"/>
                </a:solidFill>
                <a:latin typeface="Constantia"/>
              </a:rPr>
              <a:t>15.1.15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993A603E-BF20-4ADC-B3B3-010FD6732AE8}" type="slidenum">
              <a:rPr lang="ru-RU" sz="1200">
                <a:solidFill>
                  <a:srgbClr val="d1eaed"/>
                </a:solidFill>
                <a:latin typeface="Constantia"/>
              </a:rPr>
              <a:t>&lt;номер&gt;</a:t>
            </a:fld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600">
                <a:latin typeface="Constantia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100">
                <a:latin typeface="Constant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onstant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9360" y="-7200"/>
            <a:ext cx="9162720" cy="10411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44" name="CustomShape 2"/>
          <p:cNvSpPr/>
          <p:nvPr/>
        </p:nvSpPr>
        <p:spPr>
          <a:xfrm>
            <a:off x="4381560" y="-7200"/>
            <a:ext cx="4762080" cy="6379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45" name="CustomShape 3"/>
          <p:cNvSpPr/>
          <p:nvPr/>
        </p:nvSpPr>
        <p:spPr>
          <a:xfrm rot="21435600">
            <a:off x="-18720" y="201960"/>
            <a:ext cx="9162720" cy="6487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46" name="CustomShape 4"/>
          <p:cNvSpPr/>
          <p:nvPr/>
        </p:nvSpPr>
        <p:spPr>
          <a:xfrm rot="21435600">
            <a:off x="-14040" y="275400"/>
            <a:ext cx="9175320" cy="529920"/>
          </a:xfrm>
          <a:prstGeom prst="rect"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5000">
                <a:solidFill>
                  <a:srgbClr val="04617b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400">
                <a:solidFill>
                  <a:srgbClr val="000000"/>
                </a:solidFill>
                <a:latin typeface="Constanti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70000"/>
              <a:buFont typeface="Wingdings 2" charset="2"/>
              <a:buChar char=""/>
            </a:pPr>
            <a:r>
              <a:rPr lang="ru-RU" sz="2100">
                <a:solidFill>
                  <a:srgbClr val="000000"/>
                </a:solidFill>
                <a:latin typeface="Constanti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>
                <a:solidFill>
                  <a:srgbClr val="000000"/>
                </a:solidFill>
                <a:latin typeface="Constantia"/>
              </a:rPr>
              <a:t>Пятый уровень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lang="ru-RU" sz="1200">
                <a:solidFill>
                  <a:srgbClr val="035c75"/>
                </a:solidFill>
                <a:latin typeface="Constantia"/>
              </a:rPr>
              <a:t>15.1.15</a:t>
            </a:r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/>
          </a:p>
        </p:txBody>
      </p:sp>
      <p:sp>
        <p:nvSpPr>
          <p:cNvPr id="51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D7B0CA32-3B75-473A-A41D-597C885F11A5}" type="slidenum">
              <a:rPr lang="ru-RU" sz="1200">
                <a:solidFill>
                  <a:srgbClr val="035c75"/>
                </a:solidFill>
                <a:latin typeface="Constantia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/>
          <a:p>
            <a:pPr algn="r">
              <a:lnSpc>
                <a:spcPct val="100000"/>
              </a:lnSpc>
            </a:pPr>
            <a:r>
              <a:rPr b="1" lang="ru-RU" sz="2800">
                <a:solidFill>
                  <a:srgbClr val="50e0ea"/>
                </a:solidFill>
                <a:latin typeface="Calibri"/>
              </a:rPr>
              <a:t>Сочинение - рассуждение на лингвистическую тему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533520" y="3228480"/>
            <a:ext cx="7854480" cy="1752120"/>
          </a:xfrm>
          <a:prstGeom prst="rect">
            <a:avLst/>
          </a:prstGeom>
        </p:spPr>
        <p:txBody>
          <a:bodyPr lIns="0" rIns="18360" tIns="45000" bIns="45000"/>
          <a:p>
            <a:pPr algn="ctr"/>
            <a:endParaRPr/>
          </a:p>
        </p:txBody>
      </p:sp>
      <p:pic>
        <p:nvPicPr>
          <p:cNvPr id="93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87720" y="2549880"/>
            <a:ext cx="3642840" cy="3857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b050"/>
                </a:solidFill>
                <a:latin typeface="Calibri"/>
              </a:rPr>
              <a:t>Выбери правильно слова: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600">
                <a:solidFill>
                  <a:srgbClr val="ffc000"/>
                </a:solidFill>
                <a:latin typeface="Constantia"/>
              </a:rPr>
              <a:t>   </a:t>
            </a:r>
            <a:r>
              <a:rPr lang="ru-RU" sz="2600">
                <a:solidFill>
                  <a:srgbClr val="000000"/>
                </a:solidFill>
                <a:latin typeface="Constantia"/>
              </a:rPr>
              <a:t>Блокнот, приоткрыв, галерея, вспоминая, искусственный, обаяние, прилипали, бесконечные, безжалостный, президиум, претендент, приоритет, взвилась, придумать, раздумывая, вследствие, конгресс, чопорный, таинственный, длинный, стеклянный, уничтоженные, нарисованные, набраны, шефствовать, оригинальный, препятствия.</a:t>
            </a:r>
            <a:endParaRPr/>
          </a:p>
        </p:txBody>
      </p:sp>
    </p:spTree>
  </p:cSld>
  <p:transition spd="slow">
    <p:plus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5000">
                <a:solidFill>
                  <a:srgbClr val="04617b"/>
                </a:solidFill>
                <a:latin typeface="Calibri"/>
              </a:rPr>
              <a:t>           </a:t>
            </a:r>
            <a:r>
              <a:rPr lang="ru-RU" sz="5400">
                <a:solidFill>
                  <a:srgbClr val="cc3300"/>
                </a:solidFill>
                <a:latin typeface="Calibri"/>
              </a:rPr>
              <a:t>Д.Э.Розенталь: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600">
                <a:solidFill>
                  <a:srgbClr val="0d0d0d"/>
                </a:solidFill>
                <a:latin typeface="Constantia"/>
              </a:rPr>
              <a:t>,,Изобразительные эпитеты живо и наглядно рисуют предметы и действия и дают нам возможность увидеть их такими, какими видел писатель, создавая произведения.”</a:t>
            </a:r>
            <a:endParaRPr/>
          </a:p>
        </p:txBody>
      </p:sp>
      <p:pic>
        <p:nvPicPr>
          <p:cNvPr id="9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071880" y="3643200"/>
            <a:ext cx="2560320" cy="3047760"/>
          </a:xfrm>
          <a:prstGeom prst="rect">
            <a:avLst/>
          </a:prstGeom>
          <a:ln>
            <a:noFill/>
          </a:ln>
        </p:spPr>
      </p:pic>
    </p:spTree>
  </p:cSld>
  <p:transition spd="med">
    <p:checker dir="horz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lang="ru-RU" sz="5000">
                <a:solidFill>
                  <a:srgbClr val="009999"/>
                </a:solidFill>
                <a:latin typeface="Calibri"/>
              </a:rPr>
              <a:t>Схема рассуждения:</a:t>
            </a:r>
            <a:endParaRPr/>
          </a:p>
        </p:txBody>
      </p:sp>
      <p:sp>
        <p:nvSpPr>
          <p:cNvPr id="100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1. Тезис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2. Аргументация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3. Вывод</a:t>
            </a:r>
            <a:endParaRPr/>
          </a:p>
        </p:txBody>
      </p:sp>
      <p:pic>
        <p:nvPicPr>
          <p:cNvPr id="10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357720" y="2071800"/>
            <a:ext cx="5785920" cy="4785840"/>
          </a:xfrm>
          <a:prstGeom prst="rect">
            <a:avLst/>
          </a:prstGeom>
          <a:ln>
            <a:noFill/>
          </a:ln>
        </p:spPr>
      </p:pic>
    </p:spTree>
  </p:cSld>
  <p:transition spd="med">
    <p:randomBar dir="vert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4800">
                <a:solidFill>
                  <a:srgbClr val="04617b"/>
                </a:solidFill>
                <a:latin typeface="Calibri"/>
              </a:rPr>
              <a:t>План написания сочинения-рассуждения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1. Тезис (формулируем позицию автора и выражаем своё отношение к ней)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2. Аргументация 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А) аргумент-пример </a:t>
            </a:r>
            <a:r>
              <a:rPr lang="ru-RU">
                <a:solidFill>
                  <a:srgbClr val="000000"/>
                </a:solidFill>
                <a:latin typeface="Constantia"/>
              </a:rPr>
              <a:t>№</a:t>
            </a:r>
            <a:r>
              <a:rPr lang="ru-RU" sz="2600">
                <a:solidFill>
                  <a:srgbClr val="000000"/>
                </a:solidFill>
                <a:latin typeface="Constantia"/>
              </a:rPr>
              <a:t>1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Б) аргумент-пример </a:t>
            </a:r>
            <a:r>
              <a:rPr lang="ru-RU">
                <a:solidFill>
                  <a:srgbClr val="000000"/>
                </a:solidFill>
                <a:latin typeface="Constantia"/>
              </a:rPr>
              <a:t>№</a:t>
            </a:r>
            <a:r>
              <a:rPr lang="ru-RU" sz="2600">
                <a:solidFill>
                  <a:srgbClr val="000000"/>
                </a:solidFill>
                <a:latin typeface="Constantia"/>
              </a:rPr>
              <a:t>2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3. Вывод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04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071960" y="2933640"/>
            <a:ext cx="5071680" cy="3924000"/>
          </a:xfrm>
          <a:prstGeom prst="rect">
            <a:avLst/>
          </a:prstGeom>
          <a:ln>
            <a:noFill/>
          </a:ln>
        </p:spPr>
      </p:pic>
    </p:spTree>
  </p:cSld>
  <p:transition spd="med">
    <p:circle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4400">
                <a:solidFill>
                  <a:srgbClr val="04617b"/>
                </a:solidFill>
                <a:latin typeface="Gungsuh"/>
                <a:ea typeface="Gungsuh"/>
              </a:rPr>
              <a:t>Алгоритм работы над сочинением 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1. Прочитать цитату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2. Найти ключевые слова, определить основную мысль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3. Дать комментарий к цитате. Определить лингвистический материал. Вспомнить теорию.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>
                <a:solidFill>
                  <a:srgbClr val="000000"/>
                </a:solidFill>
                <a:latin typeface="Constantia"/>
              </a:rPr>
              <a:t>4. Найти примеры из текста, назвать роль.</a:t>
            </a:r>
            <a:endParaRPr/>
          </a:p>
        </p:txBody>
      </p:sp>
    </p:spTree>
  </p:cSld>
  <p:transition>
    <p:blinds dir="vert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