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76" r:id="rId2"/>
    <p:sldId id="286" r:id="rId3"/>
    <p:sldId id="287" r:id="rId4"/>
    <p:sldId id="290" r:id="rId5"/>
    <p:sldId id="293" r:id="rId6"/>
    <p:sldId id="291" r:id="rId7"/>
    <p:sldId id="292" r:id="rId8"/>
    <p:sldId id="297" r:id="rId9"/>
    <p:sldId id="283" r:id="rId10"/>
    <p:sldId id="284" r:id="rId11"/>
    <p:sldId id="282" r:id="rId12"/>
    <p:sldId id="281" r:id="rId13"/>
    <p:sldId id="256" r:id="rId14"/>
    <p:sldId id="29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1D1D"/>
    <a:srgbClr val="CC0066"/>
    <a:srgbClr val="FFFF00"/>
    <a:srgbClr val="99CCFF"/>
    <a:srgbClr val="000099"/>
    <a:srgbClr val="FF66CC"/>
    <a:srgbClr val="210E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CC7925E-A4DE-4384-9376-06EB4991E204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18A86C1F-6BE2-4D7F-B1D2-9BC7053DF0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9279F6-521F-4509-A63B-B65F89A7FD0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D0815-18B7-4195-B54A-208D0E9122D4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449FA-45D7-47A8-BFE5-B4C659E9C1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E3724-AF83-4886-8B9B-9650124B1E8B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300B3-A670-4B4B-8B52-022449B59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CF24B-7C55-4D40-9120-9EE2E05B072B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14752-9C52-4004-B5E3-547667705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A88B5-5FF1-4FA9-8A7C-926B6EAF37DB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B6ABD-42CE-44CE-B1E7-9F54CB4C76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2CB64-F6DE-4E79-8AFB-34B21B0AEEA4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13228-34EE-41A6-9EA0-3D95486D8C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04495-9D65-4E83-8227-BF4F52720EF8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D77F3-5EEC-4D4F-93B8-285918818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DFC39-65F7-4D3E-9883-7032427144C3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C332B-CB7F-4C26-8BE6-C4380E967F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EC391-61CE-40EF-B535-7A1409784515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1385D-10E2-4F65-8B36-95ACC1F84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5BBD8-638D-49A1-9751-C973212E2B82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E5A3-EA8E-4C2D-871D-F2AD1256F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E510E-C836-4C18-8CFD-D2F81348521F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3BC35-1D42-41E8-AFA5-9258F4EED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45EDE-7527-4498-AFD7-DFCCC1B12EA6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30923-24E9-4124-9C16-CF4F14A6F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2589D7-BD80-4FA5-A87E-1A96E3DCED29}" type="datetimeFigureOut">
              <a:rPr lang="ru-RU"/>
              <a:pPr>
                <a:defRPr/>
              </a:pPr>
              <a:t>13.04.2015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C02DD3-93FC-4D2B-BF31-DE5CC3D760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gif"/><Relationship Id="rId5" Type="http://schemas.openxmlformats.org/officeDocument/2006/relationships/image" Target="../media/image36.gif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://forum.materinstvo.ru/uploads/1212067687/post-30080-1212161862.png" TargetMode="External"/><Relationship Id="rId12" Type="http://schemas.openxmlformats.org/officeDocument/2006/relationships/hyperlink" Target="http://www.ugorod.kr.ua/userfiles/novosti/images/0_535da_8c74c599_L.png" TargetMode="External"/><Relationship Id="rId17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hyperlink" Target="http://i026.radikal.ru/0805/19/75303d58b5fd.gi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8.png"/><Relationship Id="rId5" Type="http://schemas.openxmlformats.org/officeDocument/2006/relationships/hyperlink" Target="http://img1.liveinternet.ru/images/attach/c/2/73/514/73514943_4113774_1.png" TargetMode="External"/><Relationship Id="rId15" Type="http://schemas.openxmlformats.org/officeDocument/2006/relationships/image" Target="../media/image11.png"/><Relationship Id="rId10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hyperlink" Target="http://stat18.privet.ru/lr/0a22096e9871460084a61bb9526e2bc2" TargetMode="External"/><Relationship Id="rId1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7838" y="0"/>
            <a:ext cx="9621838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2195513" y="1557338"/>
            <a:ext cx="4537075" cy="25193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CC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Устный счёт –</a:t>
            </a:r>
          </a:p>
          <a:p>
            <a:pPr algn="ctr"/>
            <a:r>
              <a:rPr lang="ru-RU" sz="3600" kern="10">
                <a:ln w="9525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33CC33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гимнастика ума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0"/>
          <p:cNvPicPr>
            <a:picLocks noChangeAspect="1" noChangeArrowheads="1"/>
          </p:cNvPicPr>
          <p:nvPr/>
        </p:nvPicPr>
        <p:blipFill>
          <a:blip r:embed="rId2">
            <a:lum bright="16000"/>
          </a:blip>
          <a:srcRect b="4166"/>
          <a:stretch>
            <a:fillRect/>
          </a:stretch>
        </p:blipFill>
        <p:spPr bwMode="auto">
          <a:xfrm>
            <a:off x="0" y="-285750"/>
            <a:ext cx="9144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2" descr="snap05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3143250" cy="17145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57158" y="3429000"/>
            <a:ext cx="2143139" cy="178510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0" b="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cs typeface="+mn-cs"/>
              </a:rPr>
              <a:t>40</a:t>
            </a:r>
            <a:endParaRPr lang="ru-RU" sz="11000" b="0" dirty="0">
              <a:latin typeface="+mn-lt"/>
              <a:cs typeface="+mn-cs"/>
            </a:endParaRPr>
          </a:p>
        </p:txBody>
      </p:sp>
      <p:pic>
        <p:nvPicPr>
          <p:cNvPr id="45061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00" y="214313"/>
            <a:ext cx="1214438" cy="17859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000496" y="214290"/>
            <a:ext cx="2300630" cy="178510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0" i="1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</a:rPr>
              <a:t>ПО</a:t>
            </a:r>
            <a:endParaRPr lang="ru-RU" sz="11000" i="1" dirty="0"/>
          </a:p>
        </p:txBody>
      </p:sp>
      <p:pic>
        <p:nvPicPr>
          <p:cNvPr id="45063" name="Рисунок 9"/>
          <p:cNvPicPr>
            <a:picLocks noChangeAspect="1" noChangeArrowheads="1"/>
          </p:cNvPicPr>
          <p:nvPr/>
        </p:nvPicPr>
        <p:blipFill>
          <a:blip r:embed="rId5"/>
          <a:srcRect l="4688"/>
          <a:stretch>
            <a:fillRect/>
          </a:stretch>
        </p:blipFill>
        <p:spPr bwMode="auto">
          <a:xfrm>
            <a:off x="7500938" y="214313"/>
            <a:ext cx="1309687" cy="178593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214810" y="3429000"/>
            <a:ext cx="3007555" cy="178510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000" b="0" kern="10" dirty="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  <a:cs typeface="+mn-cs"/>
              </a:rPr>
              <a:t>100</a:t>
            </a:r>
            <a:endParaRPr lang="ru-RU" sz="11000" b="0" dirty="0">
              <a:latin typeface="+mn-lt"/>
              <a:cs typeface="+mn-cs"/>
            </a:endParaRPr>
          </a:p>
        </p:txBody>
      </p:sp>
      <p:pic>
        <p:nvPicPr>
          <p:cNvPr id="45065" name="Рисунок 11"/>
          <p:cNvPicPr>
            <a:picLocks noChangeAspect="1" noChangeArrowheads="1"/>
          </p:cNvPicPr>
          <p:nvPr/>
        </p:nvPicPr>
        <p:blipFill>
          <a:blip r:embed="rId6"/>
          <a:srcRect l="8380" t="1132" r="11583" b="11604"/>
          <a:stretch>
            <a:fillRect/>
          </a:stretch>
        </p:blipFill>
        <p:spPr bwMode="auto">
          <a:xfrm>
            <a:off x="7215188" y="3429000"/>
            <a:ext cx="1571625" cy="17859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45066" name="Рисунок 5"/>
          <p:cNvPicPr>
            <a:picLocks noChangeAspect="1" noChangeArrowheads="1"/>
          </p:cNvPicPr>
          <p:nvPr/>
        </p:nvPicPr>
        <p:blipFill>
          <a:blip r:embed="rId7"/>
          <a:srcRect l="9091" r="13635" b="8696"/>
          <a:stretch>
            <a:fillRect/>
          </a:stretch>
        </p:blipFill>
        <p:spPr bwMode="auto">
          <a:xfrm>
            <a:off x="2286000" y="3429000"/>
            <a:ext cx="1357313" cy="178593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357158" y="1571612"/>
            <a:ext cx="3046027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Родина</a:t>
            </a:r>
            <a:endParaRPr lang="ru-RU" sz="96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1571612"/>
            <a:ext cx="2852063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подвал</a:t>
            </a:r>
            <a:endParaRPr lang="ru-RU" sz="96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5072074"/>
            <a:ext cx="2813591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сорока</a:t>
            </a:r>
            <a:endParaRPr lang="ru-RU" sz="96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00694" y="5000636"/>
            <a:ext cx="2047355" cy="156966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abriola" pitchFamily="82" charset="0"/>
                <a:cs typeface="CordiaUPC" pitchFamily="34" charset="-34"/>
              </a:rPr>
              <a:t>стог</a:t>
            </a:r>
            <a:endParaRPr lang="ru-RU" sz="9600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abriola" pitchFamily="82" charset="0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900113" y="2205038"/>
            <a:ext cx="7072312" cy="27146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Логическая задача</a:t>
            </a:r>
          </a:p>
        </p:txBody>
      </p:sp>
      <p:pic>
        <p:nvPicPr>
          <p:cNvPr id="41988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0"/>
            <a:ext cx="30718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29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0" name="Picture 2" descr="E:\мама\Мои рисунки\люди,цветы,солнце анимации\0d7bfbb42edcbbc148491e5164e3ef6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0"/>
            <a:ext cx="26431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91" name="Picture 14" descr="1803219295454357eb91aa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3500438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0" dirty="0"/>
          </a:p>
        </p:txBody>
      </p:sp>
      <p:pic>
        <p:nvPicPr>
          <p:cNvPr id="4" name="Picture 58" descr="овца, анимаш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857625"/>
            <a:ext cx="23209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58" descr="овца, анимаш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3500438" y="2428875"/>
            <a:ext cx="221456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8" descr="овца, анимашка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6000750" y="4000500"/>
            <a:ext cx="2536825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2643188" y="5786438"/>
            <a:ext cx="3813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ru-RU" sz="3600" i="1">
                <a:solidFill>
                  <a:srgbClr val="FF0000"/>
                </a:solidFill>
                <a:ea typeface="Calibri" pitchFamily="34" charset="0"/>
              </a:rPr>
              <a:t>Ответ: </a:t>
            </a:r>
            <a:r>
              <a:rPr lang="ru-RU" sz="3600">
                <a:solidFill>
                  <a:srgbClr val="FF0000"/>
                </a:solidFill>
                <a:ea typeface="Calibri" pitchFamily="34" charset="0"/>
              </a:rPr>
              <a:t>3 барана</a:t>
            </a:r>
            <a:r>
              <a:rPr lang="ru-RU" sz="3600">
                <a:ea typeface="Calibri" pitchFamily="34" charset="0"/>
              </a:rPr>
              <a:t>.</a:t>
            </a:r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684213" y="549275"/>
            <a:ext cx="77041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chemeClr val="hlink"/>
                </a:solidFill>
              </a:rPr>
              <a:t>Сидят  три барана,  напротив каждого  барана – два  барана. Много  ль всех?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pic>
        <p:nvPicPr>
          <p:cNvPr id="18434" name="Рисунок 7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3429000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Рисунок 6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8" y="3286125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285750" y="285750"/>
            <a:ext cx="818356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Дружно муравьи живут и без дела не снуют:</a:t>
            </a:r>
          </a:p>
          <a:p>
            <a:r>
              <a:rPr lang="ru-RU">
                <a:solidFill>
                  <a:srgbClr val="002060"/>
                </a:solidFill>
                <a:latin typeface="Calibri" pitchFamily="34" charset="0"/>
                <a:cs typeface="Arial" charset="0"/>
              </a:rPr>
              <a:t>Два несут травинку, три несут былинку.</a:t>
            </a:r>
          </a:p>
          <a:p>
            <a:r>
              <a:rPr lang="ru-RU">
                <a:solidFill>
                  <a:srgbClr val="002060"/>
                </a:solidFill>
                <a:latin typeface="Calibri" pitchFamily="34" charset="0"/>
                <a:cs typeface="Arial" charset="0"/>
              </a:rPr>
              <a:t>Пять несут от ёлки колючие иголки.</a:t>
            </a:r>
          </a:p>
          <a:p>
            <a:r>
              <a:rPr lang="ru-RU">
                <a:solidFill>
                  <a:srgbClr val="002060"/>
                </a:solidFill>
                <a:latin typeface="Calibri" pitchFamily="34" charset="0"/>
                <a:cs typeface="Arial" charset="0"/>
              </a:rPr>
              <a:t>Сколько муравьишек занято работой?</a:t>
            </a:r>
          </a:p>
        </p:txBody>
      </p:sp>
      <p:pic>
        <p:nvPicPr>
          <p:cNvPr id="18437" name="Рисунок 4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3786188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5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50" y="3429000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8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3600450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Рисунок 9" descr="7ad4ee257d3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3786188"/>
            <a:ext cx="2717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6715140" y="2643182"/>
            <a:ext cx="2428860" cy="240065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50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10</a:t>
            </a:r>
            <a:endParaRPr lang="ru-RU" sz="15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3"/>
          <p:cNvSpPr>
            <a:spLocks noChangeArrowheads="1" noChangeShapeType="1" noTextEdit="1"/>
          </p:cNvSpPr>
          <p:nvPr/>
        </p:nvSpPr>
        <p:spPr bwMode="auto">
          <a:xfrm>
            <a:off x="900113" y="2205038"/>
            <a:ext cx="7072312" cy="27146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2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молодцы!</a:t>
            </a:r>
          </a:p>
        </p:txBody>
      </p:sp>
      <p:pic>
        <p:nvPicPr>
          <p:cNvPr id="70660" name="Picture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88" y="0"/>
            <a:ext cx="3071812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4290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2" descr="E:\мама\Мои рисунки\люди,цветы,солнце анимации\0d7bfbb42edcbbc148491e5164e3ef6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0"/>
            <a:ext cx="26431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3" name="Picture 14" descr="1803219295454357eb91aab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3500438" y="4572000"/>
            <a:ext cx="2286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Рисунок 3" descr="смешарики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513"/>
            <a:ext cx="9144000" cy="682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Рисунок 11" descr="http://nathserviettage.wifeo.com/images/p/per/Personnes-173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2500313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Рисунок 30" descr="http://forum.materinstvo.ru/uploads/1286899866/post-291158-128698410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3571875"/>
            <a:ext cx="20716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3" name="Группа 32"/>
          <p:cNvGrpSpPr>
            <a:grpSpLocks/>
          </p:cNvGrpSpPr>
          <p:nvPr/>
        </p:nvGrpSpPr>
        <p:grpSpPr bwMode="auto">
          <a:xfrm>
            <a:off x="7991475" y="4857750"/>
            <a:ext cx="1152525" cy="1643063"/>
            <a:chOff x="4062412" y="2786058"/>
            <a:chExt cx="1152530" cy="1643074"/>
          </a:xfrm>
        </p:grpSpPr>
        <p:pic>
          <p:nvPicPr>
            <p:cNvPr id="48134" name="i-main-pic" descr="Картинка 28 из 58544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4062412" y="2786058"/>
              <a:ext cx="1152530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5" name="TextBox 34"/>
            <p:cNvSpPr txBox="1">
              <a:spLocks noChangeArrowheads="1"/>
            </p:cNvSpPr>
            <p:nvPr/>
          </p:nvSpPr>
          <p:spPr bwMode="auto">
            <a:xfrm>
              <a:off x="4572002" y="3071810"/>
              <a:ext cx="642940" cy="70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>
                  <a:solidFill>
                    <a:srgbClr val="FF1D1D"/>
                  </a:solidFill>
                  <a:latin typeface="Algerian" pitchFamily="82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36" name="Группа 35"/>
          <p:cNvGrpSpPr>
            <a:grpSpLocks/>
          </p:cNvGrpSpPr>
          <p:nvPr/>
        </p:nvGrpSpPr>
        <p:grpSpPr bwMode="auto">
          <a:xfrm>
            <a:off x="4211638" y="4868863"/>
            <a:ext cx="1214437" cy="1571625"/>
            <a:chOff x="785786" y="2643182"/>
            <a:chExt cx="1214446" cy="1571636"/>
          </a:xfrm>
        </p:grpSpPr>
        <p:pic>
          <p:nvPicPr>
            <p:cNvPr id="48137" name="i-main-pic" descr="Картинка 11 из 105408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785786" y="2643182"/>
              <a:ext cx="1214446" cy="15716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8" name="TextBox 37"/>
            <p:cNvSpPr txBox="1">
              <a:spLocks noChangeArrowheads="1"/>
            </p:cNvSpPr>
            <p:nvPr/>
          </p:nvSpPr>
          <p:spPr bwMode="auto">
            <a:xfrm>
              <a:off x="857224" y="2714620"/>
              <a:ext cx="395290" cy="70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>
                  <a:solidFill>
                    <a:schemeClr val="hlink"/>
                  </a:solidFill>
                  <a:latin typeface="Algerian" pitchFamily="82" charset="0"/>
                  <a:cs typeface="Arial" charset="0"/>
                </a:rPr>
                <a:t>4</a:t>
              </a:r>
            </a:p>
          </p:txBody>
        </p:sp>
      </p:grpSp>
      <p:grpSp>
        <p:nvGrpSpPr>
          <p:cNvPr id="39" name="Группа 38"/>
          <p:cNvGrpSpPr>
            <a:grpSpLocks/>
          </p:cNvGrpSpPr>
          <p:nvPr/>
        </p:nvGrpSpPr>
        <p:grpSpPr bwMode="auto">
          <a:xfrm>
            <a:off x="2411413" y="4773613"/>
            <a:ext cx="1643062" cy="2084387"/>
            <a:chOff x="2214546" y="2357430"/>
            <a:chExt cx="1643075" cy="2083600"/>
          </a:xfrm>
        </p:grpSpPr>
        <p:pic>
          <p:nvPicPr>
            <p:cNvPr id="48140" name="i-main-pic" descr="Картинка 7 из 79086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 flipH="1">
              <a:off x="2214546" y="2357430"/>
              <a:ext cx="1643075" cy="208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1" name="TextBox 40"/>
            <p:cNvSpPr txBox="1">
              <a:spLocks noChangeArrowheads="1"/>
            </p:cNvSpPr>
            <p:nvPr/>
          </p:nvSpPr>
          <p:spPr bwMode="auto">
            <a:xfrm>
              <a:off x="2500298" y="2512946"/>
              <a:ext cx="357190" cy="701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>
                  <a:solidFill>
                    <a:srgbClr val="CC0066"/>
                  </a:solidFill>
                  <a:latin typeface="Algerian" pitchFamily="82" charset="0"/>
                  <a:cs typeface="Arial" charset="0"/>
                </a:rPr>
                <a:t>3</a:t>
              </a:r>
            </a:p>
          </p:txBody>
        </p:sp>
      </p:grpSp>
      <p:grpSp>
        <p:nvGrpSpPr>
          <p:cNvPr id="45" name="Группа 44"/>
          <p:cNvGrpSpPr>
            <a:grpSpLocks/>
          </p:cNvGrpSpPr>
          <p:nvPr/>
        </p:nvGrpSpPr>
        <p:grpSpPr bwMode="auto">
          <a:xfrm>
            <a:off x="5435600" y="5013325"/>
            <a:ext cx="1417638" cy="1571625"/>
            <a:chOff x="4000496" y="2786058"/>
            <a:chExt cx="1416973" cy="1571635"/>
          </a:xfrm>
        </p:grpSpPr>
        <p:pic>
          <p:nvPicPr>
            <p:cNvPr id="48143" name="Рисунок 45" descr="Картинка 6 из 23286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000496" y="2786058"/>
              <a:ext cx="1071570" cy="1571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4" name="TextBox 46"/>
            <p:cNvSpPr txBox="1">
              <a:spLocks noChangeArrowheads="1"/>
            </p:cNvSpPr>
            <p:nvPr/>
          </p:nvSpPr>
          <p:spPr bwMode="auto">
            <a:xfrm>
              <a:off x="4928748" y="3214686"/>
              <a:ext cx="488721" cy="70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>
                  <a:solidFill>
                    <a:srgbClr val="C00000"/>
                  </a:solidFill>
                  <a:latin typeface="Algerian" pitchFamily="82" charset="0"/>
                  <a:cs typeface="Arial" charset="0"/>
                </a:rPr>
                <a:t>6</a:t>
              </a:r>
            </a:p>
          </p:txBody>
        </p:sp>
      </p:grpSp>
      <p:grpSp>
        <p:nvGrpSpPr>
          <p:cNvPr id="48" name="Группа 47"/>
          <p:cNvGrpSpPr>
            <a:grpSpLocks/>
          </p:cNvGrpSpPr>
          <p:nvPr/>
        </p:nvGrpSpPr>
        <p:grpSpPr bwMode="auto">
          <a:xfrm>
            <a:off x="1258888" y="4941888"/>
            <a:ext cx="1357312" cy="1643062"/>
            <a:chOff x="2571736" y="2357430"/>
            <a:chExt cx="1357322" cy="1643074"/>
          </a:xfrm>
        </p:grpSpPr>
        <p:pic>
          <p:nvPicPr>
            <p:cNvPr id="48146" name="i-main-pic" descr="Картинка 6 из 78092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2571736" y="2357430"/>
              <a:ext cx="1357322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47" name="TextBox 49"/>
            <p:cNvSpPr txBox="1">
              <a:spLocks noChangeArrowheads="1"/>
            </p:cNvSpPr>
            <p:nvPr/>
          </p:nvSpPr>
          <p:spPr bwMode="auto">
            <a:xfrm>
              <a:off x="2643174" y="2643182"/>
              <a:ext cx="395290" cy="70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>
                  <a:solidFill>
                    <a:srgbClr val="FFFF00"/>
                  </a:solidFill>
                  <a:latin typeface="Algerian" pitchFamily="82" charset="0"/>
                  <a:cs typeface="Arial" charset="0"/>
                </a:rPr>
                <a:t>5</a:t>
              </a:r>
            </a:p>
          </p:txBody>
        </p:sp>
      </p:grpSp>
      <p:grpSp>
        <p:nvGrpSpPr>
          <p:cNvPr id="51" name="Группа 50"/>
          <p:cNvGrpSpPr>
            <a:grpSpLocks/>
          </p:cNvGrpSpPr>
          <p:nvPr/>
        </p:nvGrpSpPr>
        <p:grpSpPr bwMode="auto">
          <a:xfrm>
            <a:off x="6715125" y="4929188"/>
            <a:ext cx="1408113" cy="1635125"/>
            <a:chOff x="3866327" y="2365156"/>
            <a:chExt cx="1408324" cy="1635348"/>
          </a:xfrm>
        </p:grpSpPr>
        <p:pic>
          <p:nvPicPr>
            <p:cNvPr id="48149" name="Рисунок 51" descr="знайка.png"/>
            <p:cNvPicPr>
              <a:picLocks noChangeAspect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3866327" y="2365156"/>
              <a:ext cx="1277177" cy="1635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0" name="TextBox 52"/>
            <p:cNvSpPr txBox="1">
              <a:spLocks noChangeArrowheads="1"/>
            </p:cNvSpPr>
            <p:nvPr/>
          </p:nvSpPr>
          <p:spPr bwMode="auto">
            <a:xfrm>
              <a:off x="4785628" y="2500112"/>
              <a:ext cx="489023" cy="701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4000">
                  <a:solidFill>
                    <a:srgbClr val="096D13"/>
                  </a:solidFill>
                  <a:latin typeface="Algerian" pitchFamily="82" charset="0"/>
                  <a:cs typeface="Arial" charset="0"/>
                </a:rPr>
                <a:t>8</a:t>
              </a:r>
            </a:p>
          </p:txBody>
        </p:sp>
      </p:grpSp>
      <p:grpSp>
        <p:nvGrpSpPr>
          <p:cNvPr id="48151" name="Группа 23"/>
          <p:cNvGrpSpPr>
            <a:grpSpLocks/>
          </p:cNvGrpSpPr>
          <p:nvPr/>
        </p:nvGrpSpPr>
        <p:grpSpPr bwMode="auto">
          <a:xfrm>
            <a:off x="2143125" y="3786188"/>
            <a:ext cx="2000250" cy="1228725"/>
            <a:chOff x="3857620" y="2357430"/>
            <a:chExt cx="1714512" cy="1228725"/>
          </a:xfrm>
        </p:grpSpPr>
        <p:pic>
          <p:nvPicPr>
            <p:cNvPr id="48152" name="Рисунок 9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5254"/>
            <a:stretch>
              <a:fillRect/>
            </a:stretch>
          </p:blipFill>
          <p:spPr bwMode="auto">
            <a:xfrm>
              <a:off x="3857620" y="2357430"/>
              <a:ext cx="1714512" cy="1228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3" name="TextBox 22"/>
            <p:cNvSpPr txBox="1">
              <a:spLocks noChangeArrowheads="1"/>
            </p:cNvSpPr>
            <p:nvPr/>
          </p:nvSpPr>
          <p:spPr bwMode="auto">
            <a:xfrm>
              <a:off x="4000496" y="2500306"/>
              <a:ext cx="135732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 7   -    2</a:t>
              </a:r>
            </a:p>
          </p:txBody>
        </p:sp>
      </p:grpSp>
      <p:grpSp>
        <p:nvGrpSpPr>
          <p:cNvPr id="48154" name="Группа 15"/>
          <p:cNvGrpSpPr>
            <a:grpSpLocks/>
          </p:cNvGrpSpPr>
          <p:nvPr/>
        </p:nvGrpSpPr>
        <p:grpSpPr bwMode="auto">
          <a:xfrm>
            <a:off x="3995738" y="3644900"/>
            <a:ext cx="1785937" cy="1357313"/>
            <a:chOff x="2143108" y="1857364"/>
            <a:chExt cx="1785950" cy="1357322"/>
          </a:xfrm>
        </p:grpSpPr>
        <p:pic>
          <p:nvPicPr>
            <p:cNvPr id="48155" name="Рисунок 5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5331"/>
            <a:stretch>
              <a:fillRect/>
            </a:stretch>
          </p:blipFill>
          <p:spPr bwMode="auto">
            <a:xfrm>
              <a:off x="2143108" y="1857364"/>
              <a:ext cx="1785950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56" name="TextBox 12"/>
            <p:cNvSpPr txBox="1">
              <a:spLocks noChangeArrowheads="1"/>
            </p:cNvSpPr>
            <p:nvPr/>
          </p:nvSpPr>
          <p:spPr bwMode="auto">
            <a:xfrm>
              <a:off x="2357422" y="2071678"/>
              <a:ext cx="415928" cy="641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Calibri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48157" name="TextBox 13"/>
            <p:cNvSpPr txBox="1">
              <a:spLocks noChangeArrowheads="1"/>
            </p:cNvSpPr>
            <p:nvPr/>
          </p:nvSpPr>
          <p:spPr bwMode="auto">
            <a:xfrm>
              <a:off x="2857488" y="2071678"/>
              <a:ext cx="403228" cy="641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+</a:t>
              </a:r>
            </a:p>
          </p:txBody>
        </p:sp>
        <p:sp>
          <p:nvSpPr>
            <p:cNvPr id="48158" name="TextBox 14"/>
            <p:cNvSpPr txBox="1">
              <a:spLocks noChangeArrowheads="1"/>
            </p:cNvSpPr>
            <p:nvPr/>
          </p:nvSpPr>
          <p:spPr bwMode="auto">
            <a:xfrm>
              <a:off x="3214678" y="2071678"/>
              <a:ext cx="392115" cy="641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48159" name="Группа 21"/>
          <p:cNvGrpSpPr>
            <a:grpSpLocks/>
          </p:cNvGrpSpPr>
          <p:nvPr/>
        </p:nvGrpSpPr>
        <p:grpSpPr bwMode="auto">
          <a:xfrm rot="179930">
            <a:off x="5634038" y="3670300"/>
            <a:ext cx="1928812" cy="1285875"/>
            <a:chOff x="4929190" y="1928802"/>
            <a:chExt cx="1643074" cy="1214446"/>
          </a:xfrm>
        </p:grpSpPr>
        <p:pic>
          <p:nvPicPr>
            <p:cNvPr id="48160" name="Рисунок 8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9106"/>
            <a:stretch>
              <a:fillRect/>
            </a:stretch>
          </p:blipFill>
          <p:spPr bwMode="auto">
            <a:xfrm>
              <a:off x="4929190" y="1928802"/>
              <a:ext cx="1643074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1" name="TextBox 20"/>
            <p:cNvSpPr txBox="1">
              <a:spLocks noChangeArrowheads="1"/>
            </p:cNvSpPr>
            <p:nvPr/>
          </p:nvSpPr>
          <p:spPr bwMode="auto">
            <a:xfrm>
              <a:off x="5143504" y="2091951"/>
              <a:ext cx="1428760" cy="6104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4   +   2</a:t>
              </a:r>
            </a:p>
          </p:txBody>
        </p:sp>
      </p:grpSp>
      <p:grpSp>
        <p:nvGrpSpPr>
          <p:cNvPr id="48162" name="Группа 19"/>
          <p:cNvGrpSpPr>
            <a:grpSpLocks/>
          </p:cNvGrpSpPr>
          <p:nvPr/>
        </p:nvGrpSpPr>
        <p:grpSpPr bwMode="auto">
          <a:xfrm rot="-256879">
            <a:off x="2403475" y="1636713"/>
            <a:ext cx="1785938" cy="1285875"/>
            <a:chOff x="4429124" y="1500174"/>
            <a:chExt cx="1785950" cy="1285884"/>
          </a:xfrm>
        </p:grpSpPr>
        <p:pic>
          <p:nvPicPr>
            <p:cNvPr id="48163" name="Рисунок 10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7390"/>
            <a:stretch>
              <a:fillRect/>
            </a:stretch>
          </p:blipFill>
          <p:spPr bwMode="auto">
            <a:xfrm flipH="1">
              <a:off x="4429124" y="1500174"/>
              <a:ext cx="1785950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4" name="TextBox 16"/>
            <p:cNvSpPr txBox="1">
              <a:spLocks noChangeArrowheads="1"/>
            </p:cNvSpPr>
            <p:nvPr/>
          </p:nvSpPr>
          <p:spPr bwMode="auto">
            <a:xfrm>
              <a:off x="4714876" y="1643050"/>
              <a:ext cx="128588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5</a:t>
              </a:r>
            </a:p>
          </p:txBody>
        </p:sp>
        <p:sp>
          <p:nvSpPr>
            <p:cNvPr id="48165" name="TextBox 17"/>
            <p:cNvSpPr txBox="1">
              <a:spLocks noChangeArrowheads="1"/>
            </p:cNvSpPr>
            <p:nvPr/>
          </p:nvSpPr>
          <p:spPr bwMode="auto">
            <a:xfrm>
              <a:off x="5143504" y="1643050"/>
              <a:ext cx="31130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-</a:t>
              </a:r>
            </a:p>
          </p:txBody>
        </p:sp>
        <p:sp>
          <p:nvSpPr>
            <p:cNvPr id="48166" name="TextBox 18"/>
            <p:cNvSpPr txBox="1">
              <a:spLocks noChangeArrowheads="1"/>
            </p:cNvSpPr>
            <p:nvPr/>
          </p:nvSpPr>
          <p:spPr bwMode="auto">
            <a:xfrm>
              <a:off x="5643570" y="1714488"/>
              <a:ext cx="39466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2</a:t>
              </a:r>
            </a:p>
          </p:txBody>
        </p:sp>
      </p:grpSp>
      <p:grpSp>
        <p:nvGrpSpPr>
          <p:cNvPr id="48167" name="Группа 27"/>
          <p:cNvGrpSpPr>
            <a:grpSpLocks/>
          </p:cNvGrpSpPr>
          <p:nvPr/>
        </p:nvGrpSpPr>
        <p:grpSpPr bwMode="auto">
          <a:xfrm>
            <a:off x="4143375" y="1571625"/>
            <a:ext cx="1785938" cy="1285875"/>
            <a:chOff x="4143372" y="3500438"/>
            <a:chExt cx="1785950" cy="1285884"/>
          </a:xfrm>
        </p:grpSpPr>
        <p:pic>
          <p:nvPicPr>
            <p:cNvPr id="48168" name="Рисунок 6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9106"/>
            <a:stretch>
              <a:fillRect/>
            </a:stretch>
          </p:blipFill>
          <p:spPr bwMode="auto">
            <a:xfrm>
              <a:off x="4143372" y="3500438"/>
              <a:ext cx="1785950" cy="1285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69" name="TextBox 26"/>
            <p:cNvSpPr txBox="1">
              <a:spLocks noChangeArrowheads="1"/>
            </p:cNvSpPr>
            <p:nvPr/>
          </p:nvSpPr>
          <p:spPr bwMode="auto">
            <a:xfrm>
              <a:off x="4288574" y="3678661"/>
              <a:ext cx="146065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36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 6   +  2</a:t>
              </a:r>
            </a:p>
          </p:txBody>
        </p:sp>
      </p:grpSp>
      <p:grpSp>
        <p:nvGrpSpPr>
          <p:cNvPr id="48170" name="Группа 25"/>
          <p:cNvGrpSpPr>
            <a:grpSpLocks/>
          </p:cNvGrpSpPr>
          <p:nvPr/>
        </p:nvGrpSpPr>
        <p:grpSpPr bwMode="auto">
          <a:xfrm>
            <a:off x="5857875" y="1571625"/>
            <a:ext cx="1738313" cy="1214438"/>
            <a:chOff x="5500694" y="2571744"/>
            <a:chExt cx="1643074" cy="1214446"/>
          </a:xfrm>
        </p:grpSpPr>
        <p:pic>
          <p:nvPicPr>
            <p:cNvPr id="48171" name="Рисунок 7" descr="http://img-fotki.yandex.ru/get/4810/cadi-1986.528/0_80629_8f6e4b76_XL"/>
            <p:cNvPicPr>
              <a:picLocks noChangeAspect="1" noChangeArrowheads="1"/>
            </p:cNvPicPr>
            <p:nvPr/>
          </p:nvPicPr>
          <p:blipFill>
            <a:blip r:embed="rId15"/>
            <a:srcRect r="19106"/>
            <a:stretch>
              <a:fillRect/>
            </a:stretch>
          </p:blipFill>
          <p:spPr bwMode="auto">
            <a:xfrm>
              <a:off x="5500694" y="2571744"/>
              <a:ext cx="1643074" cy="12144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72" name="TextBox 24"/>
            <p:cNvSpPr txBox="1">
              <a:spLocks noChangeArrowheads="1"/>
            </p:cNvSpPr>
            <p:nvPr/>
          </p:nvSpPr>
          <p:spPr bwMode="auto">
            <a:xfrm>
              <a:off x="5643244" y="2714620"/>
              <a:ext cx="1366977" cy="701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4000">
                  <a:solidFill>
                    <a:srgbClr val="FFC000"/>
                  </a:solidFill>
                  <a:latin typeface="Arial Narrow" pitchFamily="34" charset="0"/>
                  <a:cs typeface="Arial" charset="0"/>
                </a:rPr>
                <a:t>10 -  8</a:t>
              </a:r>
            </a:p>
          </p:txBody>
        </p:sp>
      </p:grpSp>
      <p:pic>
        <p:nvPicPr>
          <p:cNvPr id="48173" name="Рисунок 53" descr="http://i026.radikal.ru/0805/19/75303d58b5fd.gif">
            <a:hlinkClick r:id="rId16"/>
          </p:cNvPr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357188"/>
            <a:ext cx="12144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" name="TextBox 54"/>
          <p:cNvSpPr txBox="1"/>
          <p:nvPr/>
        </p:nvSpPr>
        <p:spPr>
          <a:xfrm>
            <a:off x="979464" y="263991"/>
            <a:ext cx="7786742" cy="713414"/>
          </a:xfrm>
          <a:prstGeom prst="rect">
            <a:avLst/>
          </a:prstGeom>
          <a:noFill/>
        </p:spPr>
        <p:txBody>
          <a:bodyPr>
            <a:prstTxWarp prst="textStop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C000"/>
                </a:solidFill>
                <a:latin typeface="Arial Narrow" pitchFamily="34" charset="0"/>
                <a:cs typeface="+mn-cs"/>
              </a:rPr>
              <a:t>Помоги героям сказок найти свой вагон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07407E-6 L 0.13733 -0.2858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1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-0.17986 L 0.00295 -0.6104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-0.13403 L 0.00799 -0.29144 " pathEditMode="relative" ptsTypes="AA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7 -0.1338 L 0.07013 -0.3018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0.13842 L -0.25903 -0.5794 " pathEditMode="relative" ptsTypes="AA">
                                      <p:cBhvr>
                                        <p:cTn id="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13912 L -0.20868 -0.58009 " pathEditMode="relative" ptsTypes="AA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Рисунок 1" descr="смешарики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472" y="357166"/>
            <a:ext cx="8001056" cy="714380"/>
          </a:xfrm>
          <a:prstGeom prst="rect">
            <a:avLst/>
          </a:prstGeom>
          <a:noFill/>
        </p:spPr>
        <p:txBody>
          <a:bodyPr>
            <a:prstTxWarp prst="textTriangle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C000"/>
                </a:solidFill>
                <a:latin typeface="Arial Narrow" pitchFamily="34" charset="0"/>
                <a:cs typeface="+mn-cs"/>
              </a:rPr>
              <a:t>Решите цепочку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142875" y="1428750"/>
            <a:ext cx="1071563" cy="928688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rgbClr val="FFC000"/>
                </a:solidFill>
                <a:latin typeface="Arial Narrow" pitchFamily="34" charset="0"/>
              </a:rPr>
              <a:t>7</a:t>
            </a:r>
          </a:p>
        </p:txBody>
      </p:sp>
      <p:sp>
        <p:nvSpPr>
          <p:cNvPr id="6" name="Стрелка вправо 5"/>
          <p:cNvSpPr/>
          <p:nvPr/>
        </p:nvSpPr>
        <p:spPr>
          <a:xfrm rot="842537">
            <a:off x="1298575" y="1885950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53254" name="TextBox 6"/>
          <p:cNvSpPr txBox="1">
            <a:spLocks noChangeArrowheads="1"/>
          </p:cNvSpPr>
          <p:nvPr/>
        </p:nvSpPr>
        <p:spPr bwMode="auto">
          <a:xfrm rot="665011">
            <a:off x="1412875" y="1420813"/>
            <a:ext cx="7207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+ 2</a:t>
            </a:r>
          </a:p>
        </p:txBody>
      </p:sp>
      <p:sp>
        <p:nvSpPr>
          <p:cNvPr id="19" name="Солнце 18"/>
          <p:cNvSpPr/>
          <p:nvPr/>
        </p:nvSpPr>
        <p:spPr>
          <a:xfrm>
            <a:off x="2195513" y="2997200"/>
            <a:ext cx="1071562" cy="928688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0" name="Солнце 19"/>
          <p:cNvSpPr/>
          <p:nvPr/>
        </p:nvSpPr>
        <p:spPr>
          <a:xfrm>
            <a:off x="4284663" y="2852738"/>
            <a:ext cx="1071562" cy="928687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1" name="Солнце 20"/>
          <p:cNvSpPr/>
          <p:nvPr/>
        </p:nvSpPr>
        <p:spPr>
          <a:xfrm>
            <a:off x="6429375" y="3071813"/>
            <a:ext cx="1071563" cy="928687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2" name="Солнце 21"/>
          <p:cNvSpPr/>
          <p:nvPr/>
        </p:nvSpPr>
        <p:spPr>
          <a:xfrm>
            <a:off x="6357938" y="1571625"/>
            <a:ext cx="1071562" cy="928688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3" name="Солнце 22"/>
          <p:cNvSpPr/>
          <p:nvPr/>
        </p:nvSpPr>
        <p:spPr>
          <a:xfrm>
            <a:off x="4286250" y="1428750"/>
            <a:ext cx="1071563" cy="928688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4" name="Солнце 23"/>
          <p:cNvSpPr/>
          <p:nvPr/>
        </p:nvSpPr>
        <p:spPr>
          <a:xfrm>
            <a:off x="2214563" y="1643063"/>
            <a:ext cx="1071562" cy="928687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 rot="20914428">
            <a:off x="3370263" y="1868488"/>
            <a:ext cx="857250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26" name="Стрелка вправо 25"/>
          <p:cNvSpPr/>
          <p:nvPr/>
        </p:nvSpPr>
        <p:spPr>
          <a:xfrm rot="618388" flipH="1">
            <a:off x="5468938" y="3294063"/>
            <a:ext cx="908050" cy="265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27" name="Стрелка вправо 26"/>
          <p:cNvSpPr/>
          <p:nvPr/>
        </p:nvSpPr>
        <p:spPr>
          <a:xfrm rot="597615">
            <a:off x="5441950" y="1895475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28" name="Стрелка вправо 27"/>
          <p:cNvSpPr/>
          <p:nvPr/>
        </p:nvSpPr>
        <p:spPr>
          <a:xfrm rot="21041944" flipH="1">
            <a:off x="3370263" y="3279775"/>
            <a:ext cx="831850" cy="225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30" name="Выгнутая вправо стрелка 29"/>
          <p:cNvSpPr/>
          <p:nvPr/>
        </p:nvSpPr>
        <p:spPr>
          <a:xfrm>
            <a:off x="7572375" y="2143125"/>
            <a:ext cx="642938" cy="1643063"/>
          </a:xfrm>
          <a:prstGeom prst="curvedLeftArrow">
            <a:avLst>
              <a:gd name="adj1" fmla="val 25000"/>
              <a:gd name="adj2" fmla="val 83466"/>
              <a:gd name="adj3" fmla="val 301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32" name="Солнце 31"/>
          <p:cNvSpPr/>
          <p:nvPr/>
        </p:nvSpPr>
        <p:spPr>
          <a:xfrm>
            <a:off x="2357438" y="4429125"/>
            <a:ext cx="1071562" cy="928688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33" name="Солнце 32"/>
          <p:cNvSpPr/>
          <p:nvPr/>
        </p:nvSpPr>
        <p:spPr>
          <a:xfrm>
            <a:off x="4572000" y="4500563"/>
            <a:ext cx="1071563" cy="928687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375956">
            <a:off x="3571875" y="4857750"/>
            <a:ext cx="857250" cy="2143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36" name="Стрелка вправо 35"/>
          <p:cNvSpPr/>
          <p:nvPr/>
        </p:nvSpPr>
        <p:spPr>
          <a:xfrm rot="299525">
            <a:off x="5794375" y="4894263"/>
            <a:ext cx="857250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37" name="Выгнутая влево стрелка 36"/>
          <p:cNvSpPr/>
          <p:nvPr/>
        </p:nvSpPr>
        <p:spPr>
          <a:xfrm>
            <a:off x="1285875" y="3500438"/>
            <a:ext cx="857250" cy="1500187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>
              <a:solidFill>
                <a:schemeClr val="tx1"/>
              </a:solidFill>
            </a:endParaRPr>
          </a:p>
        </p:txBody>
      </p:sp>
      <p:sp>
        <p:nvSpPr>
          <p:cNvPr id="39" name="Солнце 38"/>
          <p:cNvSpPr/>
          <p:nvPr/>
        </p:nvSpPr>
        <p:spPr>
          <a:xfrm>
            <a:off x="6786563" y="4286250"/>
            <a:ext cx="1714500" cy="1643063"/>
          </a:xfrm>
          <a:prstGeom prst="sun">
            <a:avLst>
              <a:gd name="adj" fmla="val 23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53272" name="TextBox 39"/>
          <p:cNvSpPr txBox="1">
            <a:spLocks noChangeArrowheads="1"/>
          </p:cNvSpPr>
          <p:nvPr/>
        </p:nvSpPr>
        <p:spPr bwMode="auto">
          <a:xfrm rot="-699684">
            <a:off x="3344863" y="1414463"/>
            <a:ext cx="627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- 3</a:t>
            </a:r>
          </a:p>
        </p:txBody>
      </p:sp>
      <p:sp>
        <p:nvSpPr>
          <p:cNvPr id="53273" name="TextBox 40"/>
          <p:cNvSpPr txBox="1">
            <a:spLocks noChangeArrowheads="1"/>
          </p:cNvSpPr>
          <p:nvPr/>
        </p:nvSpPr>
        <p:spPr bwMode="auto">
          <a:xfrm rot="693960">
            <a:off x="5557838" y="1433513"/>
            <a:ext cx="8270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+ 1 </a:t>
            </a:r>
          </a:p>
        </p:txBody>
      </p:sp>
      <p:sp>
        <p:nvSpPr>
          <p:cNvPr id="53274" name="TextBox 41"/>
          <p:cNvSpPr txBox="1">
            <a:spLocks noChangeArrowheads="1"/>
          </p:cNvSpPr>
          <p:nvPr/>
        </p:nvSpPr>
        <p:spPr bwMode="auto">
          <a:xfrm>
            <a:off x="8215313" y="2571750"/>
            <a:ext cx="627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- 2</a:t>
            </a:r>
          </a:p>
        </p:txBody>
      </p:sp>
      <p:sp>
        <p:nvSpPr>
          <p:cNvPr id="53275" name="TextBox 42"/>
          <p:cNvSpPr txBox="1">
            <a:spLocks noChangeArrowheads="1"/>
          </p:cNvSpPr>
          <p:nvPr/>
        </p:nvSpPr>
        <p:spPr bwMode="auto">
          <a:xfrm rot="686732">
            <a:off x="5700713" y="2841625"/>
            <a:ext cx="627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- 1</a:t>
            </a:r>
          </a:p>
        </p:txBody>
      </p:sp>
      <p:sp>
        <p:nvSpPr>
          <p:cNvPr id="53276" name="TextBox 43"/>
          <p:cNvSpPr txBox="1">
            <a:spLocks noChangeArrowheads="1"/>
          </p:cNvSpPr>
          <p:nvPr/>
        </p:nvSpPr>
        <p:spPr bwMode="auto">
          <a:xfrm rot="-454462">
            <a:off x="3397250" y="2763838"/>
            <a:ext cx="78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+ 3</a:t>
            </a:r>
          </a:p>
        </p:txBody>
      </p:sp>
      <p:sp>
        <p:nvSpPr>
          <p:cNvPr id="53277" name="TextBox 44"/>
          <p:cNvSpPr txBox="1">
            <a:spLocks noChangeArrowheads="1"/>
          </p:cNvSpPr>
          <p:nvPr/>
        </p:nvSpPr>
        <p:spPr bwMode="auto">
          <a:xfrm>
            <a:off x="1357313" y="3857625"/>
            <a:ext cx="6270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- 3</a:t>
            </a:r>
          </a:p>
        </p:txBody>
      </p:sp>
      <p:sp>
        <p:nvSpPr>
          <p:cNvPr id="53278" name="TextBox 45"/>
          <p:cNvSpPr txBox="1">
            <a:spLocks noChangeArrowheads="1"/>
          </p:cNvSpPr>
          <p:nvPr/>
        </p:nvSpPr>
        <p:spPr bwMode="auto">
          <a:xfrm rot="332633">
            <a:off x="3705225" y="4376738"/>
            <a:ext cx="615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-2</a:t>
            </a:r>
          </a:p>
        </p:txBody>
      </p:sp>
      <p:sp>
        <p:nvSpPr>
          <p:cNvPr id="53279" name="TextBox 46"/>
          <p:cNvSpPr txBox="1">
            <a:spLocks noChangeArrowheads="1"/>
          </p:cNvSpPr>
          <p:nvPr/>
        </p:nvSpPr>
        <p:spPr bwMode="auto">
          <a:xfrm rot="348619">
            <a:off x="5888038" y="4392613"/>
            <a:ext cx="715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C00000"/>
                </a:solidFill>
                <a:latin typeface="Arial Narrow" pitchFamily="34" charset="0"/>
                <a:cs typeface="Arial" charset="0"/>
              </a:rPr>
              <a:t>+ 5</a:t>
            </a:r>
          </a:p>
        </p:txBody>
      </p:sp>
      <p:sp>
        <p:nvSpPr>
          <p:cNvPr id="53280" name="TextBox 47"/>
          <p:cNvSpPr txBox="1">
            <a:spLocks noChangeArrowheads="1"/>
          </p:cNvSpPr>
          <p:nvPr/>
        </p:nvSpPr>
        <p:spPr bwMode="auto">
          <a:xfrm>
            <a:off x="1000125" y="27146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sz="1800">
              <a:latin typeface="Calibri" pitchFamily="34" charset="0"/>
              <a:cs typeface="Arial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571750" y="1785938"/>
            <a:ext cx="5000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9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571750" y="3143250"/>
            <a:ext cx="392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7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4643438" y="1571625"/>
            <a:ext cx="395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6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6715125" y="1714500"/>
            <a:ext cx="395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7</a:t>
            </a: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6786563" y="3214688"/>
            <a:ext cx="3952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5</a:t>
            </a: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4643438" y="3000375"/>
            <a:ext cx="395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4</a:t>
            </a:r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2714625" y="4572000"/>
            <a:ext cx="3921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4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4929188" y="4643438"/>
            <a:ext cx="392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2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7358063" y="4643438"/>
            <a:ext cx="5715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C000"/>
                </a:solidFill>
                <a:latin typeface="Arial Narrow" pitchFamily="34" charset="0"/>
                <a:cs typeface="Arial" charset="0"/>
              </a:rPr>
              <a:t>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9" name="Рисунок 1" descr="смешарики 6.png"/>
          <p:cNvPicPr>
            <a:picLocks noChangeAspect="1"/>
          </p:cNvPicPr>
          <p:nvPr/>
        </p:nvPicPr>
        <p:blipFill>
          <a:blip r:embed="rId2"/>
          <a:srcRect r="16927" b="24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1" descr="D:\клипарты\еда раст\5f0a051f664d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2857500"/>
            <a:ext cx="3492500" cy="323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2" descr="D:\клипарты\еда раст\62f2b2ddd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868863"/>
            <a:ext cx="1698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3" descr="D:\клипарты\еда раст\62f2b2ddd96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4005263"/>
            <a:ext cx="140335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2" descr="D:\клипарты\еда раст\62f2b2ddd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4868863"/>
            <a:ext cx="1698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4" name="Picture 2" descr="D:\клипарты\еда раст\62f2b2ddd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4652963"/>
            <a:ext cx="1698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5" name="Picture 2" descr="D:\клипарты\еда раст\62f2b2ddd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5084763"/>
            <a:ext cx="1698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6" name="TextBox 7"/>
          <p:cNvSpPr txBox="1">
            <a:spLocks noChangeArrowheads="1"/>
          </p:cNvSpPr>
          <p:nvPr/>
        </p:nvSpPr>
        <p:spPr bwMode="auto">
          <a:xfrm>
            <a:off x="468313" y="404813"/>
            <a:ext cx="84915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tabLst>
                <a:tab pos="1282700" algn="l"/>
              </a:tabLst>
            </a:pPr>
            <a:r>
              <a:rPr lang="ru-RU" sz="2400">
                <a:solidFill>
                  <a:schemeClr val="bg1"/>
                </a:solidFill>
                <a:latin typeface="Arial" charset="0"/>
                <a:cs typeface="Arial" charset="0"/>
              </a:rPr>
              <a:t>Сначала на  грядке поспело 8 помидоров, а через два </a:t>
            </a:r>
          </a:p>
          <a:p>
            <a:pPr>
              <a:tabLst>
                <a:tab pos="1282700" algn="l"/>
              </a:tabLst>
            </a:pPr>
            <a:r>
              <a:rPr lang="ru-RU" sz="2400">
                <a:solidFill>
                  <a:schemeClr val="bg1"/>
                </a:solidFill>
                <a:latin typeface="Arial" charset="0"/>
                <a:cs typeface="Arial" charset="0"/>
              </a:rPr>
              <a:t>дня их стало на 2 больше. Сколько стало красных </a:t>
            </a:r>
          </a:p>
          <a:p>
            <a:pPr>
              <a:tabLst>
                <a:tab pos="1282700" algn="l"/>
              </a:tabLst>
            </a:pPr>
            <a:r>
              <a:rPr lang="ru-RU" sz="2400">
                <a:solidFill>
                  <a:schemeClr val="bg1"/>
                </a:solidFill>
                <a:latin typeface="Arial" charset="0"/>
                <a:cs typeface="Arial" charset="0"/>
              </a:rPr>
              <a:t>помидоров?</a:t>
            </a: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4140200" y="2349500"/>
            <a:ext cx="4608513" cy="739775"/>
          </a:xfrm>
          <a:prstGeom prst="rect">
            <a:avLst/>
          </a:prstGeom>
          <a:noFill/>
          <a:ln w="38100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000099"/>
                </a:solidFill>
                <a:latin typeface="Arial Black" pitchFamily="34" charset="0"/>
              </a:rPr>
              <a:t>8 + 2 = 10 (п</a:t>
            </a:r>
            <a:r>
              <a:rPr lang="ru-RU" sz="2000">
                <a:solidFill>
                  <a:srgbClr val="000099"/>
                </a:solidFill>
                <a:latin typeface="Arial Black" pitchFamily="34" charset="0"/>
              </a:rPr>
              <a:t>.</a:t>
            </a:r>
            <a:r>
              <a:rPr lang="ru-RU" sz="4000">
                <a:solidFill>
                  <a:srgbClr val="000099"/>
                </a:solidFill>
                <a:latin typeface="Arial Black" pitchFamily="34" charset="0"/>
              </a:rPr>
              <a:t>) </a:t>
            </a:r>
          </a:p>
        </p:txBody>
      </p:sp>
      <p:pic>
        <p:nvPicPr>
          <p:cNvPr id="58382" name="Picture 2" descr="D:\клипарты\еда раст\62f2b2ddd96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5330825"/>
            <a:ext cx="1698625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8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8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9" name="Рисунок 1" descr="смешарики 6.png"/>
          <p:cNvPicPr>
            <a:picLocks noChangeAspect="1"/>
          </p:cNvPicPr>
          <p:nvPr/>
        </p:nvPicPr>
        <p:blipFill>
          <a:blip r:embed="rId2"/>
          <a:srcRect r="16927" b="24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476250"/>
            <a:ext cx="8659813" cy="1016000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pPr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 sz="2200">
                <a:solidFill>
                  <a:srgbClr val="002060"/>
                </a:solidFill>
                <a:latin typeface="Arial" charset="0"/>
                <a:ea typeface="MS Gothic" pitchFamily="49" charset="-128"/>
                <a:cs typeface="Arial" charset="0"/>
              </a:rPr>
              <a:t> </a:t>
            </a:r>
            <a:r>
              <a:rPr lang="ru-RU">
                <a:solidFill>
                  <a:srgbClr val="002060"/>
                </a:solidFill>
                <a:latin typeface="Arial" charset="0"/>
                <a:ea typeface="MS Gothic" pitchFamily="49" charset="-128"/>
                <a:cs typeface="Arial" charset="0"/>
              </a:rPr>
              <a:t>Масса  арбуза  7 кг,  а масса дыни на 3 кг </a:t>
            </a:r>
          </a:p>
          <a:p>
            <a:pPr defTabSz="828675"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ru-RU">
                <a:solidFill>
                  <a:srgbClr val="002060"/>
                </a:solidFill>
                <a:latin typeface="Arial" charset="0"/>
                <a:ea typeface="MS Gothic" pitchFamily="49" charset="-128"/>
                <a:cs typeface="Arial" charset="0"/>
              </a:rPr>
              <a:t>меньше. Чему равна  масса  дыни?</a:t>
            </a:r>
            <a:endParaRPr lang="ru-RU">
              <a:solidFill>
                <a:srgbClr val="002060"/>
              </a:solidFill>
            </a:endParaRPr>
          </a:p>
        </p:txBody>
      </p:sp>
      <p:pic>
        <p:nvPicPr>
          <p:cNvPr id="61443" name="Picture 4" descr="D:\клипарты\еда раст\ea7a738c462f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8463" y="3687763"/>
            <a:ext cx="3016250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5" descr="D:\клипарты\еда раст\арбуз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42975" y="1873250"/>
            <a:ext cx="3887788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4535488" y="2205038"/>
            <a:ext cx="4608512" cy="739775"/>
          </a:xfrm>
          <a:prstGeom prst="rect">
            <a:avLst/>
          </a:prstGeom>
          <a:noFill/>
          <a:ln w="38100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000099"/>
                </a:solidFill>
                <a:latin typeface="Arial Black" pitchFamily="34" charset="0"/>
              </a:rPr>
              <a:t>7 – 3 = 4 (кг)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4" name="Рисунок 1" descr="смешарики 6.png"/>
          <p:cNvPicPr>
            <a:picLocks noChangeAspect="1"/>
          </p:cNvPicPr>
          <p:nvPr/>
        </p:nvPicPr>
        <p:blipFill>
          <a:blip r:embed="rId2"/>
          <a:srcRect r="16927" b="243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D:\клипарты\букеты\15d6ff09a8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85750"/>
            <a:ext cx="184626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2" descr="D:\клипарты\букеты\15d6ff09a8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313" y="357188"/>
            <a:ext cx="184626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2" descr="D:\клипарты\букеты\15d6ff09a8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8"/>
            <a:ext cx="184626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7" name="Picture 2" descr="D:\клипарты\букеты\15d6ff09a8c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357188"/>
            <a:ext cx="1846262" cy="374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8" name="Picture 3" descr="D:\клипарты\букеты\43b22c9a1f2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88" y="2500313"/>
            <a:ext cx="2493962" cy="190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3" descr="D:\клипарты\букеты\43b22c9a1f2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71625" y="2571750"/>
            <a:ext cx="2493963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0" name="Picture 3" descr="D:\клипарты\букеты\43b22c9a1f2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428875"/>
            <a:ext cx="2493963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1" name="TextBox 8"/>
          <p:cNvSpPr txBox="1">
            <a:spLocks noChangeArrowheads="1"/>
          </p:cNvSpPr>
          <p:nvPr/>
        </p:nvSpPr>
        <p:spPr bwMode="auto">
          <a:xfrm>
            <a:off x="0" y="4581525"/>
            <a:ext cx="5927725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0099"/>
                </a:solidFill>
                <a:latin typeface="Arial" charset="0"/>
                <a:cs typeface="Arial" charset="0"/>
              </a:rPr>
              <a:t>Тюльпанов  8 , а пионов 3. </a:t>
            </a:r>
          </a:p>
          <a:p>
            <a:r>
              <a:rPr lang="ru-RU" sz="2800">
                <a:solidFill>
                  <a:srgbClr val="000099"/>
                </a:solidFill>
                <a:latin typeface="Arial" charset="0"/>
                <a:cs typeface="Arial" charset="0"/>
              </a:rPr>
              <a:t>На сколько тюльпанов больше, </a:t>
            </a:r>
          </a:p>
          <a:p>
            <a:r>
              <a:rPr lang="ru-RU" sz="2800">
                <a:solidFill>
                  <a:srgbClr val="000099"/>
                </a:solidFill>
                <a:latin typeface="Arial" charset="0"/>
                <a:cs typeface="Arial" charset="0"/>
              </a:rPr>
              <a:t>чем пионов ?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4140200" y="5805488"/>
            <a:ext cx="4608513" cy="739775"/>
          </a:xfrm>
          <a:prstGeom prst="rect">
            <a:avLst/>
          </a:prstGeom>
          <a:noFill/>
          <a:ln w="38100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000099"/>
                </a:solidFill>
                <a:latin typeface="Arial Black" pitchFamily="34" charset="0"/>
              </a:rPr>
              <a:t>8 – 3 = 5 (т.)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24" name="Рисунок 1" descr="смешарики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1125538"/>
            <a:ext cx="8893175" cy="1373187"/>
          </a:xfrm>
          <a:prstGeom prst="rect">
            <a:avLst/>
          </a:prstGeom>
          <a:solidFill>
            <a:schemeClr val="bg1"/>
          </a:solidFill>
          <a:ln w="1587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210E30"/>
                </a:solidFill>
                <a:latin typeface="Arial" charset="0"/>
                <a:cs typeface="Arial" charset="0"/>
              </a:rPr>
              <a:t>    Утром корова Бурёнка дала 6 литров молока , </a:t>
            </a:r>
          </a:p>
          <a:p>
            <a:r>
              <a:rPr lang="ru-RU" sz="2800">
                <a:solidFill>
                  <a:srgbClr val="210E30"/>
                </a:solidFill>
                <a:latin typeface="Arial" charset="0"/>
                <a:cs typeface="Arial" charset="0"/>
              </a:rPr>
              <a:t>днём ещё 4 литров. Из 3 литров сделали йогурт.</a:t>
            </a:r>
          </a:p>
          <a:p>
            <a:r>
              <a:rPr lang="ru-RU" sz="2800">
                <a:solidFill>
                  <a:srgbClr val="210E30"/>
                </a:solidFill>
                <a:latin typeface="Arial" charset="0"/>
                <a:cs typeface="Arial" charset="0"/>
              </a:rPr>
              <a:t>Сколько литров молока осталось?</a:t>
            </a:r>
          </a:p>
        </p:txBody>
      </p:sp>
      <p:pic>
        <p:nvPicPr>
          <p:cNvPr id="60421" name="Picture 4" descr="D:\клипарты\животные\корова доят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80975" y="3270250"/>
            <a:ext cx="3321050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3924300" y="3860800"/>
            <a:ext cx="4608513" cy="739775"/>
          </a:xfrm>
          <a:prstGeom prst="rect">
            <a:avLst/>
          </a:prstGeom>
          <a:noFill/>
          <a:ln w="38100">
            <a:solidFill>
              <a:srgbClr val="99CC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>
                <a:solidFill>
                  <a:srgbClr val="000099"/>
                </a:solidFill>
                <a:latin typeface="Arial Black" pitchFamily="34" charset="0"/>
              </a:rPr>
              <a:t>6 + 4 – 3 = 7 (л)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8612" name="Рисунок 1" descr="смешарики 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2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Равнобедренный треугольник 1"/>
          <p:cNvSpPr/>
          <p:nvPr/>
        </p:nvSpPr>
        <p:spPr>
          <a:xfrm>
            <a:off x="1714500" y="1071563"/>
            <a:ext cx="6072188" cy="4929187"/>
          </a:xfrm>
          <a:prstGeom prst="triangle">
            <a:avLst/>
          </a:prstGeom>
          <a:solidFill>
            <a:srgbClr val="FFFF00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3" name="Равнобедренный треугольник 2"/>
          <p:cNvSpPr/>
          <p:nvPr/>
        </p:nvSpPr>
        <p:spPr>
          <a:xfrm>
            <a:off x="1785938" y="3500438"/>
            <a:ext cx="3000375" cy="25098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4786313" y="3500438"/>
            <a:ext cx="3000375" cy="25098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286125" y="1143000"/>
            <a:ext cx="3000375" cy="236696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800" b="0"/>
          </a:p>
        </p:txBody>
      </p:sp>
      <p:sp>
        <p:nvSpPr>
          <p:cNvPr id="68617" name="TextBox 5"/>
          <p:cNvSpPr txBox="1">
            <a:spLocks noChangeArrowheads="1"/>
          </p:cNvSpPr>
          <p:nvPr/>
        </p:nvSpPr>
        <p:spPr bwMode="auto">
          <a:xfrm>
            <a:off x="1619250" y="333375"/>
            <a:ext cx="6034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Arial" charset="0"/>
                <a:cs typeface="Arial" charset="0"/>
              </a:rPr>
              <a:t>Сколько треугольников 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99260" y="1028678"/>
            <a:ext cx="808236" cy="156965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dirty="0">
                <a:ln w="50800"/>
                <a:solidFill>
                  <a:srgbClr val="7030A0"/>
                </a:solidFill>
                <a:latin typeface="+mn-lt"/>
                <a:cs typeface="+mn-cs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Рисунок 4"/>
          <p:cNvPicPr>
            <a:picLocks noChangeAspect="1" noChangeArrowheads="1"/>
          </p:cNvPicPr>
          <p:nvPr/>
        </p:nvPicPr>
        <p:blipFill>
          <a:blip r:embed="rId3"/>
          <a:srcRect l="3448" r="10345"/>
          <a:stretch>
            <a:fillRect/>
          </a:stretch>
        </p:blipFill>
        <p:spPr bwMode="auto">
          <a:xfrm>
            <a:off x="2643188" y="2928938"/>
            <a:ext cx="10001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Рисунок 5"/>
          <p:cNvPicPr>
            <a:picLocks noChangeAspect="1" noChangeArrowheads="1"/>
          </p:cNvPicPr>
          <p:nvPr/>
        </p:nvPicPr>
        <p:blipFill>
          <a:blip r:embed="rId4"/>
          <a:srcRect l="11101" t="2332" r="22292" b="11417"/>
          <a:stretch>
            <a:fillRect/>
          </a:stretch>
        </p:blipFill>
        <p:spPr bwMode="auto">
          <a:xfrm>
            <a:off x="5286375" y="4286250"/>
            <a:ext cx="128587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WordArt 3"/>
          <p:cNvSpPr>
            <a:spLocks noChangeArrowheads="1" noChangeShapeType="1" noTextEdit="1"/>
          </p:cNvSpPr>
          <p:nvPr/>
        </p:nvSpPr>
        <p:spPr bwMode="auto">
          <a:xfrm>
            <a:off x="1928813" y="928688"/>
            <a:ext cx="5643562" cy="21431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Ребусы</a:t>
            </a:r>
          </a:p>
        </p:txBody>
      </p:sp>
      <p:pic>
        <p:nvPicPr>
          <p:cNvPr id="43014" name="Picture 2" descr="pl"/>
          <p:cNvPicPr>
            <a:picLocks noChangeAspect="1" noChangeArrowheads="1"/>
          </p:cNvPicPr>
          <p:nvPr/>
        </p:nvPicPr>
        <p:blipFill>
          <a:blip r:embed="rId5"/>
          <a:srcRect l="11247" r="10001"/>
          <a:stretch>
            <a:fillRect/>
          </a:stretch>
        </p:blipFill>
        <p:spPr bwMode="auto">
          <a:xfrm>
            <a:off x="4143375" y="3143250"/>
            <a:ext cx="1143000" cy="136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5" name="Picture 2" descr="de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38" y="3071813"/>
            <a:ext cx="1071562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1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57563" y="4286250"/>
            <a:ext cx="142875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381</TotalTime>
  <Words>160</Words>
  <Application>Microsoft Office PowerPoint</Application>
  <PresentationFormat>Экран (4:3)</PresentationFormat>
  <Paragraphs>58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Calibri</vt:lpstr>
      <vt:lpstr>Arial</vt:lpstr>
      <vt:lpstr>Algerian</vt:lpstr>
      <vt:lpstr>Arial Narrow</vt:lpstr>
      <vt:lpstr>Arial Black</vt:lpstr>
      <vt:lpstr>Times New Roman</vt:lpstr>
      <vt:lpstr>MS Gothic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в стихах для устного счета 1 класс</dc:title>
  <dc:subject>Задачи в стихах для устного счета 1 класс</dc:subject>
  <dc:creator>Сергеева Нина Юрьевна</dc:creator>
  <cp:keywords>Задачи в стихах для устного счета 1 класс</cp:keywords>
  <cp:lastModifiedBy>Lenovo</cp:lastModifiedBy>
  <cp:revision>44</cp:revision>
  <dcterms:modified xsi:type="dcterms:W3CDTF">2015-04-13T18:55:54Z</dcterms:modified>
  <cp:category>начальная школа</cp:category>
</cp:coreProperties>
</file>