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68" r:id="rId3"/>
    <p:sldId id="269" r:id="rId4"/>
    <p:sldId id="257" r:id="rId5"/>
    <p:sldId id="270" r:id="rId6"/>
    <p:sldId id="259" r:id="rId7"/>
    <p:sldId id="262" r:id="rId8"/>
    <p:sldId id="271" r:id="rId9"/>
    <p:sldId id="258" r:id="rId10"/>
    <p:sldId id="263" r:id="rId11"/>
    <p:sldId id="273" r:id="rId12"/>
    <p:sldId id="272" r:id="rId13"/>
    <p:sldId id="274" r:id="rId14"/>
    <p:sldId id="275" r:id="rId15"/>
    <p:sldId id="276" r:id="rId16"/>
    <p:sldId id="265" r:id="rId17"/>
    <p:sldId id="277" r:id="rId18"/>
    <p:sldId id="266" r:id="rId19"/>
    <p:sldId id="26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71" autoAdjust="0"/>
  </p:normalViewPr>
  <p:slideViewPr>
    <p:cSldViewPr>
      <p:cViewPr varScale="1">
        <p:scale>
          <a:sx n="79" d="100"/>
          <a:sy n="79" d="100"/>
        </p:scale>
        <p:origin x="-23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158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0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6D35D7B-EE0A-4FD9-8F4D-6815469B2627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388306C-5765-4965-BC90-A0A8A04CA0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ED9CE3-0D79-4469-9B38-D729CF28A0B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39263-2EF3-4FFF-90BE-C9E212FF843C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6294A-DF54-4770-A69D-809E9D5702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64F04-961D-4CFA-BCD7-7569C572A7AA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E08E7-C4A9-447E-843F-1291CA11EE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3F37-D317-407C-A878-B43E4F0EC123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CC86E-A6D6-4894-876F-691F4E9AD8A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54DEB-D5C7-4F65-9F3E-4C05462AED51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BC9D-4164-43A2-B6DF-1AEBCA7285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B0AC9-B024-4590-AF38-150EBBEDBDE7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43A66-0244-437E-9263-AF29EC7D79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3FAE6-233C-4C27-87FC-D6D5CC9AE398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38A91-07EB-42E4-A215-FED58FAA6F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7E7BF-7268-471B-89FD-B9575B8CA716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277D8-D028-4110-A1E3-55C9F3D5B8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AE099-BAB0-45CE-8D6E-A521DA061254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6A6AC-4ABB-41BE-A954-E2B3CFD3E5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27003-392B-4E61-8624-3697755E0149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126CF-C074-4B3A-A99F-6614330249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CB803-434E-4D13-B18B-7F846F64299E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E7EC3-A283-472E-BE0A-3BEC7359FA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10B7C-4D62-4742-AC91-868DF69C6F0D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D1416-AA5A-43F9-8FAD-E1EF3ED5ED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C4B3DC-CFCB-4B90-89CB-C53E5E8EC607}" type="datetimeFigureOut">
              <a:rPr lang="ru-RU"/>
              <a:pPr>
                <a:defRPr/>
              </a:pPr>
              <a:t>27.08.2018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2E4D30-2BE9-452D-B001-0358355253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65" r:id="rId5"/>
    <p:sldLayoutId id="2147483764" r:id="rId6"/>
    <p:sldLayoutId id="2147483763" r:id="rId7"/>
    <p:sldLayoutId id="2147483762" r:id="rId8"/>
    <p:sldLayoutId id="2147483770" r:id="rId9"/>
    <p:sldLayoutId id="2147483761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87;&#1088;&#1085;&#1080;&#1083;&#1086;&#1078;&#1077;&#1085;&#1080;&#1077;2.docx" TargetMode="External"/><Relationship Id="rId2" Type="http://schemas.openxmlformats.org/officeDocument/2006/relationships/hyperlink" Target="&#1087;&#1088;&#1080;&#1083;&#1086;&#1078;&#1077;&#1085;&#1080;&#1077;1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87;&#1088;&#1080;&#1083;&#1086;&#1078;&#1077;&#1085;&#1080;&#1077;5.docx" TargetMode="External"/><Relationship Id="rId5" Type="http://schemas.openxmlformats.org/officeDocument/2006/relationships/hyperlink" Target="&#1087;&#1088;&#1080;&#1083;&#1086;&#1078;&#1077;&#1085;&#1080;&#1077;4.docx" TargetMode="External"/><Relationship Id="rId4" Type="http://schemas.openxmlformats.org/officeDocument/2006/relationships/hyperlink" Target="&#1087;&#1088;&#1080;&#1083;&#1086;&#1078;&#1077;&#1085;&#1080;&#1077;&#8470;3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8;&#1080;&#1083;&#1086;&#1078;&#1077;&#1085;&#1080;&#1077;4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1082;&#1072;&#1088;&#1090;&#1086;&#1090;&#1077;&#1082;&#1072;%20&#1080;&#1075;&#1088;/&#1087;&#1088;&#1080;&#1083;&#1086;&#1078;&#1077;&#1085;&#1080;&#1077;8.docx" TargetMode="External"/><Relationship Id="rId2" Type="http://schemas.openxmlformats.org/officeDocument/2006/relationships/hyperlink" Target="&#1082;&#1072;&#1088;&#1090;&#1086;&#1090;&#1077;&#1082;&#1072;%20&#1080;&#1075;&#1088;/&#1087;&#1088;&#1080;&#1083;&#1086;&#1078;&#1077;&#1085;&#1080;&#1077;7.doc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&#1087;&#1088;&#1085;&#1080;&#1083;&#1086;&#1078;&#1077;&#1085;&#1080;&#1077;2.docx" TargetMode="External"/><Relationship Id="rId5" Type="http://schemas.openxmlformats.org/officeDocument/2006/relationships/hyperlink" Target="&#1082;&#1072;&#1088;&#1090;&#1086;&#1090;&#1077;&#1082;&#1072;%20&#1080;&#1075;&#1088;/&#1087;&#1088;&#1080;&#1083;&#1086;&#1078;&#1077;&#1085;&#1080;&#1077;10.docx" TargetMode="External"/><Relationship Id="rId4" Type="http://schemas.openxmlformats.org/officeDocument/2006/relationships/hyperlink" Target="&#1082;&#1072;&#1088;&#1090;&#1086;&#1090;&#1077;&#1082;&#1072;%20&#1080;&#1075;&#1088;/&#1087;&#1088;&#1080;&#1083;&#1086;&#1078;&#1077;&#1085;&#1080;&#1077;9.docx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8;&#1080;&#1083;&#1086;&#1078;&#1077;&#1085;&#1080;&#1077;11.doc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3563938" y="2781300"/>
            <a:ext cx="5637212" cy="881063"/>
          </a:xfrm>
        </p:spPr>
        <p:txBody>
          <a:bodyPr/>
          <a:lstStyle/>
          <a:p>
            <a:pPr algn="r"/>
            <a:r>
              <a:rPr lang="ru-RU" sz="2000" b="1" smtClean="0"/>
              <a:t>ВЫПОЛНИЛИ:</a:t>
            </a:r>
          </a:p>
          <a:p>
            <a:pPr algn="r"/>
            <a:endParaRPr lang="ru-RU" sz="2000" b="1" smtClean="0"/>
          </a:p>
          <a:p>
            <a:pPr algn="r"/>
            <a:r>
              <a:rPr lang="ru-RU" sz="2000" b="1" smtClean="0"/>
              <a:t>МКОУ НШ Д</a:t>
            </a:r>
            <a:r>
              <a:rPr lang="en-US" sz="2000" b="1" smtClean="0"/>
              <a:t>/</a:t>
            </a:r>
            <a:r>
              <a:rPr lang="ru-RU" sz="2000" b="1" smtClean="0"/>
              <a:t>С„Радуга”Чобанян Л.Г  </a:t>
            </a:r>
          </a:p>
          <a:p>
            <a:pPr algn="r"/>
            <a:endParaRPr lang="ru-RU" sz="2000" b="1" smtClean="0"/>
          </a:p>
          <a:p>
            <a:pPr algn="r"/>
            <a:endParaRPr lang="ru-RU" sz="2000" b="1" smtClean="0"/>
          </a:p>
        </p:txBody>
      </p:sp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899592" y="-25529"/>
            <a:ext cx="6984776" cy="2606000"/>
          </a:xfrm>
          <a:blipFill dpi="0" rotWithShape="1">
            <a:blip r:embed="rId3" cstate="print">
              <a:extLst>
                <a:ext uri="{28A0092B-C50C-407E-A947-70E740481C1C}"/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1">
            <a:prstTxWarp prst="textWave1">
              <a:avLst>
                <a:gd name="adj1" fmla="val 12500"/>
                <a:gd name="adj2" fmla="val 1408"/>
              </a:avLst>
            </a:prstTxWarp>
            <a:normAutofit/>
          </a:bodyPr>
          <a:lstStyle/>
          <a:p>
            <a:pPr marL="18288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Гражданско-патриотическое воспитание</a:t>
            </a:r>
            <a:endParaRPr lang="ru-RU" dirty="0">
              <a:ln w="12700">
                <a:solidFill>
                  <a:srgbClr val="0070C0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340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2852738"/>
            <a:ext cx="374332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 bwMode="auto">
          <a:xfrm rot="10800000" flipV="1">
            <a:off x="1793875" y="188913"/>
            <a:ext cx="6511925" cy="12954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>
              <a:buFont typeface="Georgia" pitchFamily="18" charset="0"/>
              <a:buNone/>
            </a:pPr>
            <a:r>
              <a:rPr lang="ru-RU" sz="2400" smtClean="0">
                <a:solidFill>
                  <a:srgbClr val="FF0000"/>
                </a:solidFill>
                <a:effectLst/>
              </a:rPr>
              <a:t>«Гражданско-патриотическое воспитание</a:t>
            </a:r>
            <a:br>
              <a:rPr lang="ru-RU" sz="2400" smtClean="0">
                <a:solidFill>
                  <a:srgbClr val="FF0000"/>
                </a:solidFill>
                <a:effectLst/>
              </a:rPr>
            </a:br>
            <a:r>
              <a:rPr lang="ru-RU" sz="2400" smtClean="0">
                <a:solidFill>
                  <a:srgbClr val="FF0000"/>
                </a:solidFill>
                <a:effectLst/>
              </a:rPr>
              <a:t>дошкольников»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950" y="1412875"/>
            <a:ext cx="7769225" cy="5445125"/>
          </a:xfrm>
        </p:spPr>
        <p:txBody>
          <a:bodyPr rtlCol="0">
            <a:normAutofit fontScale="47500" lnSpcReduction="2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5100" dirty="0">
                <a:solidFill>
                  <a:srgbClr val="FF0000"/>
                </a:solidFill>
              </a:rPr>
              <a:t>Что мы Родиной зовем?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Что мы Родиной зовём?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Дом, где мы с тобой живём,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берёзки, вдоль которых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Рядом с мамой мы идём.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Что </a:t>
            </a: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мы Родиной зовём?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Поле с тонким колоском,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Наши праздники и песни,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Тёплый вечер за окном.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Что </a:t>
            </a: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мы Родиной зовём?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Всё, что в сердце бережём,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под небом </a:t>
            </a:r>
            <a:r>
              <a:rPr lang="ru-RU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синим-синим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Флаг </a:t>
            </a: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России над Кремлём.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(В. Степанов)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sz="4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4579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1412875"/>
            <a:ext cx="5092700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-10111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200" dirty="0">
                <a:solidFill>
                  <a:schemeClr val="accent6"/>
                </a:solidFill>
                <a:effectLst/>
              </a:rPr>
              <a:t>Этапы работы над проектом:</a:t>
            </a:r>
            <a:br>
              <a:rPr lang="ru-RU" sz="3200" dirty="0">
                <a:solidFill>
                  <a:schemeClr val="accent6"/>
                </a:solidFill>
                <a:effectLst/>
              </a:rPr>
            </a:br>
            <a:r>
              <a:rPr lang="ru-RU" sz="3200" b="0" dirty="0">
                <a:solidFill>
                  <a:schemeClr val="accent6"/>
                </a:solidFill>
                <a:effectLst/>
              </a:rPr>
              <a:t>Подготовительный этап: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6013" y="1268413"/>
            <a:ext cx="7272337" cy="5040312"/>
          </a:xfrm>
        </p:spPr>
        <p:txBody>
          <a:bodyPr rtlCol="0">
            <a:normAutofit fontScale="925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1.Создание предметно – развивающей среды в детском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саду.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 action="ppaction://hlinkfile"/>
              </a:rPr>
              <a:t>Приложение№1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Подборка теоретических материалов.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 action="ppaction://hlinkfile"/>
              </a:rPr>
              <a:t>Приложение№2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Разработка конспектов занятий, мероприятия с использованием развивающего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обучения.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Приложение№3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4.Организация прогулок, занятий, игр, бесед. Рассматривание рисунков, фотографий о своей малой Родине, стране. Знакомство с литературными произведениями. Использование игр. Разучивание стихотворений,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песен.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5" action="ppaction://hlinkfile"/>
              </a:rPr>
              <a:t>Приложение№4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Повышение компетентности родителей по вопросам касающихся патриотического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воспитания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 action="ppaction://hlinkfile"/>
              </a:rPr>
              <a:t>Приложение№5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888" y="115888"/>
            <a:ext cx="6513512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600" dirty="0">
                <a:solidFill>
                  <a:schemeClr val="accent6"/>
                </a:solidFill>
                <a:effectLst/>
              </a:rPr>
              <a:t>Основной этап работы: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0825" y="908050"/>
            <a:ext cx="8642350" cy="5545138"/>
          </a:xfrm>
        </p:spPr>
        <p:txBody>
          <a:bodyPr rtlCol="0">
            <a:normAutofit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НОД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Речевое развитие, познавательное развитие: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Беседа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 Что такое Родина»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Беседа «Моя малая Родина»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Беседа «О природе родного края»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 action="ppaction://hlinkfile"/>
              </a:rPr>
              <a:t>Приложение№4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</a:t>
            </a:r>
            <a:r>
              <a:rPr lang="ru-RU" dirty="0" smtClean="0">
                <a:solidFill>
                  <a:schemeClr val="accent6"/>
                </a:solidFill>
              </a:rPr>
              <a:t>Продуктивные </a:t>
            </a:r>
            <a:r>
              <a:rPr lang="ru-RU" dirty="0">
                <a:solidFill>
                  <a:schemeClr val="accent6"/>
                </a:solidFill>
              </a:rPr>
              <a:t>виды деятельности</a:t>
            </a:r>
            <a:r>
              <a:rPr lang="ru-RU" dirty="0" smtClean="0">
                <a:solidFill>
                  <a:schemeClr val="accent6"/>
                </a:solidFill>
              </a:rPr>
              <a:t>: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«Мой город» - конструирование из строительного материала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«Моя семья» - рисование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«Мой детский сад» - рисование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«Наш город» -  сюжетная аппликация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«Этот День Победы »- конструирование из </a:t>
            </a:r>
            <a:r>
              <a:rPr lang="ru-RU" dirty="0" smtClean="0">
                <a:solidFill>
                  <a:schemeClr val="tx1"/>
                </a:solidFill>
              </a:rPr>
              <a:t>бумаги </a:t>
            </a:r>
            <a:r>
              <a:rPr lang="ru-RU" dirty="0">
                <a:solidFill>
                  <a:schemeClr val="tx1"/>
                </a:solidFill>
              </a:rPr>
              <a:t>поделки из природного </a:t>
            </a:r>
            <a:r>
              <a:rPr lang="ru-RU" dirty="0" smtClean="0">
                <a:solidFill>
                  <a:schemeClr val="tx1"/>
                </a:solidFill>
              </a:rPr>
              <a:t>материала лепка</a:t>
            </a:r>
            <a:endParaRPr lang="ru-RU" dirty="0">
              <a:solidFill>
                <a:schemeClr val="tx1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accent6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 smtClean="0">
              <a:solidFill>
                <a:schemeClr val="accent6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9868"/>
            <a:ext cx="8496943" cy="6858000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effectLst/>
              </a:rPr>
              <a:t>             </a:t>
            </a:r>
            <a:r>
              <a:rPr lang="ru-RU" sz="2000" dirty="0" smtClean="0">
                <a:solidFill>
                  <a:schemeClr val="accent6"/>
                </a:solidFill>
                <a:effectLst/>
              </a:rPr>
              <a:t>Художественно-эстетическое </a:t>
            </a:r>
            <a:r>
              <a:rPr lang="ru-RU" sz="2000" dirty="0">
                <a:solidFill>
                  <a:schemeClr val="accent6"/>
                </a:solidFill>
                <a:effectLst/>
              </a:rPr>
              <a:t>развитие: (музыка)</a:t>
            </a:r>
            <a:br>
              <a:rPr lang="ru-RU" sz="2000" dirty="0">
                <a:solidFill>
                  <a:schemeClr val="accent6"/>
                </a:solidFill>
                <a:effectLst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</a:rPr>
              <a:t>Прослушивание </a:t>
            </a:r>
            <a:r>
              <a:rPr lang="ru-RU" sz="1800" dirty="0">
                <a:solidFill>
                  <a:schemeClr val="tx1"/>
                </a:solidFill>
                <a:effectLst/>
              </a:rPr>
              <a:t>аудиозаписей: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«Если с другом вышел в путь»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«От улыбки»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«Гимн России»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«Три цвета флага»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 «Россия» музыка Н.Ф. Скворцова</a:t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«Детский сад» И. Пономарёвой</a:t>
            </a:r>
            <a:r>
              <a:rPr lang="ru-RU" sz="1800" dirty="0">
                <a:solidFill>
                  <a:schemeClr val="accent6"/>
                </a:solidFill>
                <a:effectLst/>
              </a:rPr>
              <a:t/>
            </a:r>
            <a:br>
              <a:rPr lang="ru-RU" sz="1800" dirty="0">
                <a:solidFill>
                  <a:schemeClr val="accent6"/>
                </a:solidFill>
                <a:effectLst/>
              </a:rPr>
            </a:br>
            <a:r>
              <a:rPr lang="ru-RU" sz="1800" dirty="0">
                <a:solidFill>
                  <a:schemeClr val="accent6"/>
                </a:solidFill>
                <a:effectLst/>
              </a:rPr>
              <a:t>    </a:t>
            </a:r>
            <a:r>
              <a:rPr lang="ru-RU" sz="1800" dirty="0" smtClean="0">
                <a:solidFill>
                  <a:schemeClr val="accent6"/>
                </a:solidFill>
                <a:effectLst/>
              </a:rPr>
              <a:t>                                                  Игры </a:t>
            </a:r>
            <a:br>
              <a:rPr lang="ru-RU" sz="1800" dirty="0" smtClean="0">
                <a:solidFill>
                  <a:schemeClr val="accent6"/>
                </a:solidFill>
                <a:effectLst/>
              </a:rPr>
            </a:br>
            <a:r>
              <a:rPr lang="ru-RU" sz="1800" dirty="0" smtClean="0">
                <a:solidFill>
                  <a:schemeClr val="accent6"/>
                </a:solidFill>
                <a:effectLst/>
              </a:rPr>
              <a:t>Сюжетно-ролевые </a:t>
            </a:r>
            <a:r>
              <a:rPr lang="ru-RU" sz="1800" dirty="0">
                <a:solidFill>
                  <a:schemeClr val="accent6"/>
                </a:solidFill>
                <a:effectLst/>
              </a:rPr>
              <a:t>игры:</a:t>
            </a:r>
            <a:br>
              <a:rPr lang="ru-RU" sz="1800" dirty="0">
                <a:solidFill>
                  <a:schemeClr val="accent6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«Магазин», «Почта», «Дом»,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«Зоопарк»</a:t>
            </a:r>
            <a:r>
              <a:rPr lang="ru-RU" sz="1800" dirty="0" smtClean="0">
                <a:solidFill>
                  <a:schemeClr val="tx1"/>
                </a:solidFill>
                <a:effectLst/>
                <a:hlinkClick r:id="rId2" action="ppaction://hlinkfile"/>
              </a:rPr>
              <a:t>Приложение№7</a:t>
            </a:r>
            <a:r>
              <a:rPr lang="ru-RU" sz="1800" dirty="0">
                <a:solidFill>
                  <a:schemeClr val="tx1"/>
                </a:solidFill>
                <a:effectLst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accent6"/>
                </a:solidFill>
                <a:effectLst/>
              </a:rPr>
              <a:t>Настольные </a:t>
            </a:r>
            <a:r>
              <a:rPr lang="ru-RU" sz="1800" dirty="0">
                <a:solidFill>
                  <a:schemeClr val="accent6"/>
                </a:solidFill>
                <a:effectLst/>
              </a:rPr>
              <a:t>игры: </a:t>
            </a:r>
            <a:r>
              <a:rPr lang="ru-RU" sz="1800" dirty="0">
                <a:solidFill>
                  <a:schemeClr val="tx1"/>
                </a:solidFill>
                <a:effectLst/>
              </a:rPr>
              <a:t>Познавательная игра «Птицы нашего города », развивающая игра «Наша Родина», домино «Народные промыслы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».</a:t>
            </a:r>
            <a:r>
              <a:rPr lang="ru-RU" sz="1800" dirty="0" smtClean="0">
                <a:solidFill>
                  <a:schemeClr val="tx1"/>
                </a:solidFill>
                <a:effectLst/>
                <a:hlinkClick r:id="rId3" action="ppaction://hlinkfile"/>
              </a:rPr>
              <a:t>Приложение№8</a:t>
            </a:r>
            <a:r>
              <a:rPr lang="ru-RU" sz="1800" dirty="0">
                <a:solidFill>
                  <a:schemeClr val="tx1"/>
                </a:solidFill>
                <a:effectLst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accent6"/>
                </a:solidFill>
                <a:effectLst/>
              </a:rPr>
              <a:t>Подвижные </a:t>
            </a:r>
            <a:r>
              <a:rPr lang="ru-RU" sz="1800" dirty="0">
                <a:solidFill>
                  <a:schemeClr val="accent6"/>
                </a:solidFill>
                <a:effectLst/>
              </a:rPr>
              <a:t>игры: </a:t>
            </a:r>
            <a:r>
              <a:rPr lang="ru-RU" sz="1800" dirty="0">
                <a:solidFill>
                  <a:schemeClr val="tx1"/>
                </a:solidFill>
                <a:effectLst/>
              </a:rPr>
              <a:t>«Поезд», «Будь внимательным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», «</a:t>
            </a:r>
            <a:r>
              <a:rPr lang="ru-RU" sz="1800" dirty="0">
                <a:solidFill>
                  <a:schemeClr val="tx1"/>
                </a:solidFill>
                <a:effectLst/>
              </a:rPr>
              <a:t>Ждут нас быстрые ракеты», «Весёлые старты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».</a:t>
            </a:r>
            <a:r>
              <a:rPr lang="ru-RU" sz="1800" dirty="0" smtClean="0">
                <a:solidFill>
                  <a:schemeClr val="tx1"/>
                </a:solidFill>
                <a:effectLst/>
                <a:hlinkClick r:id="rId4" action="ppaction://hlinkfile"/>
              </a:rPr>
              <a:t>Приложение№9</a:t>
            </a:r>
            <a:r>
              <a:rPr lang="ru-RU" sz="1800" dirty="0">
                <a:solidFill>
                  <a:schemeClr val="tx1"/>
                </a:solidFill>
                <a:effectLst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accent6"/>
                </a:solidFill>
                <a:effectLst/>
              </a:rPr>
              <a:t>Дидактические </a:t>
            </a:r>
            <a:r>
              <a:rPr lang="ru-RU" sz="1800" dirty="0">
                <a:solidFill>
                  <a:schemeClr val="accent6"/>
                </a:solidFill>
                <a:effectLst/>
              </a:rPr>
              <a:t>игры:</a:t>
            </a:r>
            <a:br>
              <a:rPr lang="ru-RU" sz="1800" dirty="0">
                <a:solidFill>
                  <a:schemeClr val="accent6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«Герб города»,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«Флаг </a:t>
            </a:r>
            <a:r>
              <a:rPr lang="ru-RU" sz="1800" dirty="0">
                <a:solidFill>
                  <a:schemeClr val="tx1"/>
                </a:solidFill>
                <a:effectLst/>
              </a:rPr>
              <a:t>России», «Гости города», «Угадай места достопримечательности», «Найди лишнее», «С какого дерева лист? »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hlinkClick r:id="rId5" action="ppaction://hlinkfile"/>
              </a:rPr>
              <a:t>Приложение№10</a:t>
            </a:r>
            <a:r>
              <a:rPr lang="ru-RU" sz="1800" dirty="0">
                <a:solidFill>
                  <a:schemeClr val="tx1"/>
                </a:solidFill>
                <a:effectLst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accent6"/>
                </a:solidFill>
                <a:effectLst/>
              </a:rPr>
              <a:t>Знакомство </a:t>
            </a:r>
            <a:r>
              <a:rPr lang="ru-RU" sz="1800" dirty="0">
                <a:solidFill>
                  <a:schemeClr val="accent6"/>
                </a:solidFill>
                <a:effectLst/>
              </a:rPr>
              <a:t>с литературой</a:t>
            </a:r>
            <a:br>
              <a:rPr lang="ru-RU" sz="1800" dirty="0">
                <a:solidFill>
                  <a:schemeClr val="accent6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  <a:effectLst/>
              </a:rPr>
              <a:t>Н. Носов «Заплатка», С. Михалков «Дядя Степа – милиционер, Моя улица», «Моя бабушка» С. Капутикян, «Не мешайте мне трудиться», «Вот так мама» Е. Благинина загадки, стихи,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пословицы </a:t>
            </a:r>
            <a:r>
              <a:rPr lang="ru-RU" sz="1800" dirty="0" smtClean="0">
                <a:solidFill>
                  <a:schemeClr val="tx1"/>
                </a:solidFill>
                <a:effectLst/>
                <a:hlinkClick r:id="rId6" action="ppaction://hlinkfile"/>
              </a:rPr>
              <a:t>Приложение№2</a:t>
            </a:r>
            <a:r>
              <a:rPr lang="ru-RU" sz="1800" dirty="0">
                <a:solidFill>
                  <a:schemeClr val="tx1"/>
                </a:solidFill>
                <a:effectLst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</a:rPr>
            </a:br>
            <a:r>
              <a:rPr lang="ru-RU" sz="1800" dirty="0">
                <a:solidFill>
                  <a:schemeClr val="tx1"/>
                </a:solidFill>
              </a:rPr>
              <a:t>                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9763" y="188913"/>
            <a:ext cx="7921625" cy="5908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/>
                </a:solidFill>
                <a:latin typeface="+mn-lt"/>
              </a:rPr>
              <a:t>Целевые прогулки, экскурсии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«</a:t>
            </a:r>
            <a:r>
              <a:rPr lang="ru-RU" dirty="0">
                <a:latin typeface="+mn-lt"/>
              </a:rPr>
              <a:t>К памятнику воинам павшим в ВОВ» (совместно с родителями)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« Краеведческий музей»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/>
                </a:solidFill>
                <a:latin typeface="+mn-lt"/>
              </a:rPr>
              <a:t>Работа </a:t>
            </a:r>
            <a:r>
              <a:rPr lang="ru-RU" b="1" dirty="0">
                <a:solidFill>
                  <a:schemeClr val="accent6"/>
                </a:solidFill>
                <a:latin typeface="+mn-lt"/>
              </a:rPr>
              <a:t>с родителями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Анкетирование родителей по теме: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«Патриотическое воспитание ребёнка»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Консультация для родителей по теме: «Нравственно-патриотическое воспитание детей дошкольного возраста»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Родительское собрание: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« Роль семьи в воспитании патриотических чувств у дошкольников 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Совместная </a:t>
            </a:r>
            <a:r>
              <a:rPr lang="ru-RU" dirty="0">
                <a:latin typeface="+mn-lt"/>
              </a:rPr>
              <a:t>экскурсия </a:t>
            </a:r>
            <a:r>
              <a:rPr lang="ru-RU" b="1" dirty="0">
                <a:latin typeface="+mn-lt"/>
              </a:rPr>
              <a:t>Приложение№6,№5</a:t>
            </a: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6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/>
                </a:solidFill>
                <a:latin typeface="+mn-lt"/>
              </a:rPr>
              <a:t>Работа </a:t>
            </a:r>
            <a:r>
              <a:rPr lang="ru-RU" b="1" dirty="0">
                <a:solidFill>
                  <a:schemeClr val="accent6"/>
                </a:solidFill>
                <a:latin typeface="+mn-lt"/>
              </a:rPr>
              <a:t>с педагогами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Подбор материалов для создания предметно-развивающей среды, дидактических игр, художественной литературы.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Консультация для воспитателей: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«Этапы, формы и методы патриотического воспитания дошкольников»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28674" name="Прямоугольник 2"/>
          <p:cNvSpPr>
            <a:spLocks noChangeArrowheads="1"/>
          </p:cNvSpPr>
          <p:nvPr/>
        </p:nvSpPr>
        <p:spPr bwMode="auto">
          <a:xfrm>
            <a:off x="755650" y="5516563"/>
            <a:ext cx="1960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rebuchet MS" pitchFamily="34" charset="0"/>
              </a:rPr>
              <a:t>Приложение№2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650" y="333375"/>
            <a:ext cx="7777163" cy="35385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6"/>
                </a:solidFill>
                <a:latin typeface="+mn-lt"/>
              </a:rPr>
              <a:t>Заключительный этап: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Итоговое мероприятие: путешествие по просторам нашей Родине – России «Мы живём в России»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Выставка рисунков, поделок, фотографий, посвящённых Дню рождения </a:t>
            </a:r>
            <a:r>
              <a:rPr lang="ru-RU" sz="3200" dirty="0">
                <a:latin typeface="+mn-lt"/>
              </a:rPr>
              <a:t>России </a:t>
            </a:r>
            <a:r>
              <a:rPr lang="ru-RU" sz="3200" b="1" dirty="0">
                <a:latin typeface="+mn-lt"/>
                <a:hlinkClick r:id="rId2" action="ppaction://hlinkfile"/>
              </a:rPr>
              <a:t>приложение№11</a:t>
            </a:r>
            <a:endParaRPr lang="ru-RU" sz="3200" dirty="0">
              <a:latin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848872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>
                <a:solidFill>
                  <a:srgbClr val="FF0000"/>
                </a:solidFill>
                <a:effectLst/>
              </a:rPr>
              <a:t>Планируемые результаты</a:t>
            </a:r>
            <a:r>
              <a:rPr lang="ru-RU" sz="4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0722" name="Объект 2"/>
          <p:cNvSpPr>
            <a:spLocks noGrp="1"/>
          </p:cNvSpPr>
          <p:nvPr>
            <p:ph sz="quarter" idx="13"/>
          </p:nvPr>
        </p:nvSpPr>
        <p:spPr>
          <a:xfrm>
            <a:off x="250825" y="1052513"/>
            <a:ext cx="8785225" cy="5472112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endParaRPr lang="ru-RU" sz="2000" smtClean="0"/>
          </a:p>
          <a:p>
            <a:pPr marL="44450" indent="0">
              <a:buFont typeface="Georgia" pitchFamily="18" charset="0"/>
              <a:buNone/>
            </a:pPr>
            <a:r>
              <a:rPr lang="ru-RU" sz="2000" smtClean="0">
                <a:solidFill>
                  <a:srgbClr val="FF0000"/>
                </a:solidFill>
              </a:rPr>
              <a:t>1</a:t>
            </a:r>
            <a:r>
              <a:rPr lang="ru-RU" sz="2000" smtClean="0"/>
              <a:t> Испытывать любовь и привязанность к родному дому, семье, матери, детскому саду; дорожить своей семьей, домом; с удовольствием идти в детский сад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000" smtClean="0"/>
              <a:t>дети должны знать и называть:.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000" smtClean="0">
                <a:solidFill>
                  <a:srgbClr val="FF0000"/>
                </a:solidFill>
              </a:rPr>
              <a:t>2 </a:t>
            </a:r>
            <a:r>
              <a:rPr lang="ru-RU" sz="2000" smtClean="0"/>
              <a:t>Место проживания: город, край; предприятия родного города и их значимость; символику города, достопримечательности, климатические условия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000" smtClean="0">
                <a:solidFill>
                  <a:srgbClr val="FF0000"/>
                </a:solidFill>
              </a:rPr>
              <a:t>3 </a:t>
            </a:r>
            <a:r>
              <a:rPr lang="ru-RU" sz="2000" smtClean="0"/>
              <a:t>Свою нацию, русскую культуру, язык, традиции, должны гордиться своим народом, его достижениями. Знать столицу нашей Родины – Москву. Ее историю, достопримечательности. Дети должны знать флаг, герб, гимн России.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000" smtClean="0">
                <a:solidFill>
                  <a:srgbClr val="FF0000"/>
                </a:solidFill>
              </a:rPr>
              <a:t>4</a:t>
            </a:r>
            <a:r>
              <a:rPr lang="ru-RU" sz="2000" smtClean="0"/>
              <a:t> Должны научиться любоваться природой, бережно относиться к ней.</a:t>
            </a:r>
          </a:p>
          <a:p>
            <a:pPr marL="44450" indent="0">
              <a:buFont typeface="Georgia" pitchFamily="18" charset="0"/>
              <a:buNone/>
            </a:pPr>
            <a:endParaRPr lang="ru-RU" sz="20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5" y="404813"/>
            <a:ext cx="8424863" cy="64627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6"/>
                </a:solidFill>
                <a:latin typeface="+mn-lt"/>
              </a:rPr>
              <a:t>                                        </a:t>
            </a:r>
            <a:r>
              <a:rPr lang="ru-RU" sz="3600" b="1" dirty="0">
                <a:solidFill>
                  <a:schemeClr val="accent6"/>
                </a:solidFill>
                <a:latin typeface="+mn-lt"/>
              </a:rPr>
              <a:t>Итог </a:t>
            </a:r>
            <a:r>
              <a:rPr lang="ru-RU" sz="3600" b="1" dirty="0">
                <a:solidFill>
                  <a:schemeClr val="accent6"/>
                </a:solidFill>
                <a:latin typeface="+mn-lt"/>
              </a:rPr>
              <a:t>проекта: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В ходе реализации проекта дети должны знать и называть: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Домашний адрес; испытывать любовь и привязанность к родному дому, семье, матери, детскому саду; дорожить своей семьей, домом; с удовольствием идти в детский сад.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Место работы родителей, значимость их труда; испытывать гордость и уважение к труду взрослых. Дети должны иметь посильные трудовые обязанности дома, в детском саду, нести ответственность за их выполнение.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Место проживания: город, край; предприятия родного города и их значимость; символику города, достопримечательности, климатические условия; флору и фауну города и края;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Свою нацию, русскую культуру, язык, традиции, должны гордиться своим народом, его достижениями. Знать столицу нашей Родины – Москву. Ее историю, достопримечательности. Дети должны знать флаг, герб, гимн России.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Должны научиться любоваться природой, бережно относиться к ней.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Дети должны знать, что они являются жителями планеты Земля. Знать и называть 5–6 народов, живущих на Земле.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Начнут проявлять интерес к событиям родной страны, малой родине и отражать свои впечатления в продуктивной деятельности, тогда  можно считать, что цель и задачи проекта выполнены.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 bwMode="auto">
          <a:xfrm>
            <a:off x="323850" y="322263"/>
            <a:ext cx="8126413" cy="1008062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>
              <a:buFont typeface="Georgia" pitchFamily="18" charset="0"/>
              <a:buNone/>
            </a:pPr>
            <a:r>
              <a:rPr lang="ru-RU" sz="4800" smtClean="0">
                <a:solidFill>
                  <a:srgbClr val="FF0000"/>
                </a:solidFill>
                <a:effectLst/>
              </a:rPr>
              <a:t>СПИСОК ЛИТЕРАТУРЫ</a:t>
            </a:r>
          </a:p>
        </p:txBody>
      </p:sp>
      <p:sp>
        <p:nvSpPr>
          <p:cNvPr id="32770" name="Объект 3"/>
          <p:cNvSpPr>
            <a:spLocks noGrp="1" noChangeAspect="1"/>
          </p:cNvSpPr>
          <p:nvPr>
            <p:ph sz="quarter" idx="13"/>
          </p:nvPr>
        </p:nvSpPr>
        <p:spPr>
          <a:xfrm>
            <a:off x="5940425" y="4305300"/>
            <a:ext cx="3203575" cy="2552700"/>
          </a:xfrm>
        </p:spPr>
        <p:txBody>
          <a:bodyPr/>
          <a:lstStyle/>
          <a:p>
            <a:endParaRPr lang="ru-RU"/>
          </a:p>
        </p:txBody>
      </p:sp>
      <p:sp>
        <p:nvSpPr>
          <p:cNvPr id="32771" name="Прямоугольник 4"/>
          <p:cNvSpPr>
            <a:spLocks noChangeArrowheads="1"/>
          </p:cNvSpPr>
          <p:nvPr/>
        </p:nvSpPr>
        <p:spPr bwMode="auto">
          <a:xfrm>
            <a:off x="395288" y="1341438"/>
            <a:ext cx="646271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>
              <a:latin typeface="Trebuchet MS" pitchFamily="34" charset="0"/>
            </a:endParaRPr>
          </a:p>
          <a:p>
            <a:endParaRPr lang="ru-RU" sz="2000">
              <a:latin typeface="Trebuchet MS" pitchFamily="34" charset="0"/>
            </a:endParaRPr>
          </a:p>
          <a:p>
            <a:r>
              <a:rPr lang="ru-RU" sz="2000">
                <a:solidFill>
                  <a:srgbClr val="FF0000"/>
                </a:solidFill>
                <a:latin typeface="Trebuchet MS" pitchFamily="34" charset="0"/>
              </a:rPr>
              <a:t>1 </a:t>
            </a:r>
            <a:r>
              <a:rPr lang="ru-RU" sz="2000">
                <a:latin typeface="Trebuchet MS" pitchFamily="34" charset="0"/>
              </a:rPr>
              <a:t>Н.Г. Зеленова, Л.Е. Осипова «Мы</a:t>
            </a:r>
          </a:p>
          <a:p>
            <a:r>
              <a:rPr lang="ru-RU" sz="2000">
                <a:latin typeface="Trebuchet MS" pitchFamily="34" charset="0"/>
              </a:rPr>
              <a:t>живем в России», подготовительная</a:t>
            </a:r>
          </a:p>
          <a:p>
            <a:r>
              <a:rPr lang="ru-RU" sz="2000">
                <a:latin typeface="Trebuchet MS" pitchFamily="34" charset="0"/>
              </a:rPr>
              <a:t>группа, Москва, 2008 г</a:t>
            </a:r>
          </a:p>
          <a:p>
            <a:r>
              <a:rPr lang="ru-RU" sz="2000">
                <a:solidFill>
                  <a:srgbClr val="FF0000"/>
                </a:solidFill>
                <a:latin typeface="Trebuchet MS" pitchFamily="34" charset="0"/>
              </a:rPr>
              <a:t>2</a:t>
            </a:r>
            <a:r>
              <a:rPr lang="ru-RU" sz="2000">
                <a:latin typeface="Trebuchet MS" pitchFamily="34" charset="0"/>
              </a:rPr>
              <a:t> Виноградова Н.Ф., Козлова С.А. Наша Родина: Пособие для воспитателя. – М.: Просвещение, 1984</a:t>
            </a:r>
          </a:p>
          <a:p>
            <a:r>
              <a:rPr lang="ru-RU" sz="2000">
                <a:solidFill>
                  <a:srgbClr val="FF0000"/>
                </a:solidFill>
                <a:latin typeface="Trebuchet MS" pitchFamily="34" charset="0"/>
              </a:rPr>
              <a:t>3</a:t>
            </a:r>
            <a:r>
              <a:rPr lang="ru-RU" sz="2000">
                <a:latin typeface="Trebuchet MS" pitchFamily="34" charset="0"/>
              </a:rPr>
              <a:t> Жуковская Р.И. и др. Родной край: Пособие для воспитателей детского сада / М.: Просвещение, 1985.</a:t>
            </a:r>
          </a:p>
          <a:p>
            <a:r>
              <a:rPr lang="ru-RU" sz="2000">
                <a:solidFill>
                  <a:srgbClr val="FF0000"/>
                </a:solidFill>
                <a:latin typeface="Trebuchet MS" pitchFamily="34" charset="0"/>
              </a:rPr>
              <a:t>4</a:t>
            </a:r>
            <a:r>
              <a:rPr lang="ru-RU" sz="2000">
                <a:latin typeface="Trebuchet MS" pitchFamily="34" charset="0"/>
              </a:rPr>
              <a:t> «С чего начинается Родина?» под</a:t>
            </a:r>
          </a:p>
          <a:p>
            <a:r>
              <a:rPr lang="ru-RU" sz="2000">
                <a:latin typeface="Trebuchet MS" pitchFamily="34" charset="0"/>
              </a:rPr>
              <a:t>редакцией Л.А. Кондречкинской, МТЦ,</a:t>
            </a:r>
          </a:p>
          <a:p>
            <a:r>
              <a:rPr lang="ru-RU" sz="2000">
                <a:latin typeface="Trebuchet MS" pitchFamily="34" charset="0"/>
              </a:rPr>
              <a:t>Сфера, 2003 г.</a:t>
            </a:r>
          </a:p>
          <a:p>
            <a:r>
              <a:rPr lang="ru-RU" sz="2000">
                <a:solidFill>
                  <a:srgbClr val="FF0000"/>
                </a:solidFill>
                <a:latin typeface="Trebuchet MS" pitchFamily="34" charset="0"/>
              </a:rPr>
              <a:t>5</a:t>
            </a:r>
            <a:r>
              <a:rPr lang="ru-RU" sz="2000">
                <a:latin typeface="Trebuchet MS" pitchFamily="34" charset="0"/>
              </a:rPr>
              <a:t> Н.В. Алешина «Патриотическое</a:t>
            </a:r>
          </a:p>
          <a:p>
            <a:r>
              <a:rPr lang="ru-RU" sz="2000">
                <a:latin typeface="Trebuchet MS" pitchFamily="34" charset="0"/>
              </a:rPr>
              <a:t>воспитание дошкольников», МЦГЛ,</a:t>
            </a:r>
          </a:p>
          <a:p>
            <a:r>
              <a:rPr lang="ru-RU" sz="2000">
                <a:latin typeface="Trebuchet MS" pitchFamily="34" charset="0"/>
              </a:rPr>
              <a:t>2004 г.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7489825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208963" cy="1727200"/>
          </a:xfrm>
        </p:spPr>
        <p:txBody>
          <a:bodyPr/>
          <a:lstStyle/>
          <a:p>
            <a:r>
              <a:rPr lang="ru-RU" sz="4000" b="1" smtClean="0">
                <a:solidFill>
                  <a:srgbClr val="FF0000"/>
                </a:solidFill>
              </a:rPr>
              <a:t>Проект: «Мы живём в России»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971600" y="1484784"/>
            <a:ext cx="7175351" cy="4464496"/>
          </a:xfrm>
        </p:spPr>
        <p:txBody>
          <a:bodyPr/>
          <a:lstStyle/>
          <a:p>
            <a:pPr marL="18288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>
                <a:solidFill>
                  <a:srgbClr val="FF0000"/>
                </a:solidFill>
                <a:effectLst/>
              </a:rPr>
              <a:t>Срок </a:t>
            </a:r>
            <a:r>
              <a:rPr lang="ru-RU" sz="2800" dirty="0" smtClean="0">
                <a:solidFill>
                  <a:srgbClr val="FF0000"/>
                </a:solidFill>
                <a:effectLst/>
              </a:rPr>
              <a:t>реализации: </a:t>
            </a:r>
            <a:r>
              <a:rPr lang="ru-RU" sz="2800" dirty="0">
                <a:effectLst/>
              </a:rPr>
              <a:t>1,5 </a:t>
            </a:r>
            <a:r>
              <a:rPr lang="ru-RU" sz="2800" dirty="0" smtClean="0">
                <a:effectLst/>
              </a:rPr>
              <a:t>месяца</a:t>
            </a:r>
            <a:br>
              <a:rPr lang="ru-RU" sz="2800" dirty="0" smtClean="0">
                <a:effectLst/>
              </a:rPr>
            </a:b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>
                <a:solidFill>
                  <a:srgbClr val="FF0000"/>
                </a:solidFill>
                <a:effectLst/>
              </a:rPr>
              <a:t>Тип проекта: </a:t>
            </a:r>
            <a:r>
              <a:rPr lang="ru-RU" sz="2800" dirty="0">
                <a:effectLst/>
              </a:rPr>
              <a:t>долгосрочный</a:t>
            </a:r>
            <a:r>
              <a:rPr lang="ru-RU" sz="2800" dirty="0" smtClean="0">
                <a:effectLst/>
              </a:rPr>
              <a:t>…</a:t>
            </a:r>
            <a:br>
              <a:rPr lang="ru-RU" sz="2800" dirty="0" smtClean="0">
                <a:effectLst/>
              </a:rPr>
            </a:b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 smtClean="0">
                <a:solidFill>
                  <a:srgbClr val="FF0000"/>
                </a:solidFill>
                <a:effectLst/>
              </a:rPr>
              <a:t>Участники </a:t>
            </a:r>
            <a:r>
              <a:rPr lang="ru-RU" sz="2800" dirty="0">
                <a:solidFill>
                  <a:srgbClr val="FF0000"/>
                </a:solidFill>
                <a:effectLst/>
              </a:rPr>
              <a:t>проекта: </a:t>
            </a:r>
            <a:r>
              <a:rPr lang="ru-RU" sz="2800" dirty="0">
                <a:effectLst/>
              </a:rPr>
              <a:t>дети подготовительной группы, родители воспитанников, воспитатели группы, музыкальный руководитель, инструктор по физкультуре</a:t>
            </a:r>
            <a:r>
              <a:rPr lang="ru-RU" sz="2000" dirty="0"/>
              <a:t>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 bwMode="auto">
          <a:xfrm>
            <a:off x="1258888" y="-1588"/>
            <a:ext cx="6513512" cy="1143001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>
              <a:buFont typeface="Georgia" pitchFamily="18" charset="0"/>
              <a:buNone/>
            </a:pPr>
            <a:r>
              <a:rPr lang="ru-RU" sz="6000" smtClean="0">
                <a:solidFill>
                  <a:srgbClr val="FF0000"/>
                </a:solidFill>
                <a:effectLst/>
              </a:rPr>
              <a:t>Проблема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8313" y="1052513"/>
            <a:ext cx="8064500" cy="5472112"/>
          </a:xfrm>
        </p:spPr>
        <p:txBody>
          <a:bodyPr rtlCol="0">
            <a:normAutofit fontScale="92500" lnSpcReduction="2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Большое значение для познавательного, социально-личностного и нравственного развития детей дошкольного возраста имеет знакомство с родной страной, с историей родного края, города его достопримечательностями и известными людьми.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Родители имеют недостаточно знаний о своем крае, не уделяют внимание данной проблеме, считая ее неважной, дети не владеют достаточной информацией о родном городе. Не имея достаточного количества знаний, трудно сформировать уважительное отношение к малой Родине.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Следовательно, мы считаем данную проблему актуальной не только для нашего детского сада, но и для общества в целом.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Таким образом, применительно к ребенку 6-7 лет, определяется, как потребность,  участвовать во всех делах на благо семьи, детского сада, родного города,  Родины, чувствовать себя одним из представителей живой природы, иметь такие качества, как сострадание, сочувствие, чувство собственного достоинства и осознавать себя частью окружающего мира.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2700" y="1196975"/>
            <a:ext cx="5637213" cy="882650"/>
          </a:xfrm>
        </p:spPr>
        <p:txBody>
          <a:bodyPr rtlCol="0">
            <a:normAutofit fontScale="25000" lnSpcReduction="20000"/>
          </a:bodyPr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7200" dirty="0"/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Родина  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7200" dirty="0"/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Родина – слово большое, большое!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Пусть не бывает на свете чудес,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Если сказать это слово с душою,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Глубже морей оно, выше небес! 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7200" dirty="0"/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В нем умещается ровно полмира: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Мама и папа, соседи, друзья.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Город родимый, родная квартира,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Бабушка, </a:t>
            </a:r>
            <a:r>
              <a:rPr lang="ru-RU" sz="7200" dirty="0" smtClean="0"/>
              <a:t>садик, </a:t>
            </a:r>
            <a:r>
              <a:rPr lang="ru-RU" sz="7200" dirty="0"/>
              <a:t>котенок … и я.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7200" dirty="0"/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Зайчик солнечный в ладошке,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Куст сирени за окошком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И на щечке родинка –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Это тоже Родина.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7200" dirty="0"/>
              <a:t>(Т. Бокова)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" y="0"/>
            <a:ext cx="8864600" cy="1368425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dirty="0">
                <a:solidFill>
                  <a:schemeClr val="accent6">
                    <a:lumMod val="75000"/>
                  </a:schemeClr>
                </a:solidFill>
                <a:effectLst/>
              </a:rPr>
              <a:t>«Гражданско-патриотическое</a:t>
            </a:r>
            <a:br>
              <a:rPr lang="ru-RU" sz="4000" dirty="0">
                <a:solidFill>
                  <a:schemeClr val="accent6">
                    <a:lumMod val="75000"/>
                  </a:schemeClr>
                </a:solidFill>
                <a:effectLst/>
              </a:rPr>
            </a:br>
            <a:r>
              <a:rPr lang="ru-RU" sz="4000" dirty="0">
                <a:solidFill>
                  <a:schemeClr val="accent6">
                    <a:lumMod val="75000"/>
                  </a:schemeClr>
                </a:solidFill>
                <a:effectLst/>
              </a:rPr>
              <a:t>воспитание дошкольников»</a:t>
            </a:r>
          </a:p>
        </p:txBody>
      </p:sp>
      <p:pic>
        <p:nvPicPr>
          <p:cNvPr id="17411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1989138"/>
            <a:ext cx="4659313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 bwMode="auto">
          <a:xfrm>
            <a:off x="179388" y="-33338"/>
            <a:ext cx="8713787" cy="1143001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>
              <a:buFont typeface="Georgia" pitchFamily="18" charset="0"/>
              <a:buNone/>
            </a:pPr>
            <a:r>
              <a:rPr lang="ru-RU" smtClean="0">
                <a:solidFill>
                  <a:srgbClr val="FF0000"/>
                </a:solidFill>
                <a:effectLst/>
              </a:rPr>
              <a:t>Паспорт педагогического проекта: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288" y="1700213"/>
            <a:ext cx="8208962" cy="4752975"/>
          </a:xfrm>
        </p:spPr>
        <p:txBody>
          <a:bodyPr rtlCol="0">
            <a:normAutofit fontScale="85000" lnSpcReduction="2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Тема: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«Мы живём в России»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accent6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accent6"/>
                </a:solidFill>
              </a:rPr>
              <a:t>Руководитель проекта: 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accent6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accent6"/>
                </a:solidFill>
              </a:rPr>
              <a:t>Авторы – разработчики проекта:  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Место проведения: </a:t>
            </a:r>
            <a:r>
              <a:rPr lang="ru-RU" dirty="0">
                <a:solidFill>
                  <a:schemeClr val="tx1"/>
                </a:solidFill>
              </a:rPr>
              <a:t>детский сад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accent6"/>
                </a:solidFill>
              </a:rPr>
              <a:t>Особенности проекта: </a:t>
            </a:r>
            <a:r>
              <a:rPr lang="ru-RU" dirty="0">
                <a:solidFill>
                  <a:schemeClr val="tx1"/>
                </a:solidFill>
              </a:rPr>
              <a:t>По характеру продукта: познавательно-исследовательский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rgbClr val="FF0000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По количеству детей: </a:t>
            </a:r>
            <a:r>
              <a:rPr lang="ru-RU" dirty="0">
                <a:solidFill>
                  <a:schemeClr val="tx1"/>
                </a:solidFill>
              </a:rPr>
              <a:t>групповой.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rgbClr val="FF0000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По профилю знаний: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межпредметный (все образовательные области)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200" y="0"/>
            <a:ext cx="5637213" cy="692150"/>
          </a:xfrm>
        </p:spPr>
        <p:txBody>
          <a:bodyPr/>
          <a:lstStyle/>
          <a:p>
            <a:pPr algn="ctr"/>
            <a:r>
              <a:rPr lang="ru-RU" sz="4400" smtClean="0">
                <a:solidFill>
                  <a:srgbClr val="FF0000"/>
                </a:solidFill>
              </a:rPr>
              <a:t>цель: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99592" y="764705"/>
            <a:ext cx="7175351" cy="2664296"/>
          </a:xfrm>
        </p:spPr>
        <p:txBody>
          <a:bodyPr/>
          <a:lstStyle/>
          <a:p>
            <a:pPr marL="18288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>
                <a:effectLst/>
                <a:latin typeface="+mn-lt"/>
              </a:rPr>
              <a:t> </a:t>
            </a:r>
            <a:r>
              <a:rPr lang="ru-RU" sz="2000" dirty="0">
                <a:solidFill>
                  <a:srgbClr val="FF0000"/>
                </a:solidFill>
                <a:effectLst/>
                <a:latin typeface="+mn-lt"/>
              </a:rPr>
              <a:t>Создать условия для воспитания любви к близким людям, детскому саду, родному городу и стране, проведение занятий, организацию продуктивной деятельности и создание в ДОУ предметно-развивающей среды, способствующей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+mn-lt"/>
              </a:rPr>
              <a:t>нравственно-патриотическому </a:t>
            </a:r>
            <a:r>
              <a:rPr lang="ru-RU" sz="2000" dirty="0">
                <a:solidFill>
                  <a:srgbClr val="FF0000"/>
                </a:solidFill>
                <a:effectLst/>
                <a:latin typeface="+mn-lt"/>
              </a:rPr>
              <a:t>воспитанию.</a:t>
            </a:r>
            <a:r>
              <a:rPr lang="ru-RU" sz="2000" dirty="0">
                <a:effectLst/>
                <a:latin typeface="+mn-lt"/>
              </a:rPr>
              <a:t/>
            </a:r>
            <a:br>
              <a:rPr lang="ru-RU" sz="2000" dirty="0">
                <a:effectLst/>
                <a:latin typeface="+mn-lt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59632" y="3284984"/>
            <a:ext cx="6264696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042988" y="333375"/>
            <a:ext cx="7305675" cy="8636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6000" dirty="0">
                <a:solidFill>
                  <a:srgbClr val="FF0000"/>
                </a:solidFill>
                <a:effectLst/>
                <a:latin typeface="+mn-lt"/>
              </a:rPr>
              <a:t>Задачи проекта: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8313" y="1268413"/>
            <a:ext cx="7991475" cy="5113337"/>
          </a:xfrm>
        </p:spPr>
        <p:txBody>
          <a:bodyPr rtlCol="0">
            <a:normAutofit fontScale="92500" lnSpcReduction="1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1.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Воспитывать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 дошкольников любовь и уважение к своей семье, городу, краю, в стране в которой он живёт, гордость за принадлежность к гражданам России.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2.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Прививать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чувство гордости, глубокого уважения и почитания символов Российской Федерации – гимна, герба, флага.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3.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Воспитывать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личность гражданина-патриота Родины, встать на защиту государственных интересов страны.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4.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Создать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предметно-развивающую среду.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5.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Разработать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содержание, методы, приёмы, формы организации познавательной деятельности, способствующей гражданско-патриотическому воспитанию детей дошкольного возраста.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6.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Повысить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педагогическую компетентность педагогов по организации работы по гражданско-патриотическому воспитанию.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 smtClean="0">
                <a:solidFill>
                  <a:schemeClr val="accent6"/>
                </a:solidFill>
              </a:rPr>
              <a:t>7.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Формировать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 родителей активной жизненной позиции по вопросам патриотического воспитания.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68313" y="1412875"/>
            <a:ext cx="8351837" cy="4521200"/>
          </a:xfrm>
        </p:spPr>
        <p:txBody>
          <a:bodyPr rtlCol="0"/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dirty="0" smtClean="0"/>
              <a:t>Мероприятия проводятся в непрерывной продуктивной, образовательной деятельности, в совместной деятельности воспитателей, родителей и детей в виде: бесед, творческих занятий, досугов, наблюдений за природой нашего края, чтения  художественной литературы, экскурсий, целевые прогулки, отгадывания загадок, развивающих, познавательных, сюжетно-ролевых, подвижных игр.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dirty="0"/>
              <a:t>                                  </a:t>
            </a:r>
            <a:r>
              <a:rPr lang="ru-RU" sz="2000" b="1" dirty="0">
                <a:solidFill>
                  <a:schemeClr val="accent6"/>
                </a:solidFill>
              </a:rPr>
              <a:t>Этапы </a:t>
            </a:r>
            <a:r>
              <a:rPr lang="ru-RU" sz="2000" b="1" dirty="0" smtClean="0">
                <a:solidFill>
                  <a:schemeClr val="accent6"/>
                </a:solidFill>
              </a:rPr>
              <a:t>работы </a:t>
            </a:r>
            <a:r>
              <a:rPr lang="ru-RU" sz="2000" b="1" dirty="0">
                <a:solidFill>
                  <a:schemeClr val="accent6"/>
                </a:solidFill>
              </a:rPr>
              <a:t>над проектом</a:t>
            </a:r>
            <a:r>
              <a:rPr lang="ru-RU" sz="2000" b="1" dirty="0" smtClean="0">
                <a:solidFill>
                  <a:schemeClr val="accent6"/>
                </a:solidFill>
              </a:rPr>
              <a:t>: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>
                <a:solidFill>
                  <a:schemeClr val="accent6"/>
                </a:solidFill>
              </a:rPr>
              <a:t>I этап </a:t>
            </a:r>
            <a:r>
              <a:rPr lang="ru-RU" sz="2000" b="1" dirty="0">
                <a:solidFill>
                  <a:schemeClr val="tx1"/>
                </a:solidFill>
              </a:rPr>
              <a:t> «Подготовительный»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>
                <a:solidFill>
                  <a:schemeClr val="accent6"/>
                </a:solidFill>
              </a:rPr>
              <a:t>II этап </a:t>
            </a:r>
            <a:r>
              <a:rPr lang="ru-RU" sz="2000" b="1" dirty="0">
                <a:solidFill>
                  <a:schemeClr val="tx1"/>
                </a:solidFill>
              </a:rPr>
              <a:t>«Основной»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dirty="0">
                <a:solidFill>
                  <a:schemeClr val="accent6"/>
                </a:solidFill>
              </a:rPr>
              <a:t>III этап </a:t>
            </a:r>
            <a:r>
              <a:rPr lang="ru-RU" sz="2000" b="1" dirty="0">
                <a:solidFill>
                  <a:schemeClr val="tx1"/>
                </a:solidFill>
              </a:rPr>
              <a:t>«Заключительный»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2000" b="1" dirty="0">
              <a:solidFill>
                <a:schemeClr val="accent6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 rot="10800000" flipV="1">
            <a:off x="817563" y="115888"/>
            <a:ext cx="7175500" cy="1009650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accent6"/>
                </a:solidFill>
                <a:effectLst/>
              </a:rPr>
              <a:t>Аннотация: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73200" y="765175"/>
            <a:ext cx="5637213" cy="719138"/>
          </a:xfrm>
        </p:spPr>
        <p:txBody>
          <a:bodyPr rtlCol="0"/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200" b="1" dirty="0">
                <a:solidFill>
                  <a:schemeClr val="accent6"/>
                </a:solidFill>
              </a:rPr>
              <a:t>АКТУАЛЬНОСТЬ ПРОЕКТА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175351" cy="5184576"/>
          </a:xfrm>
        </p:spPr>
        <p:txBody>
          <a:bodyPr/>
          <a:lstStyle/>
          <a:p>
            <a:pPr marL="18288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dirty="0">
                <a:effectLst/>
                <a:latin typeface="+mn-lt"/>
              </a:rPr>
              <a:t>В последе время в нашей жизни произошли сложные, противоречивые события: отошли в сторону хорошо известные праздники, появились новые (День российского флага, День единства и т.д.), молодое поколение забывает русскую народную культуру, народные </a:t>
            </a:r>
            <a:r>
              <a:rPr lang="ru-RU" sz="2000" dirty="0" smtClean="0">
                <a:effectLst/>
                <a:latin typeface="+mn-lt"/>
              </a:rPr>
              <a:t>игры, </a:t>
            </a:r>
            <a:r>
              <a:rPr lang="ru-RU" sz="2000" dirty="0">
                <a:effectLst/>
                <a:latin typeface="+mn-lt"/>
              </a:rPr>
              <a:t>нормой жизни становиться уклонение от армии, открытие детских домов при живых родителях. Наблюдая взаимоотчуждение детей и родителей, разрыв теплых эмоциональных связей между старшими поколением. На второй план отходят доброта, милосердие, стремление к духовности. А ведь дети – будущий «человеческий капитал», ценный ресурс страны, залог ее будущего развития. В </a:t>
            </a:r>
            <a:r>
              <a:rPr lang="ru-RU" sz="2000" dirty="0">
                <a:effectLst/>
              </a:rPr>
              <a:t>каждой семье под руководством родителей растет будущий гражданин, патриот.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1134</TotalTime>
  <Words>949</Words>
  <Application>Microsoft Office PowerPoint</Application>
  <PresentationFormat>Экран (4:3)</PresentationFormat>
  <Paragraphs>146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Trebuchet MS</vt:lpstr>
      <vt:lpstr>Arial</vt:lpstr>
      <vt:lpstr>Georgia</vt:lpstr>
      <vt:lpstr>Calibri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  <vt:lpstr>Проблема</vt:lpstr>
      <vt:lpstr>«Гражданско-патриотическое воспитание дошкольников»</vt:lpstr>
      <vt:lpstr>Паспорт педагогического проекта:</vt:lpstr>
      <vt:lpstr>Слайд 6</vt:lpstr>
      <vt:lpstr>Задачи проекта:</vt:lpstr>
      <vt:lpstr>Аннотация:</vt:lpstr>
      <vt:lpstr>Слайд 9</vt:lpstr>
      <vt:lpstr>«Гражданско-патриотическое воспитание дошкольников»</vt:lpstr>
      <vt:lpstr>Слайд 11</vt:lpstr>
      <vt:lpstr>Основной этап работы:</vt:lpstr>
      <vt:lpstr>Слайд 13</vt:lpstr>
      <vt:lpstr>Слайд 14</vt:lpstr>
      <vt:lpstr>Слайд 15</vt:lpstr>
      <vt:lpstr>Слайд 16</vt:lpstr>
      <vt:lpstr>Слайд 17</vt:lpstr>
      <vt:lpstr>СПИСОК ЛИТЕРАТУРЫ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вася</dc:creator>
  <cp:lastModifiedBy>DS</cp:lastModifiedBy>
  <cp:revision>58</cp:revision>
  <dcterms:created xsi:type="dcterms:W3CDTF">2016-04-14T11:17:13Z</dcterms:created>
  <dcterms:modified xsi:type="dcterms:W3CDTF">2018-08-27T03:08:17Z</dcterms:modified>
</cp:coreProperties>
</file>