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77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8" autoAdjust="0"/>
  </p:normalViewPr>
  <p:slideViewPr>
    <p:cSldViewPr>
      <p:cViewPr>
        <p:scale>
          <a:sx n="59" d="100"/>
          <a:sy n="59" d="100"/>
        </p:scale>
        <p:origin x="-81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1B0C31-489C-46CD-B32B-CB3E7D8DC124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61C6F8-C4FD-405A-ACBD-BE1DE2F79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01D214-9CA1-4860-B59A-D76DB7D571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B14D-7991-424D-B2D4-DE1098A2051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03C2-001C-4625-9CD2-9AFEFC792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7442-A57F-4E3C-BF1B-BCB3323F4DD5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894E-EEED-4023-B943-15E307D04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6FCF-A05B-40A6-9435-542D6A00A391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983D-5658-4415-AA17-0849EFFA0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3113-DEBD-47B7-8830-A4E0354F23D7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C68E-CC85-4644-9752-ABFBE1168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4F74-873F-4C36-9CC1-16C2F62D627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4B9F-1044-4A9D-B93E-588A31F85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0D4-3D9F-4597-9718-C31F63C7B164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4814-2FBE-46D6-A597-6895FA85C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8A53-64A8-4596-AA9E-87DA0A1CEFF6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383E-B985-41F6-9E30-0C6EB5CC1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14EE-3CFD-4A94-88D3-370CE6A0AFB5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EBDB-C864-4394-A21D-7C8F78A9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E269-C83F-41C0-8632-B332DB813174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D207-159B-4247-84D3-04CFAE47D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D3A3-91A7-4E94-BB9C-A3EDCF59CACA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2450-1695-449D-8852-357B42B8B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8A94C-F8BE-45B3-A237-858B7D05ACC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0E2E-8213-43D6-845B-FB6E619C7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C55E31-6F26-4F08-A0B9-B740CCB5E595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3DFC50-10D0-4BB5-A116-680388DCE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1143000"/>
            <a:ext cx="8072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в жизни ребенка»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1625" y="3929063"/>
            <a:ext cx="72151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Презентация к родительскому собранию </a:t>
            </a:r>
          </a:p>
          <a:p>
            <a:pPr algn="ctr"/>
            <a:r>
              <a:rPr lang="ru-RU" sz="2400" b="1" i="1">
                <a:latin typeface="Calibri" pitchFamily="34" charset="0"/>
              </a:rPr>
              <a:t>во второй младшей группе </a:t>
            </a:r>
          </a:p>
          <a:p>
            <a:pPr algn="ctr"/>
            <a:r>
              <a:rPr lang="ru-RU" sz="2400" b="1" i="1">
                <a:latin typeface="Calibri" pitchFamily="34" charset="0"/>
              </a:rPr>
              <a:t>МДОБУ «Золотинка» с.Соловьевск</a:t>
            </a:r>
          </a:p>
          <a:p>
            <a:endParaRPr lang="ru-RU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</a:t>
            </a:r>
            <a:r>
              <a:rPr lang="ru-RU" sz="2000"/>
              <a:t>одготовила</a:t>
            </a:r>
            <a:r>
              <a:rPr lang="ru-RU" sz="2000">
                <a:latin typeface="Calibri" pitchFamily="34" charset="0"/>
              </a:rPr>
              <a:t>:</a:t>
            </a:r>
            <a:r>
              <a:rPr lang="ru-RU" sz="2000"/>
              <a:t> воспитатель Морева Татьяна Владимировна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2214563"/>
            <a:ext cx="7572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 БЫВАЮТ ИГРУШКИ?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7850" y="714375"/>
            <a:ext cx="6367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Игрушки из реальной жизни</a:t>
            </a:r>
          </a:p>
        </p:txBody>
      </p:sp>
      <p:pic>
        <p:nvPicPr>
          <p:cNvPr id="24580" name="Picture 4" descr="http://www.tigrusha.ru/img/p/1132-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643063"/>
            <a:ext cx="231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http://img-sotmarket.ru/140x200/img/detskie_tovary/detskie_igrushki/kukly/zapf_creation/f03_zapf_creation_baby_born_interaktivnaja_43_sm_815_7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785938"/>
            <a:ext cx="1785937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http://www.mirmalisha.ru/images/product_images/popup_images/4653_0.jpg"/>
          <p:cNvPicPr>
            <a:picLocks noChangeAspect="1" noChangeArrowheads="1"/>
          </p:cNvPicPr>
          <p:nvPr/>
        </p:nvPicPr>
        <p:blipFill>
          <a:blip r:embed="rId5"/>
          <a:srcRect r="10207"/>
          <a:stretch>
            <a:fillRect/>
          </a:stretch>
        </p:blipFill>
        <p:spPr bwMode="auto">
          <a:xfrm>
            <a:off x="6143625" y="1643063"/>
            <a:ext cx="2643188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www.veselinka.su/content/catalog/big/1759_img.jpg"/>
          <p:cNvPicPr>
            <a:picLocks noChangeAspect="1" noChangeArrowheads="1"/>
          </p:cNvPicPr>
          <p:nvPr/>
        </p:nvPicPr>
        <p:blipFill>
          <a:blip r:embed="rId6"/>
          <a:srcRect l="4237" r="2542" b="6219"/>
          <a:stretch>
            <a:fillRect/>
          </a:stretch>
        </p:blipFill>
        <p:spPr bwMode="auto">
          <a:xfrm>
            <a:off x="285750" y="4071938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http://rada-baby.ru/products_pictures/detskie-vesy-zavod--363-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4071938"/>
            <a:ext cx="179863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1688" y="428625"/>
            <a:ext cx="5357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Игрушки, помогающие </a:t>
            </a:r>
          </a:p>
          <a:p>
            <a:r>
              <a:rPr lang="ru-RU" sz="3600" b="1">
                <a:latin typeface="Calibri" pitchFamily="34" charset="0"/>
              </a:rPr>
              <a:t>выплеснуть агрессию</a:t>
            </a:r>
          </a:p>
        </p:txBody>
      </p:sp>
      <p:pic>
        <p:nvPicPr>
          <p:cNvPr id="23556" name="Picture 4" descr="http://shaiba-dom.ru/_photo/igri/dar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928813"/>
            <a:ext cx="231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www.mirigrushek.net/images/product_images/original_images/2106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25"/>
            <a:ext cx="26574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://www.eradetstva.ru/products_pictures/big/Bokserskiy_nabor_RF_malyy-3953-00.jpg"/>
          <p:cNvPicPr>
            <a:picLocks noChangeAspect="1" noChangeArrowheads="1"/>
          </p:cNvPicPr>
          <p:nvPr/>
        </p:nvPicPr>
        <p:blipFill>
          <a:blip r:embed="rId5"/>
          <a:srcRect t="10989" b="14835"/>
          <a:stretch>
            <a:fillRect/>
          </a:stretch>
        </p:blipFill>
        <p:spPr bwMode="auto">
          <a:xfrm>
            <a:off x="6500813" y="4786313"/>
            <a:ext cx="1903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http://up.metachan.ru/jpg/1278/12786328573675858.jpg"/>
          <p:cNvPicPr>
            <a:picLocks noChangeAspect="1" noChangeArrowheads="1"/>
          </p:cNvPicPr>
          <p:nvPr/>
        </p:nvPicPr>
        <p:blipFill>
          <a:blip r:embed="rId6"/>
          <a:srcRect t="8571" r="5865"/>
          <a:stretch>
            <a:fillRect/>
          </a:stretch>
        </p:blipFill>
        <p:spPr bwMode="auto">
          <a:xfrm>
            <a:off x="2428875" y="4214813"/>
            <a:ext cx="2536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http://chembarisova.ru/sbip_files_product/3000/2245/8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071938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http://www.modelkits.com.ua/images/rsgallery/original/Foto_3.jpg"/>
          <p:cNvPicPr>
            <a:picLocks noChangeAspect="1" noChangeArrowheads="1"/>
          </p:cNvPicPr>
          <p:nvPr/>
        </p:nvPicPr>
        <p:blipFill>
          <a:blip r:embed="rId8"/>
          <a:srcRect l="7246" r="7608"/>
          <a:stretch>
            <a:fillRect/>
          </a:stretch>
        </p:blipFill>
        <p:spPr bwMode="auto">
          <a:xfrm>
            <a:off x="2928938" y="2143125"/>
            <a:ext cx="271462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http://storage0.dms.mpinteractiv.ro/media/401/581/7967/6447675/1/ball.jpg?width=6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643313"/>
            <a:ext cx="2120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7375" y="571500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Игрушки для развития творческой</a:t>
            </a:r>
          </a:p>
          <a:p>
            <a:r>
              <a:rPr lang="ru-RU" sz="3600" b="1">
                <a:latin typeface="Calibri" pitchFamily="34" charset="0"/>
              </a:rPr>
              <a:t>фантазии и самовыражения</a:t>
            </a:r>
          </a:p>
        </p:txBody>
      </p:sp>
      <p:pic>
        <p:nvPicPr>
          <p:cNvPr id="22532" name="Picture 4" descr="&amp;Kcy;&amp;ocy;&amp;ncy;&amp;scy;&amp;tcy;&amp;rcy;&amp;ucy;&amp;kcy;&amp;tcy;&amp;ocy;&amp;rcy; 40 &amp;dcy;&amp;iecy;&amp;tcy;&amp;acy;&amp;lcy;&amp;iecy;&amp;jcy; Pilsan"/>
          <p:cNvPicPr>
            <a:picLocks noChangeAspect="1" noChangeArrowheads="1"/>
          </p:cNvPicPr>
          <p:nvPr/>
        </p:nvPicPr>
        <p:blipFill>
          <a:blip r:embed="rId3"/>
          <a:srcRect l="43500" t="9000" b="26498"/>
          <a:stretch>
            <a:fillRect/>
          </a:stretch>
        </p:blipFill>
        <p:spPr bwMode="auto">
          <a:xfrm>
            <a:off x="2928938" y="1887538"/>
            <a:ext cx="20478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www.segment.ru/data/images/plastili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410075"/>
            <a:ext cx="28717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im6-tub-ru.yandex.net/i?id=341737594-25-72&amp;n=21"/>
          <p:cNvPicPr>
            <a:picLocks noChangeAspect="1" noChangeArrowheads="1"/>
          </p:cNvPicPr>
          <p:nvPr/>
        </p:nvPicPr>
        <p:blipFill>
          <a:blip r:embed="rId5"/>
          <a:srcRect l="2502" t="3235"/>
          <a:stretch>
            <a:fillRect/>
          </a:stretch>
        </p:blipFill>
        <p:spPr bwMode="auto">
          <a:xfrm>
            <a:off x="428625" y="4429125"/>
            <a:ext cx="2784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web-igrushki.ru/img/10010929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22145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http://www.hohloma.org/images/tovary/0033.jpg"/>
          <p:cNvPicPr>
            <a:picLocks noChangeAspect="1" noChangeArrowheads="1"/>
          </p:cNvPicPr>
          <p:nvPr/>
        </p:nvPicPr>
        <p:blipFill>
          <a:blip r:embed="rId7"/>
          <a:srcRect l="21645" r="24242"/>
          <a:stretch>
            <a:fillRect/>
          </a:stretch>
        </p:blipFill>
        <p:spPr bwMode="auto">
          <a:xfrm>
            <a:off x="7286625" y="1912938"/>
            <a:ext cx="164306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http://sh14.oskoluno.ru/images/psiholog.files/for_husb.files/image00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2143125"/>
            <a:ext cx="2190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http://www.korablik.ru/upload/catalog/585/585_600.jpg"/>
          <p:cNvPicPr>
            <a:picLocks noChangeAspect="1" noChangeArrowheads="1"/>
          </p:cNvPicPr>
          <p:nvPr/>
        </p:nvPicPr>
        <p:blipFill>
          <a:blip r:embed="rId9"/>
          <a:srcRect l="9950" r="10448"/>
          <a:stretch>
            <a:fillRect/>
          </a:stretch>
        </p:blipFill>
        <p:spPr bwMode="auto">
          <a:xfrm>
            <a:off x="3429000" y="4643438"/>
            <a:ext cx="2286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0" y="714375"/>
            <a:ext cx="13182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Развивающие: настольно- печатные,</a:t>
            </a:r>
          </a:p>
          <a:p>
            <a:r>
              <a:rPr lang="ru-RU" sz="3600" b="1">
                <a:latin typeface="Calibri" pitchFamily="34" charset="0"/>
              </a:rPr>
              <a:t> Дьенеша, Кюизенера …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1506" name="Picture 2" descr="http://www.megakot.ru/pictures/umnye_igry_rebusy_00032909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14337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linerost.ru/d/301394/d/2_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4143375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hoztovar-spb.ru/d/237409/d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143375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http://images.tiu.ru/68511_w640_h640_000179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1928813"/>
            <a:ext cx="2778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http://www.sadikam.ru/published/publicdata/SADIKAM31/attachments/SC/products_pictures/11286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1857375"/>
            <a:ext cx="2508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000250"/>
            <a:ext cx="8143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КАКИЕ  ИГРЫ</a:t>
            </a:r>
            <a:b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ПОИГРАТЬ </a:t>
            </a:r>
            <a:b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3188" y="857250"/>
            <a:ext cx="4786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ИГРЫ С ПРИЩЕПКАМИ</a:t>
            </a:r>
          </a:p>
        </p:txBody>
      </p:sp>
      <p:pic>
        <p:nvPicPr>
          <p:cNvPr id="8" name="Рисунок 7" descr="&amp;Pcy;&amp;rcy;&amp;icy;&amp;shchcy;&amp;iecy;&amp;pcy;&amp;kcy;&amp;acy;&amp;mcy;&amp;icy; &amp;icy;&amp;gcy;&amp;rcy;&amp;acy;&amp;iecy;&amp;mcy; — &amp;ncy;&amp;iecy; &amp;tcy;&amp;ocy;&amp;lcy;&amp;softcy;&amp;kcy;&amp;ocy; &amp;mcy;&amp;iecy;&amp;lcy;&amp;kcy;&amp;ucy;&amp;yucy; &amp;mcy;&amp;ocy;&amp;tcy;&amp;ocy;&amp;rcy;&amp;icy;&amp;kcy;&amp;ucy; &amp;rcy;&amp;acy;&amp;zcy;&amp;vcy;&amp;icy;&amp;vcy;&amp;acy;&amp;ie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857375"/>
            <a:ext cx="43656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am.ru/upload/blogs/2748988165744947a4ee04c7ab0204a5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286125"/>
            <a:ext cx="37195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500063"/>
            <a:ext cx="4143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ИГРЫ С ПУГОВИЦАМИ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Рисунок 5" descr="Игры с пуговиц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500188"/>
            <a:ext cx="35766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am.ru/upload/blogs/fa874fbd2a010d254bd6dfa86bb9503b.jpg.jpg"/>
          <p:cNvPicPr>
            <a:picLocks noChangeAspect="1" noChangeArrowheads="1"/>
          </p:cNvPicPr>
          <p:nvPr/>
        </p:nvPicPr>
        <p:blipFill>
          <a:blip r:embed="rId4"/>
          <a:srcRect l="14340" t="13007" r="13957" b="10817"/>
          <a:stretch>
            <a:fillRect/>
          </a:stretch>
        </p:blipFill>
        <p:spPr bwMode="auto">
          <a:xfrm>
            <a:off x="5286375" y="1357313"/>
            <a:ext cx="1785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am.ru/upload/blogs/bf13b11c2624db345b2ff9044fe4aa0d.jpg.jpg"/>
          <p:cNvPicPr>
            <a:picLocks noChangeAspect="1" noChangeArrowheads="1"/>
          </p:cNvPicPr>
          <p:nvPr/>
        </p:nvPicPr>
        <p:blipFill>
          <a:blip r:embed="rId5"/>
          <a:srcRect l="9521" t="17641" r="27063" b="37416"/>
          <a:stretch>
            <a:fillRect/>
          </a:stretch>
        </p:blipFill>
        <p:spPr bwMode="auto">
          <a:xfrm>
            <a:off x="785813" y="4572000"/>
            <a:ext cx="33575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b5de4dfb8115fb81bdbed7a6fc7455e3.jpg.jpg"/>
          <p:cNvPicPr>
            <a:picLocks noChangeAspect="1" noChangeArrowheads="1"/>
          </p:cNvPicPr>
          <p:nvPr/>
        </p:nvPicPr>
        <p:blipFill>
          <a:blip r:embed="rId6"/>
          <a:srcRect l="9232" t="12500" r="24615"/>
          <a:stretch>
            <a:fillRect/>
          </a:stretch>
        </p:blipFill>
        <p:spPr bwMode="auto">
          <a:xfrm>
            <a:off x="6215063" y="4071938"/>
            <a:ext cx="2357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3" y="785813"/>
            <a:ext cx="429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ИГРЫ С МАКАРОНАМИ</a:t>
            </a:r>
          </a:p>
        </p:txBody>
      </p:sp>
      <p:pic>
        <p:nvPicPr>
          <p:cNvPr id="17414" name="Picture 6" descr="http://www.breasting.ru/images/p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500188"/>
            <a:ext cx="32083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://www.e-etkinlik.com/data/media/1/Bornenes_hobbybog_-_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832225"/>
            <a:ext cx="29289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makaroni3 &amp;Vcy;&amp;iecy;&amp;scy;&amp;iecy;&amp;lcy;&amp;ycy;&amp;iecy; &amp;icy;&amp;gcy;&amp;rcy;&amp;ycy; &amp;dcy;&amp;lcy;&amp;yacy; &amp;mcy;&amp;acy;&amp;lcy;&amp;ycy;&amp;shcy;&amp;iecy;&amp;jcy; &amp;scy; &amp;mcy;&amp;acy;&amp;kcy;&amp;acy;&amp;rcy;&amp;ocy;&amp;ncy;&amp;acy;&amp;mcy;&amp;icy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500188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tranamasterov.ucoz.ru/_nw/2/048427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4286250"/>
            <a:ext cx="2832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neizvestniy-geniy.ru/images/works/photo/2010/12/268439_1.jpg"/>
          <p:cNvPicPr>
            <a:picLocks noChangeAspect="1" noChangeArrowheads="1"/>
          </p:cNvPicPr>
          <p:nvPr/>
        </p:nvPicPr>
        <p:blipFill>
          <a:blip r:embed="rId3"/>
          <a:srcRect l="16304" r="16666"/>
          <a:stretch>
            <a:fillRect/>
          </a:stretch>
        </p:blipFill>
        <p:spPr bwMode="auto">
          <a:xfrm>
            <a:off x="857250" y="4071938"/>
            <a:ext cx="26431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1688" y="857250"/>
            <a:ext cx="4532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ИГРЫ С ЗУБОЧИСТКАМИ</a:t>
            </a:r>
          </a:p>
        </p:txBody>
      </p:sp>
      <p:pic>
        <p:nvPicPr>
          <p:cNvPr id="16390" name="Picture 6" descr="http://picfun.ru/uploads/posts/2009-01/1231000617_aa95da93c3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3786188"/>
            <a:ext cx="34290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babulyam.ru/wp-content/uploads/2011/12/IMGP1562-300x1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785938"/>
            <a:ext cx="2857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webpark.ru/uploads32/tooth_pick_art_28.jpg"/>
          <p:cNvPicPr>
            <a:picLocks noChangeAspect="1" noChangeArrowheads="1"/>
          </p:cNvPicPr>
          <p:nvPr/>
        </p:nvPicPr>
        <p:blipFill>
          <a:blip r:embed="rId6"/>
          <a:srcRect r="21631"/>
          <a:stretch>
            <a:fillRect/>
          </a:stretch>
        </p:blipFill>
        <p:spPr bwMode="auto">
          <a:xfrm>
            <a:off x="5857875" y="1571625"/>
            <a:ext cx="26431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88" y="714375"/>
            <a:ext cx="6858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  <a:cs typeface="Times New Roman" pitchFamily="18" charset="0"/>
              </a:rPr>
              <a:t>« 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любознательности.»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+mn-lt"/>
                <a:cs typeface="Times New Roman" pitchFamily="18" charset="0"/>
              </a:rPr>
              <a:t>                                             Сухомлинский В.А.</a:t>
            </a:r>
            <a:endParaRPr lang="ru-RU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285875" y="5286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4500563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«Каков ребенок в игре, таков во многом он будет на работе, когда вырастет.</a:t>
            </a:r>
          </a:p>
          <a:p>
            <a:pPr algn="r"/>
            <a:r>
              <a:rPr lang="ru-RU" sz="2800" b="1">
                <a:latin typeface="Calibri" pitchFamily="34" charset="0"/>
              </a:rPr>
              <a:t>Макаренко А.С.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7143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ИГРЫ С КРЫШКАМИ</a:t>
            </a:r>
          </a:p>
        </p:txBody>
      </p:sp>
      <p:pic>
        <p:nvPicPr>
          <p:cNvPr id="1026" name="Picture 2" descr="http://www.maaam.ru/upload/blogs/1289a35d698cc7711576e8e5ddfda801.jpg.jpg"/>
          <p:cNvPicPr>
            <a:picLocks noChangeAspect="1" noChangeArrowheads="1"/>
          </p:cNvPicPr>
          <p:nvPr/>
        </p:nvPicPr>
        <p:blipFill>
          <a:blip r:embed="rId3"/>
          <a:srcRect t="12245"/>
          <a:stretch>
            <a:fillRect/>
          </a:stretch>
        </p:blipFill>
        <p:spPr bwMode="auto">
          <a:xfrm>
            <a:off x="4643438" y="1428750"/>
            <a:ext cx="4143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&amp;Ocy;&amp;bcy;&amp;ocy;&amp;rcy;&amp;ucy;&amp;dcy;&amp;ocy;&amp;vcy;&amp;acy;&amp;ncy;&amp;icy;&amp;iecy; &amp;fcy;&amp;icy;&amp;zcy;&amp;kcy;&amp;ucy;&amp;lcy;&amp;softcy;&amp;tcy;&amp;ucy;&amp;rcy;&amp;ncy;&amp;ocy;&amp;gcy;&amp;ocy; &amp;ucy;&amp;gcy;&amp;ocy;&amp;lcy;&amp;kcy;&amp;acy;"/>
          <p:cNvPicPr>
            <a:picLocks noChangeAspect="1" noChangeArrowheads="1"/>
          </p:cNvPicPr>
          <p:nvPr/>
        </p:nvPicPr>
        <p:blipFill>
          <a:blip r:embed="rId4"/>
          <a:srcRect l="25583" t="30025" b="26913"/>
          <a:stretch>
            <a:fillRect/>
          </a:stretch>
        </p:blipFill>
        <p:spPr bwMode="auto">
          <a:xfrm>
            <a:off x="571500" y="4786313"/>
            <a:ext cx="39481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myremontik.ucoz.ru/_ph/9/124974248.jpg"/>
          <p:cNvPicPr>
            <a:picLocks noChangeAspect="1" noChangeArrowheads="1"/>
          </p:cNvPicPr>
          <p:nvPr/>
        </p:nvPicPr>
        <p:blipFill>
          <a:blip r:embed="rId5"/>
          <a:srcRect t="7236" r="7610"/>
          <a:stretch>
            <a:fillRect/>
          </a:stretch>
        </p:blipFill>
        <p:spPr bwMode="auto">
          <a:xfrm>
            <a:off x="5357813" y="3840163"/>
            <a:ext cx="35718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ttp://for-children.ru/uploads/posts/2012-10/1351630533_90830609_4979214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785938"/>
            <a:ext cx="320992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10800000" flipV="1">
            <a:off x="2214563" y="393700"/>
            <a:ext cx="578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Разрезные картинки 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</a:p>
        </p:txBody>
      </p:sp>
      <p:pic>
        <p:nvPicPr>
          <p:cNvPr id="1028" name="Picture 4" descr="http://www.maaam.ru/upload/blogs/b5af8f3fd421fdfcdd6a38902156d41b.jpg.jpg"/>
          <p:cNvPicPr>
            <a:picLocks noChangeAspect="1" noChangeArrowheads="1"/>
          </p:cNvPicPr>
          <p:nvPr/>
        </p:nvPicPr>
        <p:blipFill>
          <a:blip r:embed="rId3"/>
          <a:srcRect l="21622" t="9305" r="16216" b="8809"/>
          <a:stretch>
            <a:fillRect/>
          </a:stretch>
        </p:blipFill>
        <p:spPr bwMode="auto">
          <a:xfrm>
            <a:off x="5143500" y="1857375"/>
            <a:ext cx="27178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&amp;Rcy;&amp;acy;&amp;zcy;&amp;rcy;&amp;iecy;&amp;zcy;&amp;ncy;&amp;ycy;&amp;iecy; &amp;kcy;&amp;acy;&amp;rcy;&amp;tcy;&amp;icy;&amp;ncy;&amp;kcy;&amp;icy; &amp;icy;&amp;zcy; &amp;bcy;&amp;rcy;&amp;ocy;&amp;scy;&amp;ocy;&amp;vcy;&amp;ocy;&amp;gcy;&amp;ocy; &amp;mcy;&amp;acy;&amp;tcy;&amp;iecy;&amp;rcy;&amp;icy;&amp;acy;&amp;lcy;&amp;acy;"/>
          <p:cNvPicPr>
            <a:picLocks noChangeAspect="1" noChangeArrowheads="1"/>
          </p:cNvPicPr>
          <p:nvPr/>
        </p:nvPicPr>
        <p:blipFill>
          <a:blip r:embed="rId4"/>
          <a:srcRect l="20270" t="3722" r="13513" b="5086"/>
          <a:stretch>
            <a:fillRect/>
          </a:stretch>
        </p:blipFill>
        <p:spPr bwMode="auto">
          <a:xfrm>
            <a:off x="642938" y="1785938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maaam.ru/upload/blogs/f3a6f1a901bb3260479a4ad39480614d.jpg.jpg"/>
          <p:cNvPicPr>
            <a:picLocks noChangeAspect="1" noChangeArrowheads="1"/>
          </p:cNvPicPr>
          <p:nvPr/>
        </p:nvPicPr>
        <p:blipFill>
          <a:blip r:embed="rId5"/>
          <a:srcRect l="10811" t="18114" r="55405" b="13026"/>
          <a:stretch>
            <a:fillRect/>
          </a:stretch>
        </p:blipFill>
        <p:spPr bwMode="auto">
          <a:xfrm>
            <a:off x="6357938" y="3786188"/>
            <a:ext cx="17859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maaam.ru/upload/blogs/c5d6bf5962ce72c5b1147360aaeeb140.jpg.jpg"/>
          <p:cNvPicPr>
            <a:picLocks noChangeAspect="1" noChangeArrowheads="1"/>
          </p:cNvPicPr>
          <p:nvPr/>
        </p:nvPicPr>
        <p:blipFill>
          <a:blip r:embed="rId6"/>
          <a:srcRect l="5263" t="1901" r="5263" b="3407"/>
          <a:stretch>
            <a:fillRect/>
          </a:stretch>
        </p:blipFill>
        <p:spPr bwMode="auto">
          <a:xfrm>
            <a:off x="1928813" y="3714750"/>
            <a:ext cx="27146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50" y="500063"/>
            <a:ext cx="6429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1143000"/>
            <a:ext cx="800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Игра – помощник нам, бесспорно,</a:t>
            </a:r>
            <a:br>
              <a:rPr lang="ru-RU" sz="3600" b="1">
                <a:latin typeface="Calibri" pitchFamily="34" charset="0"/>
              </a:rPr>
            </a:br>
            <a:r>
              <a:rPr lang="ru-RU" sz="3600" b="1">
                <a:latin typeface="Calibri" pitchFamily="34" charset="0"/>
              </a:rPr>
              <a:t>Игре все возрасты покорны.</a:t>
            </a:r>
            <a:br>
              <a:rPr lang="ru-RU" sz="3600" b="1">
                <a:latin typeface="Calibri" pitchFamily="34" charset="0"/>
              </a:rPr>
            </a:br>
            <a:r>
              <a:rPr lang="ru-RU" sz="3600" b="1">
                <a:latin typeface="Calibri" pitchFamily="34" charset="0"/>
              </a:rPr>
              <a:t>Взаимодействие в игре</a:t>
            </a:r>
            <a:br>
              <a:rPr lang="ru-RU" sz="3600" b="1">
                <a:latin typeface="Calibri" pitchFamily="34" charset="0"/>
              </a:rPr>
            </a:br>
            <a:r>
              <a:rPr lang="ru-RU" sz="3600" b="1">
                <a:latin typeface="Calibri" pitchFamily="34" charset="0"/>
              </a:rPr>
              <a:t>Поможет понимать друг друга,</a:t>
            </a:r>
            <a:br>
              <a:rPr lang="ru-RU" sz="3600" b="1">
                <a:latin typeface="Calibri" pitchFamily="34" charset="0"/>
              </a:rPr>
            </a:br>
            <a:r>
              <a:rPr lang="ru-RU" sz="3600" b="1">
                <a:latin typeface="Calibri" pitchFamily="34" charset="0"/>
              </a:rPr>
              <a:t>Нам стать внимательней, добрей,</a:t>
            </a:r>
            <a:br>
              <a:rPr lang="ru-RU" sz="3600" b="1">
                <a:latin typeface="Calibri" pitchFamily="34" charset="0"/>
              </a:rPr>
            </a:br>
            <a:r>
              <a:rPr lang="ru-RU" sz="3600" b="1">
                <a:latin typeface="Calibri" pitchFamily="34" charset="0"/>
              </a:rPr>
              <a:t>И разрешить вопрос досуга.</a:t>
            </a:r>
            <a:br>
              <a:rPr lang="ru-RU" sz="3600" b="1">
                <a:latin typeface="Calibri" pitchFamily="34" charset="0"/>
              </a:rPr>
            </a:br>
            <a:r>
              <a:rPr lang="ru-RU" sz="3600" b="1">
                <a:latin typeface="Calibri" pitchFamily="34" charset="0"/>
              </a:rPr>
              <a:t>Играйте с нами! Придумывайте сами! </a:t>
            </a:r>
            <a:br>
              <a:rPr lang="ru-RU" sz="3600" b="1">
                <a:latin typeface="Calibri" pitchFamily="34" charset="0"/>
              </a:rPr>
            </a:br>
            <a:r>
              <a:rPr lang="ru-RU" sz="3600" b="1">
                <a:latin typeface="Calibri" pitchFamily="34" charset="0"/>
              </a:rPr>
              <a:t>Играйте с друзьями! Удача за вами!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50" y="500063"/>
            <a:ext cx="6429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2214563"/>
            <a:ext cx="7261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928688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alibri" pitchFamily="34" charset="0"/>
              </a:rPr>
              <a:t>Возможности игры огромны, они</a:t>
            </a:r>
            <a:r>
              <a:rPr lang="ru-RU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714500"/>
            <a:ext cx="86439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latin typeface="Calibri" pitchFamily="34" charset="0"/>
              </a:rPr>
              <a:t>Развивают познавательные процессы личности – внимание, </a:t>
            </a:r>
          </a:p>
          <a:p>
            <a:r>
              <a:rPr lang="ru-RU" sz="2400" b="1">
                <a:latin typeface="Calibri" pitchFamily="34" charset="0"/>
              </a:rPr>
              <a:t>    память, восприятие, мышление, воображение;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>
                <a:latin typeface="Calibri" pitchFamily="34" charset="0"/>
              </a:rPr>
              <a:t>Тренируют наблюдательность и ум;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>
                <a:latin typeface="Calibri" pitchFamily="34" charset="0"/>
              </a:rPr>
              <a:t>Развивают творческие способности у детей;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>
                <a:latin typeface="Calibri" pitchFamily="34" charset="0"/>
              </a:rPr>
              <a:t>Формируют эмоционально-чувственную сферу личности </a:t>
            </a:r>
          </a:p>
          <a:p>
            <a:r>
              <a:rPr lang="ru-RU" sz="2400" b="1">
                <a:latin typeface="Calibri" pitchFamily="34" charset="0"/>
              </a:rPr>
              <a:t>    дошкольника;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>
                <a:latin typeface="Calibri" pitchFamily="34" charset="0"/>
              </a:rPr>
              <a:t>Способствуют познанию ребенком самого себя и побуждают</a:t>
            </a:r>
          </a:p>
          <a:p>
            <a:r>
              <a:rPr lang="ru-RU" sz="2400" b="1">
                <a:latin typeface="Calibri" pitchFamily="34" charset="0"/>
              </a:rPr>
              <a:t>     его к самосовершенствованию;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sz="2400" b="1">
                <a:latin typeface="Calibri" pitchFamily="34" charset="0"/>
              </a:rPr>
              <a:t>Учат самодисциплине, настойчивости, выдержке –</a:t>
            </a:r>
          </a:p>
          <a:p>
            <a:r>
              <a:rPr lang="ru-RU" sz="2400" b="1">
                <a:latin typeface="Calibri" pitchFamily="34" charset="0"/>
              </a:rPr>
              <a:t>     всем тем качествам, без которых трудно жить и достигать </a:t>
            </a:r>
          </a:p>
          <a:p>
            <a:r>
              <a:rPr lang="ru-RU" sz="2400" b="1">
                <a:latin typeface="Calibri" pitchFamily="34" charset="0"/>
              </a:rPr>
              <a:t>     поставленных целей и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214563"/>
            <a:ext cx="83581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бывают игры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25" y="500063"/>
            <a:ext cx="6215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СЮЖЕТНО-РОЛЕВАЯ  ИГРА</a:t>
            </a:r>
          </a:p>
        </p:txBody>
      </p:sp>
      <p:pic>
        <p:nvPicPr>
          <p:cNvPr id="21506" name="Picture 2" descr="D:\мамина папка\Фото новая группа\МАРТ 2013 №2\100M1033\100_3230.JPG"/>
          <p:cNvPicPr>
            <a:picLocks noChangeAspect="1" noChangeArrowheads="1"/>
          </p:cNvPicPr>
          <p:nvPr/>
        </p:nvPicPr>
        <p:blipFill>
          <a:blip r:embed="rId3"/>
          <a:srcRect t="7787" r="9975" b="6960"/>
          <a:stretch>
            <a:fillRect/>
          </a:stretch>
        </p:blipFill>
        <p:spPr bwMode="auto">
          <a:xfrm>
            <a:off x="500063" y="1500188"/>
            <a:ext cx="44259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D:\мамина папка\Фото новая группа\МАРТ 2013 №2\100M1033\100_3154.JPG"/>
          <p:cNvPicPr>
            <a:picLocks noChangeAspect="1" noChangeArrowheads="1"/>
          </p:cNvPicPr>
          <p:nvPr/>
        </p:nvPicPr>
        <p:blipFill>
          <a:blip r:embed="rId4"/>
          <a:srcRect t="11433" r="13037" b="8533"/>
          <a:stretch>
            <a:fillRect/>
          </a:stretch>
        </p:blipFill>
        <p:spPr bwMode="auto">
          <a:xfrm>
            <a:off x="4214813" y="3357563"/>
            <a:ext cx="44513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813" y="285750"/>
            <a:ext cx="6500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j-lt"/>
              </a:rPr>
              <a:t>  ТЕАТРАЛИЗОВАННАЯ  ИГРА</a:t>
            </a:r>
            <a:endParaRPr lang="ru-RU" sz="3600" b="1" dirty="0">
              <a:latin typeface="+mj-lt"/>
            </a:endParaRPr>
          </a:p>
        </p:txBody>
      </p:sp>
      <p:pic>
        <p:nvPicPr>
          <p:cNvPr id="20481" name="Picture 1" descr="D:\мамина папка\Фото новая группа\МАРТ 2013 №2\100M1033\100_3246.JPG"/>
          <p:cNvPicPr>
            <a:picLocks noChangeAspect="1" noChangeArrowheads="1"/>
          </p:cNvPicPr>
          <p:nvPr/>
        </p:nvPicPr>
        <p:blipFill>
          <a:blip r:embed="rId3"/>
          <a:srcRect l="5801" t="4782" b="8864"/>
          <a:stretch>
            <a:fillRect/>
          </a:stretch>
        </p:blipFill>
        <p:spPr bwMode="auto">
          <a:xfrm>
            <a:off x="285750" y="1714500"/>
            <a:ext cx="47799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мамина папка\Фото новая группа\МАРТ 2013 №2\100M1033\100_3255.JPG"/>
          <p:cNvPicPr>
            <a:picLocks noChangeAspect="1" noChangeArrowheads="1"/>
          </p:cNvPicPr>
          <p:nvPr/>
        </p:nvPicPr>
        <p:blipFill>
          <a:blip r:embed="rId4"/>
          <a:srcRect l="1691" t="22601" r="27386"/>
          <a:stretch>
            <a:fillRect/>
          </a:stretch>
        </p:blipFill>
        <p:spPr bwMode="auto">
          <a:xfrm>
            <a:off x="4643438" y="2928938"/>
            <a:ext cx="42862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0" y="642938"/>
            <a:ext cx="500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РАЗВИВАЮЩИЕ ИГРЫ</a:t>
            </a:r>
          </a:p>
        </p:txBody>
      </p:sp>
      <p:pic>
        <p:nvPicPr>
          <p:cNvPr id="1026" name="Picture 2" descr="D:\мамина папка\Фото новая группа\ФОТО  2013 февраль\100_3012.JPG"/>
          <p:cNvPicPr>
            <a:picLocks noChangeAspect="1" noChangeArrowheads="1"/>
          </p:cNvPicPr>
          <p:nvPr/>
        </p:nvPicPr>
        <p:blipFill>
          <a:blip r:embed="rId3"/>
          <a:srcRect l="17863" t="7146" r="10242" b="10674"/>
          <a:stretch>
            <a:fillRect/>
          </a:stretch>
        </p:blipFill>
        <p:spPr bwMode="auto">
          <a:xfrm>
            <a:off x="500063" y="1643063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D:\мамина папка\Фото новая группа\МАРТ 2013 №2\100M1033\100_31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928938"/>
            <a:ext cx="45942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571500"/>
            <a:ext cx="5643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КОНСТРУКТОРСКИЕ ИГРЫ</a:t>
            </a:r>
          </a:p>
        </p:txBody>
      </p:sp>
      <p:pic>
        <p:nvPicPr>
          <p:cNvPr id="18433" name="Picture 1" descr="D:\мамина папка\Фото новая группа\МАРТ 2013 №2\100M1033\100_3161.JPG"/>
          <p:cNvPicPr>
            <a:picLocks noChangeAspect="1" noChangeArrowheads="1"/>
          </p:cNvPicPr>
          <p:nvPr/>
        </p:nvPicPr>
        <p:blipFill>
          <a:blip r:embed="rId3"/>
          <a:srcRect l="16080" t="8894" r="21220" b="11604"/>
          <a:stretch>
            <a:fillRect/>
          </a:stretch>
        </p:blipFill>
        <p:spPr bwMode="auto">
          <a:xfrm>
            <a:off x="458788" y="1500188"/>
            <a:ext cx="37560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мамина папка\Фото новая группа\ФОТО 2012\100_2857.JPG"/>
          <p:cNvPicPr>
            <a:picLocks noChangeAspect="1" noChangeArrowheads="1"/>
          </p:cNvPicPr>
          <p:nvPr/>
        </p:nvPicPr>
        <p:blipFill>
          <a:blip r:embed="rId4"/>
          <a:srcRect l="8110" t="13683" r="11087" b="7639"/>
          <a:stretch>
            <a:fillRect/>
          </a:stretch>
        </p:blipFill>
        <p:spPr bwMode="auto">
          <a:xfrm>
            <a:off x="3965575" y="2928938"/>
            <a:ext cx="4892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6063" y="642938"/>
            <a:ext cx="4857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ПОДВИЖНЫЕ  ИГРЫ</a:t>
            </a:r>
          </a:p>
        </p:txBody>
      </p:sp>
      <p:pic>
        <p:nvPicPr>
          <p:cNvPr id="3074" name="Picture 2" descr="D:\мамина папка\Фото новая группа\День открытых дверей февраль 2013\IMG_2629.JPG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 l="30650" t="44774" r="32040" b="15352"/>
          <a:stretch>
            <a:fillRect/>
          </a:stretch>
        </p:blipFill>
        <p:spPr bwMode="auto">
          <a:xfrm>
            <a:off x="376238" y="1428750"/>
            <a:ext cx="44545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D:\мамина папка\Фото новая группа\МАРТ 2013 №2\100M1033\100_3259.JPG"/>
          <p:cNvPicPr>
            <a:picLocks noChangeAspect="1" noChangeArrowheads="1"/>
          </p:cNvPicPr>
          <p:nvPr/>
        </p:nvPicPr>
        <p:blipFill>
          <a:blip r:embed="rId4"/>
          <a:srcRect t="18489" r="20950" b="21201"/>
          <a:stretch>
            <a:fillRect/>
          </a:stretch>
        </p:blipFill>
        <p:spPr bwMode="auto">
          <a:xfrm>
            <a:off x="3863975" y="3571875"/>
            <a:ext cx="4994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218</Words>
  <Application>Microsoft Office PowerPoint</Application>
  <PresentationFormat>Экран (4:3)</PresentationFormat>
  <Paragraphs>48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DS</cp:lastModifiedBy>
  <cp:revision>57</cp:revision>
  <dcterms:created xsi:type="dcterms:W3CDTF">2013-03-24T08:36:53Z</dcterms:created>
  <dcterms:modified xsi:type="dcterms:W3CDTF">2018-04-03T22:20:04Z</dcterms:modified>
</cp:coreProperties>
</file>