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80" r:id="rId2"/>
    <p:sldId id="278" r:id="rId3"/>
    <p:sldId id="284" r:id="rId4"/>
    <p:sldId id="288" r:id="rId5"/>
    <p:sldId id="292" r:id="rId6"/>
    <p:sldId id="294" r:id="rId7"/>
    <p:sldId id="283" r:id="rId8"/>
    <p:sldId id="293" r:id="rId9"/>
    <p:sldId id="300" r:id="rId10"/>
    <p:sldId id="295" r:id="rId11"/>
    <p:sldId id="297" r:id="rId12"/>
    <p:sldId id="298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103" autoAdjust="0"/>
    <p:restoredTop sz="94684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0ADA2-8920-4BFC-9AE7-6561732887A9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E5DB6-3C78-465C-B4F4-05DB312FE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5DB6-3C78-465C-B4F4-05DB312FEC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41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МБОУ СОШ№15  им. В.И.Костина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х. Средний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</a:rPr>
              <a:t>Челбас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2010,2011г.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2012,2013г.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357686" y="1444294"/>
            <a:ext cx="4786313" cy="39417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</a:rPr>
              <a:t>Модернизация системы общего образования</a:t>
            </a:r>
          </a:p>
          <a:p>
            <a:endParaRPr lang="ru-RU" dirty="0"/>
          </a:p>
        </p:txBody>
      </p:sp>
      <p:pic>
        <p:nvPicPr>
          <p:cNvPr id="3074" name="Picture 2" descr="C:\Documents and Settings\Alucard\Рабочий стол\Фото с сайта школы\школ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1" y="1643050"/>
            <a:ext cx="379920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Учебное оборудование в кабинет биологии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111509,88 руб.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571472" y="1357298"/>
            <a:ext cx="3257544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Комплект лабораторного оборудования «Воздух и атмосферное давление» с руководством - 22 620,90 руб.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документ-камера -22 387,50руб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цифровой микроскоп- 7 233,53 </a:t>
            </a:r>
            <a:r>
              <a:rPr lang="ru-RU" sz="1800" dirty="0" err="1" smtClean="0">
                <a:solidFill>
                  <a:srgbClr val="002060"/>
                </a:solidFill>
              </a:rPr>
              <a:t>руб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учебно-лабораторное оборудование по биологии на 10 учащихся- 59 267,95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Наталия Васильевна\Desktop\Модернизация в действии\фото КПМО\IMG_01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7"/>
            <a:ext cx="3286148" cy="2244199"/>
          </a:xfrm>
          <a:prstGeom prst="rect">
            <a:avLst/>
          </a:prstGeom>
          <a:noFill/>
        </p:spPr>
      </p:pic>
      <p:pic>
        <p:nvPicPr>
          <p:cNvPr id="6152" name="Picture 8" descr="C:\Users\Наталия Васильевна\Desktop\Модернизация в действии\фото КПМО\IMG_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2476517" cy="2428892"/>
          </a:xfrm>
          <a:prstGeom prst="rect">
            <a:avLst/>
          </a:prstGeom>
          <a:noFill/>
        </p:spPr>
      </p:pic>
      <p:pic>
        <p:nvPicPr>
          <p:cNvPr id="6153" name="Picture 9" descr="C:\Users\Наталия Васильевна\Desktop\Модернизация в действии\фото КПМО\IMG_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714752"/>
            <a:ext cx="2714612" cy="2455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Учебное оборудование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114668" cy="394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 мобильных рабочих станций (ноутбуки) </a:t>
            </a:r>
            <a:r>
              <a:rPr lang="ru-RU" sz="2000" b="1" dirty="0" err="1" smtClean="0">
                <a:solidFill>
                  <a:srgbClr val="002060"/>
                </a:solidFill>
              </a:rPr>
              <a:t>Ленова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2 кабинета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русского языка, кабинет математики, кабинет истории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117,699 </a:t>
            </a:r>
            <a:r>
              <a:rPr lang="ru-RU" sz="2000" b="1" dirty="0" err="1" smtClean="0">
                <a:solidFill>
                  <a:srgbClr val="002060"/>
                </a:solidFill>
              </a:rPr>
              <a:t>руб</a:t>
            </a:r>
            <a:r>
              <a:rPr lang="ru-RU" sz="2000" b="1" dirty="0" smtClean="0">
                <a:solidFill>
                  <a:srgbClr val="002060"/>
                </a:solidFill>
              </a:rPr>
              <a:t>- </a:t>
            </a:r>
          </a:p>
          <a:p>
            <a:pPr>
              <a:buFontTx/>
              <a:buChar char="-"/>
            </a:pPr>
            <a:endParaRPr lang="ru-RU" sz="1800" dirty="0"/>
          </a:p>
        </p:txBody>
      </p:sp>
      <p:pic>
        <p:nvPicPr>
          <p:cNvPr id="10243" name="Picture 3" descr="C:\Users\Наталия Васильевна\Desktop\Модернизация в действии\фото КПМО\IMG_02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0752"/>
            <a:ext cx="4000528" cy="2359686"/>
          </a:xfrm>
          <a:prstGeom prst="rect">
            <a:avLst/>
          </a:prstGeom>
          <a:noFill/>
        </p:spPr>
      </p:pic>
      <p:pic>
        <p:nvPicPr>
          <p:cNvPr id="10244" name="Picture 4" descr="C:\Users\Наталия Васильевна\Desktop\Модернизация в действии\фото КПМО\IMG_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92909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Обеспеченность оборудованием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900618" cy="394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АРМ-3  кабинета начальной школы, кабинет физики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Интерактивное оборудование- кабинет математики, 2 кабинета русского языка, кабинет  истории</a:t>
            </a:r>
          </a:p>
          <a:p>
            <a:pPr>
              <a:buNone/>
            </a:pPr>
            <a:r>
              <a:rPr lang="ru-RU" sz="1800" dirty="0" err="1" smtClean="0">
                <a:solidFill>
                  <a:srgbClr val="002060"/>
                </a:solidFill>
              </a:rPr>
              <a:t>Мультимедийное</a:t>
            </a:r>
            <a:r>
              <a:rPr lang="ru-RU" sz="1800" dirty="0" smtClean="0">
                <a:solidFill>
                  <a:srgbClr val="002060"/>
                </a:solidFill>
              </a:rPr>
              <a:t> оборудование-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кабинеты начальных классов, информатики, </a:t>
            </a:r>
            <a:r>
              <a:rPr lang="ru-RU" sz="1800" dirty="0" err="1" smtClean="0">
                <a:solidFill>
                  <a:srgbClr val="002060"/>
                </a:solidFill>
              </a:rPr>
              <a:t>ангийского</a:t>
            </a:r>
            <a:r>
              <a:rPr lang="ru-RU" sz="1800" dirty="0" smtClean="0">
                <a:solidFill>
                  <a:srgbClr val="002060"/>
                </a:solidFill>
              </a:rPr>
              <a:t> языка, русского языка, химии, ОБЖ, актовый зал.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Мобильных рабочих станций (ноутбуки) </a:t>
            </a:r>
            <a:r>
              <a:rPr lang="ru-RU" sz="1800" dirty="0" err="1" smtClean="0">
                <a:solidFill>
                  <a:srgbClr val="002060"/>
                </a:solidFill>
              </a:rPr>
              <a:t>Ленова</a:t>
            </a:r>
            <a:r>
              <a:rPr lang="ru-RU" sz="1800" dirty="0" smtClean="0">
                <a:solidFill>
                  <a:srgbClr val="002060"/>
                </a:solidFill>
              </a:rPr>
              <a:t>-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2 кабинета русского языка, кабинет математики, кабинет истории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3504" y="1444294"/>
            <a:ext cx="3543296" cy="39417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Серверное оборудование- подключение к локальной сети 4 кабинетов начальной школы, </a:t>
            </a:r>
            <a:r>
              <a:rPr lang="ru-RU" sz="1800" dirty="0" smtClean="0">
                <a:solidFill>
                  <a:srgbClr val="002060"/>
                </a:solidFill>
              </a:rPr>
              <a:t>кабинетов информатики, </a:t>
            </a:r>
            <a:r>
              <a:rPr lang="ru-RU" sz="1800" dirty="0" smtClean="0">
                <a:solidFill>
                  <a:srgbClr val="002060"/>
                </a:solidFill>
              </a:rPr>
              <a:t>математики, русского языка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Библиотека  - выход в интернет с 4 планшетов через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wi</a:t>
            </a:r>
            <a:r>
              <a:rPr lang="ru-RU" sz="1800" dirty="0" smtClean="0">
                <a:solidFill>
                  <a:srgbClr val="002060"/>
                </a:solidFill>
              </a:rPr>
              <a:t>-</a:t>
            </a:r>
            <a:r>
              <a:rPr lang="en-US" sz="1800" dirty="0" err="1" smtClean="0">
                <a:solidFill>
                  <a:srgbClr val="002060"/>
                </a:solidFill>
              </a:rPr>
              <a:t>fi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 2012,2013 году поступило  оборудования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 сумму  704745,46 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Alucard\Рабочий стол\Фото с сайта школы\P10509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57" y="1285860"/>
            <a:ext cx="2190765" cy="1643074"/>
          </a:xfrm>
          <a:prstGeom prst="rect">
            <a:avLst/>
          </a:prstGeom>
          <a:noFill/>
        </p:spPr>
      </p:pic>
      <p:pic>
        <p:nvPicPr>
          <p:cNvPr id="4100" name="Picture 4" descr="C:\Users\Наталия Васильевна\Desktop\Модернизация в действии\фото КПМО\IMG_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357298"/>
            <a:ext cx="2428892" cy="1726378"/>
          </a:xfrm>
          <a:prstGeom prst="rect">
            <a:avLst/>
          </a:prstGeom>
          <a:noFill/>
        </p:spPr>
      </p:pic>
      <p:pic>
        <p:nvPicPr>
          <p:cNvPr id="5" name="Picture 5" descr="C:\Users\Наталия Васильевна\Desktop\Модернизация в действии\фото КПМО\IMG_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428892" cy="1714512"/>
          </a:xfrm>
          <a:prstGeom prst="rect">
            <a:avLst/>
          </a:prstGeom>
          <a:noFill/>
        </p:spPr>
      </p:pic>
      <p:pic>
        <p:nvPicPr>
          <p:cNvPr id="4103" name="Picture 7" descr="C:\Users\Наталия Васильевна\Desktop\Модернизация в действии\фото КПМО\IMG_0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28" y="3286124"/>
            <a:ext cx="2270194" cy="1500198"/>
          </a:xfrm>
          <a:prstGeom prst="rect">
            <a:avLst/>
          </a:prstGeom>
          <a:noFill/>
        </p:spPr>
      </p:pic>
      <p:pic>
        <p:nvPicPr>
          <p:cNvPr id="4104" name="Picture 8" descr="C:\Users\Наталия Васильевна\Desktop\Совещ. по ФГОС 1 31.01.2014\Фото с сайта школы\P10600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214686"/>
            <a:ext cx="2571768" cy="1706563"/>
          </a:xfrm>
          <a:prstGeom prst="rect">
            <a:avLst/>
          </a:prstGeom>
          <a:noFill/>
        </p:spPr>
      </p:pic>
      <p:pic>
        <p:nvPicPr>
          <p:cNvPr id="4105" name="Picture 9" descr="C:\Users\Наталия Васильевна\Desktop\Совещ. по ФГОС 1 31.01.2014\Фото с сайта школы\дети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214686"/>
            <a:ext cx="2571768" cy="1656678"/>
          </a:xfrm>
          <a:prstGeom prst="rect">
            <a:avLst/>
          </a:prstGeom>
          <a:noFill/>
        </p:spPr>
      </p:pic>
      <p:pic>
        <p:nvPicPr>
          <p:cNvPr id="4106" name="Picture 10" descr="C:\Users\Наталия Васильевна\Desktop\Совещ. по ФГОС 1 31.01.2014\Фото с сайта школы\фото дети 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986" y="4929199"/>
            <a:ext cx="2096489" cy="1571636"/>
          </a:xfrm>
          <a:prstGeom prst="rect">
            <a:avLst/>
          </a:prstGeom>
          <a:noFill/>
        </p:spPr>
      </p:pic>
      <p:pic>
        <p:nvPicPr>
          <p:cNvPr id="4108" name="Picture 12" descr="C:\Users\Наталия Васильевна\Desktop\Совещ. по ФГОС 1 31.01.2014\Фото с сайта школы\фото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5072074"/>
            <a:ext cx="2714644" cy="1643074"/>
          </a:xfrm>
          <a:prstGeom prst="rect">
            <a:avLst/>
          </a:prstGeom>
          <a:noFill/>
        </p:spPr>
      </p:pic>
      <p:pic>
        <p:nvPicPr>
          <p:cNvPr id="4109" name="Picture 13" descr="C:\Users\Наталия Васильевна\Desktop\Совещ. по ФГОС 1 31.01.2014\Фото с сайта школы\фото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5006582"/>
            <a:ext cx="2500330" cy="176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Создание и реализация системы командно-проектной деятельности педагогов и обучающихся в рамках урочной и внеурочной занятости.»</a:t>
            </a:r>
            <a:endParaRPr lang="ru-RU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Проблема школы</a:t>
            </a:r>
            <a:endParaRPr lang="ru-RU" dirty="0"/>
          </a:p>
        </p:txBody>
      </p:sp>
      <p:pic>
        <p:nvPicPr>
          <p:cNvPr id="2050" name="Picture 2" descr="C:\Documents and Settings\Alucard\Рабочий стол\Фото с сайта школы\дет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0" y="3214686"/>
            <a:ext cx="2562360" cy="1920877"/>
          </a:xfrm>
          <a:prstGeom prst="rect">
            <a:avLst/>
          </a:prstGeom>
          <a:noFill/>
        </p:spPr>
      </p:pic>
      <p:pic>
        <p:nvPicPr>
          <p:cNvPr id="2051" name="Picture 3" descr="C:\Documents and Settings\Alucard\Рабочий стол\Фото с сайта школы\DSCN3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86124"/>
            <a:ext cx="2476518" cy="1857387"/>
          </a:xfrm>
          <a:prstGeom prst="rect">
            <a:avLst/>
          </a:prstGeom>
          <a:noFill/>
        </p:spPr>
      </p:pic>
      <p:pic>
        <p:nvPicPr>
          <p:cNvPr id="2052" name="Picture 4" descr="C:\Documents and Settings\Alucard\Рабочий стол\Фото с сайта школы\DSCN3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3" y="3286124"/>
            <a:ext cx="247651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ОБОРУДОВАНИЕ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ДЛЯ ПРАКТИЧЕСКИХ И ЛАБОРАТОРНЫХ РАБОТ В НАЧАЛЬНОЙ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19257руб.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Комплект для практических работ «Фильтрация воды с методическими указаниями</a:t>
            </a:r>
            <a:r>
              <a:rPr lang="ru-RU" dirty="0" smtClean="0"/>
              <a:t>»                              </a:t>
            </a:r>
          </a:p>
        </p:txBody>
      </p:sp>
      <p:pic>
        <p:nvPicPr>
          <p:cNvPr id="1027" name="Picture 3" descr="C:\Users\Наталия Васильевна\Desktop\Модернизация в действии\фото КПМО\IMG_02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ОБОРУДОВАНИЕ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ДЛЯ ПРАКТИЧЕСКИХ И ЛАБОРАТОРНЫХ РАБОТ В НАЧАЛЬНОЙ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13420 руб.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500174"/>
            <a:ext cx="3429024" cy="372744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002060"/>
                </a:solidFill>
              </a:rPr>
              <a:t>Природное сообщество луга» (магнитный плакат с набором карточек и методическими указаниями)                                -12920руб.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Микроскоп цифровой                    -5080руб.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Наталия Васильевна\Desktop\Модернизация в действии\фото КПМО\IMG_0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1357298"/>
            <a:ext cx="447678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ОБОРУДОВАНИЕ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ДЛЯ ПРАКТИЧЕСКИХ И ЛАБОРАТОРНЫХ РАБОТ В НАЧАЛЬНОЙ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125261,87 руб.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428736"/>
            <a:ext cx="4143404" cy="37988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Комплект лабораторного оборудования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«От зародыша до взрослого растения»- 23 558,32руб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«Наблюдение за погодой»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33158,78руб.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«Плавание и погружение» (Закон Архимеда»- 44094,77руб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Лабораторный диск ГЛОИМР(мобильная естественнонаучная лаборатория для начальной школы)- 24450руб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Наталия Васильевна\Desktop\Модернизация в действии\фото КПМО\IMG_0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048151" cy="2125279"/>
          </a:xfrm>
          <a:prstGeom prst="rect">
            <a:avLst/>
          </a:prstGeom>
          <a:noFill/>
        </p:spPr>
      </p:pic>
      <p:pic>
        <p:nvPicPr>
          <p:cNvPr id="7173" name="Picture 5" descr="C:\Users\Наталия Васильевна\Desktop\Модернизация в действии\фото КПМО\IMG_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4071966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АРМ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(автоматизированное рабочее место)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393269,27руб.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2857496"/>
            <a:ext cx="4040188" cy="25285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Оборудованы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 кабинета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начальной школы,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кабинет физики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Наталия Васильевна\Desktop\Модернизация в действии\фото КПМО\IMG_01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71744"/>
            <a:ext cx="395290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Дополнительное оборудование для начальных классов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74033,65 руб.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2900354" cy="394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Документ-камера</a:t>
            </a:r>
          </a:p>
          <a:p>
            <a:pPr>
              <a:buNone/>
            </a:pPr>
            <a:r>
              <a:rPr lang="en-US" i="1" dirty="0" err="1" smtClean="0">
                <a:solidFill>
                  <a:srgbClr val="002060"/>
                </a:solidFill>
              </a:rPr>
              <a:t>Mimio</a:t>
            </a:r>
            <a:r>
              <a:rPr lang="en-US" i="1" dirty="0" smtClean="0">
                <a:solidFill>
                  <a:srgbClr val="002060"/>
                </a:solidFill>
              </a:rPr>
              <a:t> View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</a:t>
            </a:r>
            <a:r>
              <a:rPr lang="en-US" i="1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20</a:t>
            </a:r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236,7руб.</a:t>
            </a:r>
            <a:endParaRPr lang="en-US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Система голосования </a:t>
            </a:r>
            <a:r>
              <a:rPr lang="en-US" i="1" dirty="0" err="1" smtClean="0">
                <a:solidFill>
                  <a:srgbClr val="002060"/>
                </a:solidFill>
              </a:rPr>
              <a:t>MimioVote</a:t>
            </a:r>
            <a:r>
              <a:rPr lang="ru-RU" i="1" dirty="0" smtClean="0">
                <a:solidFill>
                  <a:srgbClr val="002060"/>
                </a:solidFill>
              </a:rPr>
              <a:t> на 24 пользователя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-</a:t>
            </a:r>
            <a:r>
              <a:rPr lang="ru-RU" dirty="0" smtClean="0">
                <a:solidFill>
                  <a:srgbClr val="002060"/>
                </a:solidFill>
              </a:rPr>
              <a:t>53 796,95руб.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9" name="Picture 3" descr="C:\Users\Наталия Васильевна\Desktop\Модернизация в действии\фото КПМО\IMG_03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8992" y="1714488"/>
            <a:ext cx="2476518" cy="3000396"/>
          </a:xfrm>
          <a:prstGeom prst="rect">
            <a:avLst/>
          </a:prstGeom>
          <a:noFill/>
        </p:spPr>
      </p:pic>
      <p:pic>
        <p:nvPicPr>
          <p:cNvPr id="9221" name="Picture 5" descr="C:\Users\Наталия Васильевна\Desktop\Модернизация в действии\фото КПМО\IMG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57173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Спортивный инвентарь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207393,94руб.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357158" y="1428736"/>
            <a:ext cx="2971792" cy="394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Спортивное оборудование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-125969,94руб.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Спортивный инвентарь, снаряжение для занятия туризмом-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-81424руб.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Наталия Васильевна\Desktop\Совещ. по ФГОС 1 31.01.2014\Фото с сайта школы\турист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60"/>
            <a:ext cx="3048022" cy="2500330"/>
          </a:xfrm>
          <a:prstGeom prst="rect">
            <a:avLst/>
          </a:prstGeom>
          <a:noFill/>
        </p:spPr>
      </p:pic>
      <p:pic>
        <p:nvPicPr>
          <p:cNvPr id="12291" name="Picture 3" descr="C:\Users\Наталия Васильевна\Desktop\Совещ. по ФГОС 1 31.01.2014\Фото с сайта школы\туриз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9759" y="1295401"/>
            <a:ext cx="1903812" cy="2538417"/>
          </a:xfrm>
          <a:prstGeom prst="rect">
            <a:avLst/>
          </a:prstGeom>
          <a:noFill/>
        </p:spPr>
      </p:pic>
      <p:pic>
        <p:nvPicPr>
          <p:cNvPr id="12292" name="Picture 4" descr="C:\Users\Наталия Васильевна\Desktop\Совещ. по ФГОС 1 31.01.2014\Фото с сайта школы\спо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143380"/>
            <a:ext cx="4286280" cy="2498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Учебное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оборудование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86238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Конструктор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ПервоРобот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LEGOWeDo</a:t>
            </a:r>
            <a:r>
              <a:rPr lang="ru-RU" sz="1800" i="1" dirty="0" smtClean="0">
                <a:solidFill>
                  <a:srgbClr val="002060"/>
                </a:solidFill>
              </a:rPr>
              <a:t> с программным обеспечением-</a:t>
            </a:r>
            <a:r>
              <a:rPr lang="ru-RU" sz="1800" b="1" dirty="0" smtClean="0">
                <a:solidFill>
                  <a:srgbClr val="002060"/>
                </a:solidFill>
              </a:rPr>
              <a:t>16157,08руб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Конструктор </a:t>
            </a:r>
            <a:r>
              <a:rPr lang="ru-RU" sz="1800" i="1" dirty="0" err="1" smtClean="0">
                <a:solidFill>
                  <a:srgbClr val="002060"/>
                </a:solidFill>
              </a:rPr>
              <a:t>ПервоРобот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LEGOWeDo</a:t>
            </a:r>
            <a:r>
              <a:rPr lang="ru-RU" sz="1800" i="1" dirty="0" smtClean="0">
                <a:solidFill>
                  <a:srgbClr val="002060"/>
                </a:solidFill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</a:rPr>
              <a:t>4435,28 </a:t>
            </a:r>
            <a:r>
              <a:rPr lang="ru-RU" sz="1800" b="1" dirty="0" err="1" smtClean="0">
                <a:solidFill>
                  <a:srgbClr val="002060"/>
                </a:solidFill>
              </a:rPr>
              <a:t>руб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Конструктор «</a:t>
            </a:r>
            <a:r>
              <a:rPr lang="ru-RU" sz="1800" i="1" dirty="0" err="1" smtClean="0">
                <a:solidFill>
                  <a:srgbClr val="002060"/>
                </a:solidFill>
              </a:rPr>
              <a:t>ПервоРобот</a:t>
            </a:r>
            <a:r>
              <a:rPr lang="en-US" sz="1800" i="1" dirty="0" smtClean="0">
                <a:solidFill>
                  <a:srgbClr val="002060"/>
                </a:solidFill>
              </a:rPr>
              <a:t>NXT</a:t>
            </a:r>
            <a:r>
              <a:rPr lang="ru-RU" sz="1800" i="1" dirty="0" smtClean="0">
                <a:solidFill>
                  <a:srgbClr val="002060"/>
                </a:solidFill>
              </a:rPr>
              <a:t>» с программным обеспечением, с блоком питания и полями для соревнований-</a:t>
            </a:r>
            <a:r>
              <a:rPr lang="ru-RU" sz="1800" b="1" dirty="0" smtClean="0">
                <a:solidFill>
                  <a:srgbClr val="002060"/>
                </a:solidFill>
              </a:rPr>
              <a:t>26348,08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Конструктор «</a:t>
            </a:r>
            <a:r>
              <a:rPr lang="ru-RU" sz="1800" i="1" dirty="0" err="1" smtClean="0">
                <a:solidFill>
                  <a:srgbClr val="002060"/>
                </a:solidFill>
              </a:rPr>
              <a:t>ПервоРобот</a:t>
            </a:r>
            <a:r>
              <a:rPr lang="en-US" sz="1800" i="1" dirty="0" smtClean="0">
                <a:solidFill>
                  <a:srgbClr val="002060"/>
                </a:solidFill>
              </a:rPr>
              <a:t>NXT</a:t>
            </a:r>
            <a:r>
              <a:rPr lang="ru-RU" sz="1800" i="1" dirty="0" smtClean="0">
                <a:solidFill>
                  <a:srgbClr val="002060"/>
                </a:solidFill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</a:rPr>
              <a:t>22207,44 руб.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Набор средний ресурсный </a:t>
            </a:r>
            <a:r>
              <a:rPr lang="ru-RU" sz="1800" b="1" dirty="0" smtClean="0">
                <a:solidFill>
                  <a:srgbClr val="002060"/>
                </a:solidFill>
              </a:rPr>
              <a:t>3492,78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Наталия Васильевна\Desktop\Модернизация в действии\фото КПМО\IMG_0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2071702" cy="1785950"/>
          </a:xfrm>
          <a:prstGeom prst="rect">
            <a:avLst/>
          </a:prstGeom>
          <a:noFill/>
        </p:spPr>
      </p:pic>
      <p:pic>
        <p:nvPicPr>
          <p:cNvPr id="11267" name="Picture 3" descr="C:\Users\Наталия Васильевна\Desktop\Модернизация в действии\фото КПМО\IMG_0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619" y="1214422"/>
            <a:ext cx="1935344" cy="1785949"/>
          </a:xfrm>
          <a:prstGeom prst="rect">
            <a:avLst/>
          </a:prstGeom>
          <a:noFill/>
        </p:spPr>
      </p:pic>
      <p:pic>
        <p:nvPicPr>
          <p:cNvPr id="11268" name="Picture 4" descr="C:\Users\Наталия Васильевна\Desktop\Модернизация в действии\фото КПМО\IMG_0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48"/>
            <a:ext cx="421484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570</TotalTime>
  <Words>348</Words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МБОУ СОШ№15  им. В.И.Костина  х. Средний Челбас </vt:lpstr>
      <vt:lpstr>Проблема школы</vt:lpstr>
      <vt:lpstr>ОБОРУДОВАНИЕ  ДЛЯ ПРАКТИЧЕСКИХ И ЛАБОРАТОРНЫХ РАБОТ В НАЧАЛЬНОЙ ШКОЛЕ</vt:lpstr>
      <vt:lpstr>ОБОРУДОВАНИЕ  ДЛЯ ПРАКТИЧЕСКИХ И ЛАБОРАТОРНЫХ РАБОТ В НАЧАЛЬНОЙ ШКОЛЕ</vt:lpstr>
      <vt:lpstr>ОБОРУДОВАНИЕ  ДЛЯ ПРАКТИЧЕСКИХ И ЛАБОРАТОРНЫХ РАБОТ В НАЧАЛЬНОЙ ШКОЛЕ</vt:lpstr>
      <vt:lpstr>АРМ  (автоматизированное рабочее место)</vt:lpstr>
      <vt:lpstr>Дополнительное оборудование для начальных классов</vt:lpstr>
      <vt:lpstr>Спортивный инвентарь</vt:lpstr>
      <vt:lpstr>Учебное оборудование</vt:lpstr>
      <vt:lpstr>Учебное оборудование в кабинет биологии</vt:lpstr>
      <vt:lpstr>Учебное оборудование</vt:lpstr>
      <vt:lpstr>Обеспеченность оборудованием</vt:lpstr>
      <vt:lpstr>В 2012,2013 году поступило  оборудования  на сумму  704745,46 руб.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Работаем по новым стандартам </dc:title>
  <cp:lastModifiedBy>Наталия Васильевна</cp:lastModifiedBy>
  <cp:revision>73</cp:revision>
  <dcterms:modified xsi:type="dcterms:W3CDTF">2014-02-20T11:33:01Z</dcterms:modified>
</cp:coreProperties>
</file>