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77" r:id="rId11"/>
    <p:sldId id="271" r:id="rId12"/>
    <p:sldId id="262" r:id="rId13"/>
    <p:sldId id="272" r:id="rId14"/>
    <p:sldId id="264" r:id="rId15"/>
    <p:sldId id="273" r:id="rId16"/>
    <p:sldId id="274" r:id="rId17"/>
    <p:sldId id="275" r:id="rId18"/>
    <p:sldId id="276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8F58CE-4279-466A-8A7D-B4E76E04D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7" y="975471"/>
            <a:ext cx="7604369" cy="2812158"/>
          </a:xfrm>
        </p:spPr>
        <p:txBody>
          <a:bodyPr>
            <a:normAutofit/>
          </a:bodyPr>
          <a:lstStyle/>
          <a:p>
            <a:r>
              <a:rPr lang="ru-RU" dirty="0"/>
              <a:t>3.2 </a:t>
            </a:r>
            <a:r>
              <a:rPr lang="ru-RU" b="1" i="0" dirty="0">
                <a:solidFill>
                  <a:schemeClr val="tx1"/>
                </a:solidFill>
                <a:effectLst/>
                <a:latin typeface="+mn-lt"/>
              </a:rPr>
              <a:t>Рисунок гипсовых геометрических </a:t>
            </a:r>
            <a:br>
              <a:rPr lang="ru-RU" b="1" i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b="1" i="0" dirty="0">
                <a:solidFill>
                  <a:schemeClr val="tx1"/>
                </a:solidFill>
                <a:effectLst/>
                <a:latin typeface="+mn-lt"/>
              </a:rPr>
              <a:t>тел вращения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FABBFBB-CAF3-4649-A187-D090AD707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4186106"/>
            <a:ext cx="7315200" cy="139854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Цилиндр</a:t>
            </a:r>
          </a:p>
          <a:p>
            <a:pPr algn="just"/>
            <a:r>
              <a:rPr lang="ru-RU" sz="2800" b="1" dirty="0"/>
              <a:t>Конус </a:t>
            </a:r>
          </a:p>
          <a:p>
            <a:pPr algn="just"/>
            <a:r>
              <a:rPr lang="ru-RU" sz="2800" b="1" dirty="0"/>
              <a:t>Шар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E6B4CF25-8060-4855-B3B4-F1BEA4BE67A7}"/>
              </a:ext>
            </a:extLst>
          </p:cNvPr>
          <p:cNvSpPr txBox="1">
            <a:spLocks/>
          </p:cNvSpPr>
          <p:nvPr/>
        </p:nvSpPr>
        <p:spPr>
          <a:xfrm>
            <a:off x="9628911" y="2454301"/>
            <a:ext cx="2283454" cy="1170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2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МАОУ ДОД «Троицкая ДХШ»</a:t>
            </a:r>
          </a:p>
          <a:p>
            <a:pPr algn="ctr"/>
            <a:r>
              <a:rPr lang="ru-RU" dirty="0"/>
              <a:t>2020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0AC2297-7C4B-458F-93AF-76433487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784" y="1443656"/>
            <a:ext cx="1275707" cy="682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B11790-12A2-4FDF-A6B2-83DC947BF722}"/>
              </a:ext>
            </a:extLst>
          </p:cNvPr>
          <p:cNvSpPr txBox="1"/>
          <p:nvPr/>
        </p:nvSpPr>
        <p:spPr>
          <a:xfrm>
            <a:off x="9628911" y="4261606"/>
            <a:ext cx="22834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Рисунок</a:t>
            </a:r>
          </a:p>
          <a:p>
            <a:pPr algn="ctr"/>
            <a:r>
              <a:rPr lang="ru-RU" dirty="0"/>
              <a:t>2 класс ДХШ</a:t>
            </a:r>
          </a:p>
          <a:p>
            <a:pPr algn="ctr"/>
            <a:r>
              <a:rPr lang="ru-RU" dirty="0"/>
              <a:t>Преподаватель – Красильникова Ольга Борисовна</a:t>
            </a:r>
          </a:p>
        </p:txBody>
      </p:sp>
    </p:spTree>
    <p:extLst>
      <p:ext uri="{BB962C8B-B14F-4D97-AF65-F5344CB8AC3E}">
        <p14:creationId xmlns:p14="http://schemas.microsoft.com/office/powerpoint/2010/main" val="1653095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27E6C6B-5D92-44BE-B42E-363A0AE0AAF2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20" y="1239474"/>
            <a:ext cx="7647585" cy="3659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2382D38-F2F9-4B95-8B0B-2680BFC5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падающей тени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D1F350-C06E-463F-94C9-745264520EA9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135917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AE0BDA44-4B59-4A57-A05C-18D8F24661F1}"/>
              </a:ext>
            </a:extLst>
          </p:cNvPr>
          <p:cNvSpPr txBox="1">
            <a:spLocks/>
          </p:cNvSpPr>
          <p:nvPr/>
        </p:nvSpPr>
        <p:spPr>
          <a:xfrm>
            <a:off x="3456265" y="880844"/>
            <a:ext cx="3707933" cy="5410704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Освещенная часть должно быть светлее рефлекса.</a:t>
            </a:r>
          </a:p>
          <a:p>
            <a:r>
              <a:rPr lang="ru-RU" sz="2400" dirty="0"/>
              <a:t>Падающая тень темнее собственной.</a:t>
            </a:r>
          </a:p>
          <a:p>
            <a:r>
              <a:rPr lang="ru-RU" sz="2400" dirty="0"/>
              <a:t>На первом плане все детали контрастнее и ярче.</a:t>
            </a:r>
          </a:p>
          <a:p>
            <a:r>
              <a:rPr lang="ru-RU" sz="2400" dirty="0"/>
              <a:t>Выполнить штриховку фона. Вертикальный фон темнее горизонтальных плоскостей. Со стороны света фон темнее, чем с теневой.</a:t>
            </a: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AF420D2C-CC91-4D38-9EC7-ECD6D00B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Штриховка</a:t>
            </a:r>
            <a:br>
              <a:rPr lang="ru-RU" dirty="0"/>
            </a:br>
            <a:r>
              <a:rPr lang="ru-RU" dirty="0"/>
              <a:t>и светотень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8022A0F2-5EFA-424E-8FC6-DF0D0257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78" y="1067352"/>
            <a:ext cx="4343386" cy="45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C2A790-A44A-4B05-9305-69147BDD29CC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89050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Рисунок цилиндра.">
            <a:extLst>
              <a:ext uri="{FF2B5EF4-FFF2-40B4-BE49-F238E27FC236}">
                <a16:creationId xmlns:a16="http://schemas.microsoft.com/office/drawing/2014/main" xmlns="" id="{03C307A3-03EA-43C0-9ACD-5A7DD09B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773919"/>
            <a:ext cx="3960590" cy="5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«Академический рисунок». Авторский онлайн-курс Елены Таткиной. Школа рисования для взрослых Вероники Калачевой | Школа рисования для взрослых Вероники Калачёвой — Kalachevaschool | Обучение вживую в Москве и онлайн по всему миру">
            <a:extLst>
              <a:ext uri="{FF2B5EF4-FFF2-40B4-BE49-F238E27FC236}">
                <a16:creationId xmlns:a16="http://schemas.microsoft.com/office/drawing/2014/main" xmlns="" id="{C3E5275C-90B4-4029-BCBB-ACD879954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19" y="759567"/>
            <a:ext cx="3880022" cy="53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33BD17A-7EAA-4C20-A737-FEFEAEA779C7}"/>
              </a:ext>
            </a:extLst>
          </p:cNvPr>
          <p:cNvSpPr txBox="1">
            <a:spLocks/>
          </p:cNvSpPr>
          <p:nvPr/>
        </p:nvSpPr>
        <p:spPr>
          <a:xfrm>
            <a:off x="127084" y="905723"/>
            <a:ext cx="3329177" cy="46011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Светотеневая проработка объемов.</a:t>
            </a:r>
            <a:br>
              <a:rPr lang="ru-RU" sz="2800" dirty="0"/>
            </a:br>
            <a:r>
              <a:rPr lang="ru-RU" sz="2800" dirty="0"/>
              <a:t>При тонировании кривых поверхностей вращения штрихи карандаша проводят по направлению вращения.</a:t>
            </a:r>
            <a:br>
              <a:rPr lang="ru-RU" sz="2800" dirty="0"/>
            </a:br>
            <a:r>
              <a:rPr lang="ru-RU" sz="2800" dirty="0"/>
              <a:t>Вести рисунок надо от общего к частному.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A6DDFF0-9220-4970-99B5-5FAC9708E393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1602194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5D94A2-150C-4F0B-9AA0-9FDA14AC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конуса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073E11-80B5-462D-AD02-A38C360BC98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0" y="1123837"/>
            <a:ext cx="7915980" cy="3970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B41593B-8674-4EAC-952A-5C959B0B695F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228432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140446-D030-42F3-A93A-178DB85D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Штрих по форме</a:t>
            </a:r>
          </a:p>
        </p:txBody>
      </p:sp>
      <p:pic>
        <p:nvPicPr>
          <p:cNvPr id="8194" name="Picture 2" descr=" ">
            <a:extLst>
              <a:ext uri="{FF2B5EF4-FFF2-40B4-BE49-F238E27FC236}">
                <a16:creationId xmlns:a16="http://schemas.microsoft.com/office/drawing/2014/main" xmlns="" id="{CC990232-9DF1-4FC8-8755-2B97ACBAB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8"/>
          <a:stretch/>
        </p:blipFill>
        <p:spPr bwMode="auto">
          <a:xfrm>
            <a:off x="3200401" y="764251"/>
            <a:ext cx="8572137" cy="532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8C48C22-C958-46CE-AE39-81658360C455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240324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1A749D-46D0-43EC-B6CC-22D2F701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Построение шара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9D80894-E05F-406E-91E9-8B483295D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 b="49540"/>
          <a:stretch/>
        </p:blipFill>
        <p:spPr bwMode="auto">
          <a:xfrm>
            <a:off x="6655266" y="771787"/>
            <a:ext cx="4988653" cy="23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E326269-0173-4E14-936C-9EE011C31E19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96" t="41982"/>
          <a:stretch/>
        </p:blipFill>
        <p:spPr bwMode="auto">
          <a:xfrm>
            <a:off x="3905076" y="2384193"/>
            <a:ext cx="3263317" cy="3702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F225759-2235-48E0-915B-9F93DEF4101C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FFB31E5-59B0-430A-A39A-F4CB5AAC5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068" y="3040450"/>
            <a:ext cx="3263318" cy="304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2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>
            <a:extLst>
              <a:ext uri="{FF2B5EF4-FFF2-40B4-BE49-F238E27FC236}">
                <a16:creationId xmlns:a16="http://schemas.microsoft.com/office/drawing/2014/main" xmlns="" id="{0237CC7F-AFDD-40A4-B2E4-29B79E663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" r="795" b="917"/>
          <a:stretch/>
        </p:blipFill>
        <p:spPr bwMode="auto">
          <a:xfrm>
            <a:off x="1560352" y="77597"/>
            <a:ext cx="9071295" cy="67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88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983822BE-14B2-4C40-9D2E-9D97EBB19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" r="703"/>
          <a:stretch/>
        </p:blipFill>
        <p:spPr bwMode="auto">
          <a:xfrm>
            <a:off x="1556158" y="58723"/>
            <a:ext cx="9079684" cy="67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75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xmlns="" id="{703AA96F-5C37-4F51-9A14-E448F4D7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67" y="779229"/>
            <a:ext cx="7594886" cy="52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1E511E-0F84-467C-8258-F7B75B70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Штриховка и светотень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0ACBB0A-A5C8-416E-8DEE-3A2376D48820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43582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81145E40-7BE3-4D98-9C27-FFE214DD2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t="902" r="978"/>
          <a:stretch/>
        </p:blipFill>
        <p:spPr bwMode="auto">
          <a:xfrm>
            <a:off x="1591112" y="205552"/>
            <a:ext cx="9009776" cy="64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7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AADD9CA-102F-40B1-9574-12A6E102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93620" cy="4681345"/>
          </a:xfrm>
        </p:spPr>
        <p:txBody>
          <a:bodyPr anchor="ctr">
            <a:normAutofit fontScale="90000"/>
          </a:bodyPr>
          <a:lstStyle/>
          <a:p>
            <a:r>
              <a:rPr lang="ru-RU" sz="3600" dirty="0"/>
              <a:t>Учиться рисовать надо с натуры, поэтому для изучения геометрических тел дома рекомендуется изготовить их из бумаги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4B7321A-0769-4842-A154-D3E3FC6FA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3153" y="203433"/>
            <a:ext cx="5317706" cy="64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AB5BBF8-CF4A-47E0-9C22-FF21112C5B85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403006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1C1D93-BC01-4342-9713-15CFDBC8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11067" cy="4601183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Чтобы изготовить макет</a:t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1. </a:t>
            </a:r>
            <a:r>
              <a:rPr lang="ru-RU" dirty="0"/>
              <a:t>скопируйте картинку на чистый лист</a:t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2. </a:t>
            </a:r>
            <a:r>
              <a:rPr lang="ru-RU" dirty="0"/>
              <a:t>распечатайте на плотной бумаге</a:t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3. </a:t>
            </a:r>
            <a:r>
              <a:rPr lang="ru-RU" dirty="0"/>
              <a:t>аккуратно склейте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F11EFB9-8E4C-4AD7-8349-B41AAA0E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87" y="725784"/>
            <a:ext cx="6274678" cy="53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898A27D-4483-4894-B2BA-E52DB14B2C9C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307058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EBF059F4-00CD-4D9E-804B-2DD5F5A04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6" t="16702"/>
          <a:stretch/>
        </p:blipFill>
        <p:spPr bwMode="auto">
          <a:xfrm>
            <a:off x="4042611" y="572703"/>
            <a:ext cx="6738185" cy="571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256B270-AC16-4EDE-A451-9768AF87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11067" cy="4601183"/>
          </a:xfrm>
        </p:spPr>
        <p:txBody>
          <a:bodyPr>
            <a:noAutofit/>
          </a:bodyPr>
          <a:lstStyle/>
          <a:p>
            <a:r>
              <a:rPr lang="ru-RU" sz="2800" dirty="0"/>
              <a:t>Для склеивания понадобится клей ПВА.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Перед склеиванием пройдитесь по всем сгибам руками.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chemeClr val="bg1"/>
                </a:solidFill>
              </a:rPr>
              <a:t>Вместо макета шара можно взять любой ровный шар светлых тонов.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F9766AB-6CA3-4D8A-B384-86EB6A253272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420333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7B2060-A1DB-454F-A81D-8DDEFCAA4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/>
              <a:t>Постановка</a:t>
            </a:r>
          </a:p>
          <a:p>
            <a:pPr marL="0" indent="0" algn="ctr">
              <a:buNone/>
            </a:pPr>
            <a:endParaRPr lang="ru-RU" sz="3200" dirty="0"/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Расположите ваш предмет на нейтральном фоне.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Подсветите лампой. Верхний боковой свет.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Расположитесь так, чтобы объект был чуть ниже уровня глаз.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 ">
            <a:extLst>
              <a:ext uri="{FF2B5EF4-FFF2-40B4-BE49-F238E27FC236}">
                <a16:creationId xmlns:a16="http://schemas.microsoft.com/office/drawing/2014/main" xmlns="" id="{86E3C915-5133-4092-B58F-749932D7A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1" y="1097044"/>
            <a:ext cx="3129540" cy="42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9B07D1E-A34A-4DB7-8B4C-A8CECB58D079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70138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95B02-334D-42D7-98F2-961AAEC9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Компоновка листа А3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5123B6-0BE4-4AF7-AB63-87C7923C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Рисовать надо всегда сознательно, а не копировать все, что видит глаз.</a:t>
            </a:r>
          </a:p>
          <a:p>
            <a:pPr algn="just"/>
            <a:r>
              <a:rPr lang="ru-RU" sz="2400" dirty="0"/>
              <a:t>Рисунок начинается с композиционного размещения изображения на листе бумаги.</a:t>
            </a:r>
          </a:p>
          <a:p>
            <a:pPr algn="just"/>
            <a:r>
              <a:rPr lang="ru-RU" sz="2400" dirty="0"/>
              <a:t>Следим за тем, чтобы лист был хорошо и красиво заполнен, учитывая тональные отношения и падающую тень.</a:t>
            </a:r>
          </a:p>
          <a:p>
            <a:pPr algn="just"/>
            <a:r>
              <a:rPr lang="ru-RU" sz="2400" dirty="0"/>
              <a:t>В процессе компоновки изображения легкими линиями намечаем общий характер формы.</a:t>
            </a:r>
          </a:p>
          <a:p>
            <a:pPr algn="just"/>
            <a:r>
              <a:rPr lang="ru-RU" sz="2400" dirty="0"/>
              <a:t>После того, как изображение наметилось и появилось сходство с натурой, приступаем к построению.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876B907-CA2B-4239-8582-C2D4CCEE5DCF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369019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9EB969-7ABD-4DD3-B0BA-6449C7C6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заполнения листа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28D0DD2-80DF-4387-91CC-8F7ADB88DB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763601"/>
            <a:ext cx="7315200" cy="21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7441253-52C3-4826-B2FE-F92645A0991D}"/>
              </a:ext>
            </a:extLst>
          </p:cNvPr>
          <p:cNvSpPr/>
          <p:nvPr/>
        </p:nvSpPr>
        <p:spPr>
          <a:xfrm>
            <a:off x="3800213" y="3071468"/>
            <a:ext cx="73837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 рис. а изображение слишком велико и предметам «тесно» на листе, а на рис. 6 изображение слишком мало и сдвинуто вверх. На рис. в натюрморт по «массе» соответствует формату листа, но изображение сдвинуто вниз. </a:t>
            </a:r>
          </a:p>
          <a:p>
            <a:pPr algn="just"/>
            <a:r>
              <a:rPr lang="ru-RU" sz="2000" dirty="0"/>
              <a:t>На рис. г представлена удачная композиция натюрморта. Не возникает желания сдвинуть натюрморт в сторону, «масса» натюрморта уравновешена с форматом листа, и предметы не теряют своей выразительности.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65C0812-6FB0-4045-9775-883371D5A836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27954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31FAAC-AA3F-482F-8337-133D7EAD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</a:t>
            </a:r>
            <a:br>
              <a:rPr lang="ru-RU" dirty="0"/>
            </a:br>
            <a:r>
              <a:rPr lang="ru-RU" dirty="0"/>
              <a:t>цилиндра</a:t>
            </a:r>
          </a:p>
        </p:txBody>
      </p:sp>
      <p:pic>
        <p:nvPicPr>
          <p:cNvPr id="5122" name="Picture 2" descr=" ">
            <a:extLst>
              <a:ext uri="{FF2B5EF4-FFF2-40B4-BE49-F238E27FC236}">
                <a16:creationId xmlns:a16="http://schemas.microsoft.com/office/drawing/2014/main" xmlns="" id="{E720E4AC-6249-40B5-A942-7AB73D7E1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49" y="763694"/>
            <a:ext cx="6640062" cy="53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94A2D76-E7CE-42CB-8266-83B691232CFC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31737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За партой - #2 – Цилиндр">
            <a:extLst>
              <a:ext uri="{FF2B5EF4-FFF2-40B4-BE49-F238E27FC236}">
                <a16:creationId xmlns:a16="http://schemas.microsoft.com/office/drawing/2014/main" xmlns="" id="{8D9278A6-90E2-4C5B-9BF5-78BAB8268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20"/>
          <a:stretch/>
        </p:blipFill>
        <p:spPr bwMode="auto">
          <a:xfrm>
            <a:off x="4067220" y="1374920"/>
            <a:ext cx="7083886" cy="365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9E2FF5B-B7DF-4BB0-8607-D5AAFCE2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эллипса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F0BB05F-DA77-448A-8D74-98C2BC8D1672}"/>
              </a:ext>
            </a:extLst>
          </p:cNvPr>
          <p:cNvSpPr/>
          <p:nvPr/>
        </p:nvSpPr>
        <p:spPr>
          <a:xfrm>
            <a:off x="2863443" y="62372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МАОУ ДОД «Троицкая ДХШ» 2020</a:t>
            </a:r>
          </a:p>
        </p:txBody>
      </p:sp>
    </p:spTree>
    <p:extLst>
      <p:ext uri="{BB962C8B-B14F-4D97-AF65-F5344CB8AC3E}">
        <p14:creationId xmlns:p14="http://schemas.microsoft.com/office/powerpoint/2010/main" val="4041747511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382</TotalTime>
  <Words>321</Words>
  <Application>Microsoft Office PowerPoint</Application>
  <PresentationFormat>Произвольный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Рамка</vt:lpstr>
      <vt:lpstr>3.2 Рисунок гипсовых геометрических  тел вращения</vt:lpstr>
      <vt:lpstr>Учиться рисовать надо с натуры, поэтому для изучения геометрических тел дома рекомендуется изготовить их из бумаги</vt:lpstr>
      <vt:lpstr>Чтобы изготовить макет 1. скопируйте картинку на чистый лист 2. распечатайте на плотной бумаге 3. аккуратно склейте</vt:lpstr>
      <vt:lpstr>Для склеивания понадобится клей ПВА.  Перед склеиванием пройдитесь по всем сгибам руками.  Вместо макета шара можно взять любой ровный шар светлых тонов.</vt:lpstr>
      <vt:lpstr>Презентация PowerPoint</vt:lpstr>
      <vt:lpstr>Компоновка листа А3</vt:lpstr>
      <vt:lpstr>Пример заполнения листа</vt:lpstr>
      <vt:lpstr>Построение цилиндра</vt:lpstr>
      <vt:lpstr>Построение эллипса</vt:lpstr>
      <vt:lpstr>Построение падающей тени</vt:lpstr>
      <vt:lpstr>Штриховка и светотень</vt:lpstr>
      <vt:lpstr>Презентация PowerPoint</vt:lpstr>
      <vt:lpstr>Построение конуса</vt:lpstr>
      <vt:lpstr>Штрих по форме</vt:lpstr>
      <vt:lpstr>Построение шара</vt:lpstr>
      <vt:lpstr>Презентация PowerPoint</vt:lpstr>
      <vt:lpstr>Презентация PowerPoint</vt:lpstr>
      <vt:lpstr>Штриховка и светотень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Зарисовки предметов быта (кружка, кастрюля и т.д.) в горизонтальном положении</dc:title>
  <dc:creator>Olga</dc:creator>
  <cp:lastModifiedBy>Троицкая ДХШ</cp:lastModifiedBy>
  <cp:revision>39</cp:revision>
  <dcterms:created xsi:type="dcterms:W3CDTF">2020-03-26T08:50:43Z</dcterms:created>
  <dcterms:modified xsi:type="dcterms:W3CDTF">2020-12-10T12:42:38Z</dcterms:modified>
</cp:coreProperties>
</file>