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94660"/>
  </p:normalViewPr>
  <p:slideViewPr>
    <p:cSldViewPr>
      <p:cViewPr varScale="1">
        <p:scale>
          <a:sx n="76" d="100"/>
          <a:sy n="76" d="100"/>
        </p:scale>
        <p:origin x="-1358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defRPr>
            </a:lvl1pPr>
          </a:lstStyle>
          <a:p>
            <a:fld id="{EB3FB914-B5CC-4611-9A0C-A4B655E686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593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420FD0-AE69-493A-A3C9-D994BAE6B895}" type="slidenum">
              <a:rPr lang="ru-RU"/>
              <a:pPr/>
              <a:t>1</a:t>
            </a:fld>
            <a:endParaRPr lang="ru-RU"/>
          </a:p>
        </p:txBody>
      </p:sp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CC954E-0553-4919-83B5-025AE54DB261}" type="slidenum">
              <a:rPr lang="ru-RU"/>
              <a:pPr/>
              <a:t>10</a:t>
            </a:fld>
            <a:endParaRPr lang="ru-RU"/>
          </a:p>
        </p:txBody>
      </p:sp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DC22C8-172D-47CA-A080-40428493A266}" type="slidenum">
              <a:rPr lang="ru-RU"/>
              <a:pPr/>
              <a:t>11</a:t>
            </a:fld>
            <a:endParaRPr lang="ru-RU"/>
          </a:p>
        </p:txBody>
      </p:sp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8DE4F7-9E67-4D56-94D8-CFE094C36CF7}" type="slidenum">
              <a:rPr lang="ru-RU"/>
              <a:pPr/>
              <a:t>12</a:t>
            </a:fld>
            <a:endParaRPr lang="ru-RU"/>
          </a:p>
        </p:txBody>
      </p:sp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0C9348-4656-4C16-979C-2DCC3D190322}" type="slidenum">
              <a:rPr lang="ru-RU"/>
              <a:pPr/>
              <a:t>13</a:t>
            </a:fld>
            <a:endParaRPr lang="ru-RU"/>
          </a:p>
        </p:txBody>
      </p:sp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B12E50-3BB4-4A75-B14F-ED1DFA3AE9DB}" type="slidenum">
              <a:rPr lang="ru-RU"/>
              <a:pPr/>
              <a:t>14</a:t>
            </a:fld>
            <a:endParaRPr lang="ru-RU"/>
          </a:p>
        </p:txBody>
      </p:sp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2ABBB0-D2FF-4ADB-BBF9-B274BDEB544A}" type="slidenum">
              <a:rPr lang="ru-RU"/>
              <a:pPr/>
              <a:t>15</a:t>
            </a:fld>
            <a:endParaRPr lang="ru-RU"/>
          </a:p>
        </p:txBody>
      </p:sp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957D7-0E63-40AA-B6F0-D84D659E603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763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2202E6-E0A8-4AA3-AC5F-009B7A2C067A}" type="slidenum">
              <a:rPr lang="ru-RU"/>
              <a:pPr/>
              <a:t>2</a:t>
            </a:fld>
            <a:endParaRPr lang="ru-RU"/>
          </a:p>
        </p:txBody>
      </p:sp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C7728A-6D8F-48AD-822D-01465D6927F7}" type="slidenum">
              <a:rPr lang="ru-RU"/>
              <a:pPr/>
              <a:t>3</a:t>
            </a:fld>
            <a:endParaRPr lang="ru-RU"/>
          </a:p>
        </p:txBody>
      </p:sp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37EA2E-8CAD-4C50-A54A-B38D0350A328}" type="slidenum">
              <a:rPr lang="ru-RU"/>
              <a:pPr/>
              <a:t>4</a:t>
            </a:fld>
            <a:endParaRPr lang="ru-RU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499EB3-AA8B-4261-9511-9520F127B8A1}" type="slidenum">
              <a:rPr lang="ru-RU"/>
              <a:pPr/>
              <a:t>5</a:t>
            </a:fld>
            <a:endParaRPr lang="ru-RU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DFCD94-BD9F-48EC-8D14-17581C93B3BC}" type="slidenum">
              <a:rPr lang="ru-RU"/>
              <a:pPr/>
              <a:t>6</a:t>
            </a:fld>
            <a:endParaRPr lang="ru-RU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8EA875-3461-45C7-8E87-95EE02B447E4}" type="slidenum">
              <a:rPr lang="ru-RU"/>
              <a:pPr/>
              <a:t>7</a:t>
            </a:fld>
            <a:endParaRPr lang="ru-RU"/>
          </a:p>
        </p:txBody>
      </p:sp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98C6FB-EEEA-497B-A87F-49A7B5643DE9}" type="slidenum">
              <a:rPr lang="ru-RU"/>
              <a:pPr/>
              <a:t>8</a:t>
            </a:fld>
            <a:endParaRPr lang="ru-RU"/>
          </a:p>
        </p:txBody>
      </p:sp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F93A26-1FB9-4C0C-9BEA-8422E09BD8CF}" type="slidenum">
              <a:rPr lang="ru-RU"/>
              <a:pPr/>
              <a:t>9</a:t>
            </a:fld>
            <a:endParaRPr lang="ru-RU"/>
          </a:p>
        </p:txBody>
      </p:sp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AD8DA96-FA0C-4152-AC8B-BDE46787FF2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026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AF6877-B35B-41FB-9CD2-71995BAC8F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77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22B2E7-DF26-4D93-844C-2939FD7E20B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95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ACD89F4D-C82A-4B8A-A024-0C5C4FD1B2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02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8B0017-B76A-46DD-9EF7-CD011017A1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69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A7C6D2-6D98-4428-8CC9-066A95FC994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04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76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3325" y="1768475"/>
            <a:ext cx="4357688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9E3C93-2B63-4D96-8D2E-824234A1023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4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64CF5B-D4A7-4D43-9092-A31A40BED98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99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C3E0DD-E58F-45A1-84F5-2F17E99C19B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25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2196FF3-5860-4E14-B350-CC2EF60BFB0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82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2BEC6F1-98AC-4784-9273-05F6902D3E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13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B8F58C-C4F6-48ED-8336-1E60DACB6AD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1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7775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defRPr>
            </a:lvl1pPr>
          </a:lstStyle>
          <a:p>
            <a:fld id="{89393B60-8588-4DA3-918E-42C8F19C9BF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iDq80JgpG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1079500"/>
            <a:ext cx="4068763" cy="2592388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1823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5400"/>
            <a:ext cx="9070975" cy="1039813"/>
          </a:xfrm>
          <a:ln/>
        </p:spPr>
        <p:txBody>
          <a:bodyPr tIns="2268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6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Древнегреческая архитектура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168400"/>
            <a:ext cx="4286250" cy="2857500"/>
          </a:xfrm>
          <a:prstGeom prst="rect">
            <a:avLst/>
          </a:prstGeom>
          <a:noFill/>
          <a:ln>
            <a:noFill/>
          </a:ln>
          <a:effectLst>
            <a:outerShdw dist="10182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824413"/>
            <a:ext cx="3784600" cy="2519362"/>
          </a:xfrm>
          <a:prstGeom prst="rect">
            <a:avLst/>
          </a:prstGeom>
          <a:noFill/>
          <a:ln>
            <a:noFill/>
          </a:ln>
          <a:effectLst>
            <a:outerShdw dist="10182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3157538"/>
            <a:ext cx="355282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3887788"/>
            <a:ext cx="2376487" cy="3568700"/>
          </a:xfrm>
          <a:prstGeom prst="rect">
            <a:avLst/>
          </a:prstGeom>
          <a:noFill/>
          <a:ln>
            <a:noFill/>
          </a:ln>
          <a:effectLst>
            <a:outerShdw dist="10182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327650"/>
            <a:ext cx="2784475" cy="2087563"/>
          </a:xfrm>
          <a:prstGeom prst="rect">
            <a:avLst/>
          </a:prstGeom>
          <a:noFill/>
          <a:ln>
            <a:noFill/>
          </a:ln>
          <a:effectLst>
            <a:outerShdw dist="10182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287338" y="301625"/>
            <a:ext cx="5111750" cy="1262063"/>
          </a:xfrm>
          <a:ln/>
        </p:spPr>
        <p:txBody>
          <a:bodyPr tIns="2268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36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Архитектурный ордер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6263" y="1403350"/>
            <a:ext cx="4464050" cy="5184775"/>
          </a:xfrm>
          <a:ln/>
        </p:spPr>
        <p:txBody>
          <a:bodyPr tIns="2293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 b="1">
                <a:latin typeface="Times New Roman" pitchFamily="18" charset="0"/>
              </a:rPr>
              <a:t>Архитектурный ордер </a:t>
            </a:r>
            <a:r>
              <a:rPr lang="ru-RU" sz="2400">
                <a:latin typeface="Times New Roman" pitchFamily="18" charset="0"/>
              </a:rPr>
              <a:t>(лат. ordo — строй, порядок) — тип архитектурной композиции, использующий определенные элементы и подчиняющийся определенной архитектурно-стилевой обработке. Является воплощением стоечно-балочной системы, состоящей из </a:t>
            </a:r>
            <a:r>
              <a:rPr lang="ru-RU" sz="2400" i="1">
                <a:latin typeface="Times New Roman" pitchFamily="18" charset="0"/>
              </a:rPr>
              <a:t>вертикальных </a:t>
            </a:r>
            <a:r>
              <a:rPr lang="ru-RU" sz="2400">
                <a:latin typeface="Times New Roman" pitchFamily="18" charset="0"/>
              </a:rPr>
              <a:t>(колонны, пилястры) и </a:t>
            </a:r>
            <a:r>
              <a:rPr lang="ru-RU" sz="2400" i="1">
                <a:latin typeface="Times New Roman" pitchFamily="18" charset="0"/>
              </a:rPr>
              <a:t>горизонтальных</a:t>
            </a:r>
            <a:r>
              <a:rPr lang="ru-RU" sz="2400">
                <a:latin typeface="Times New Roman" pitchFamily="18" charset="0"/>
              </a:rPr>
              <a:t> (антаблемент) элементов. Появился в Древней Греции.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71438"/>
            <a:ext cx="4625975" cy="727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5975350" cy="1262063"/>
          </a:xfrm>
          <a:ln/>
        </p:spPr>
        <p:txBody>
          <a:bodyPr tIns="2268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36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Дорический ордер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897063"/>
            <a:ext cx="6029325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1295400"/>
            <a:ext cx="3738562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527425" y="301625"/>
            <a:ext cx="6048375" cy="850900"/>
          </a:xfrm>
          <a:ln/>
        </p:spPr>
        <p:txBody>
          <a:bodyPr tIns="2268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36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Храмы в дорическом стиле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223963"/>
            <a:ext cx="5000625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87338" y="4748213"/>
            <a:ext cx="4103687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ru-RU">
                <a:latin typeface="Times New Roman" pitchFamily="18" charset="0"/>
                <a:cs typeface="Times New Roman" pitchFamily="18" charset="0"/>
              </a:rPr>
              <a:t>Храм Посейдона  г. Пестуме V в до н.э.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027488"/>
            <a:ext cx="5184775" cy="34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400675" y="2735263"/>
            <a:ext cx="4608513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ru-RU">
                <a:latin typeface="Times New Roman" pitchFamily="18" charset="0"/>
                <a:cs typeface="Times New Roman" pitchFamily="18" charset="0"/>
              </a:rPr>
              <a:t>Парфенон Афинского Акрополя 447г. до н.э.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(реконструкция изображения)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111750" y="193675"/>
            <a:ext cx="4391025" cy="995363"/>
          </a:xfrm>
          <a:ln/>
        </p:spPr>
        <p:txBody>
          <a:bodyPr tIns="2268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36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Ионический ордер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1511300"/>
            <a:ext cx="4800600" cy="572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944688" y="3671888"/>
            <a:ext cx="936625" cy="215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74688" y="71438"/>
            <a:ext cx="3508375" cy="7272337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 anchor="ctr" anchorCtr="1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>
                <a:solidFill>
                  <a:srgbClr val="000000"/>
                </a:solidFill>
              </a:rPr>
              <a:t>  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043238" y="2328863"/>
            <a:ext cx="808037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820" rIns="0" bIns="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Абака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043238" y="3108325"/>
            <a:ext cx="808037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820" rIns="0" bIns="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Волюта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240088" y="2700338"/>
            <a:ext cx="116681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820" rIns="0" bIns="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Балюстра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079750" y="3684588"/>
            <a:ext cx="808038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820" rIns="0" bIns="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Дорожка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952750" y="4506913"/>
            <a:ext cx="1008063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820" rIns="0" bIns="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Каннелюры 24 шт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919163" y="3108325"/>
            <a:ext cx="808037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820" rIns="0" bIns="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Ионик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936625" y="2173288"/>
            <a:ext cx="1439863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820" rIns="0" bIns="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Фасций (полка)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879725" y="1236663"/>
            <a:ext cx="881063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820" rIns="0" bIns="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Модульон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774700" y="5556250"/>
            <a:ext cx="808038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820" rIns="0" bIns="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База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1728788" y="7056438"/>
            <a:ext cx="1008062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820" rIns="0" bIns="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Эутинерий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1655763" y="5975350"/>
            <a:ext cx="1008062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820" rIns="0" bIns="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Стилобат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1584325" y="6408738"/>
            <a:ext cx="1008063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820" rIns="0" bIns="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Стереобат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992188" y="4319588"/>
            <a:ext cx="808037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820" rIns="0" bIns="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Ствол</a:t>
            </a: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H="1" flipV="1">
            <a:off x="3022600" y="1077913"/>
            <a:ext cx="147638" cy="2190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9" name="AutoShape 19"/>
          <p:cNvSpPr>
            <a:spLocks noChangeArrowheads="1"/>
          </p:cNvSpPr>
          <p:nvPr/>
        </p:nvSpPr>
        <p:spPr bwMode="auto">
          <a:xfrm>
            <a:off x="1979613" y="3600450"/>
            <a:ext cx="792162" cy="144463"/>
          </a:xfrm>
          <a:prstGeom prst="roundRect">
            <a:avLst>
              <a:gd name="adj" fmla="val 1111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 flipH="1" flipV="1">
            <a:off x="2503488" y="3490913"/>
            <a:ext cx="579437" cy="3032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 flipH="1">
            <a:off x="2949575" y="2808288"/>
            <a:ext cx="277813" cy="1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 flipV="1">
            <a:off x="1584325" y="2914650"/>
            <a:ext cx="792163" cy="255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 flipH="1">
            <a:off x="2517775" y="4751388"/>
            <a:ext cx="579438" cy="714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>
            <a:off x="1439863" y="5688013"/>
            <a:ext cx="431800" cy="1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 flipH="1">
            <a:off x="2784475" y="2447925"/>
            <a:ext cx="385763" cy="1079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 flipH="1" flipV="1">
            <a:off x="2735263" y="2951163"/>
            <a:ext cx="434975" cy="2190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1079500" y="157163"/>
            <a:ext cx="7848600" cy="779462"/>
          </a:xfrm>
          <a:ln/>
        </p:spPr>
        <p:txBody>
          <a:bodyPr tIns="2268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6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Храм Артемиды в Эфесе VI в до н.э.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11238"/>
            <a:ext cx="8774112" cy="611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1295400"/>
            <a:ext cx="4438650" cy="590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850900"/>
          </a:xfrm>
          <a:ln/>
        </p:spPr>
        <p:txBody>
          <a:bodyPr tIns="2268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6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Коринфский ордер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5438775"/>
            <a:ext cx="5759450" cy="754063"/>
          </a:xfrm>
          <a:ln/>
        </p:spPr>
        <p:txBody>
          <a:bodyPr tIns="22932"/>
          <a:lstStyle/>
          <a:p>
            <a:pPr marL="431800" indent="-323850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600">
                <a:latin typeface="Times New Roman" pitchFamily="18" charset="0"/>
              </a:rPr>
              <a:t>Храм Аполлона в Эфесе. VI в до н.э</a:t>
            </a:r>
            <a:r>
              <a:rPr lang="ru-RU" sz="3600">
                <a:latin typeface="Times New Roman" pitchFamily="18" charset="0"/>
              </a:rPr>
              <a:t>.</a:t>
            </a:r>
          </a:p>
          <a:p>
            <a:pPr marL="431800" indent="-323850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sz="1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655763"/>
            <a:ext cx="54832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8"/>
            <a:ext cx="9072563" cy="698958"/>
          </a:xfrm>
        </p:spPr>
        <p:txBody>
          <a:bodyPr>
            <a:normAutofit/>
          </a:bodyPr>
          <a:lstStyle/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816" y="1319198"/>
            <a:ext cx="9504809" cy="2604655"/>
          </a:xfrm>
        </p:spPr>
        <p:txBody>
          <a:bodyPr>
            <a:normAutofit/>
          </a:bodyPr>
          <a:lstStyle/>
          <a:p>
            <a:pPr marL="0" indent="0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Изучить презентацию.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Записать тему.</a:t>
            </a:r>
          </a:p>
          <a:p>
            <a:pPr marL="0" indent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Зарисовать и записать слайды: №№ 2, 8, 10, 13, 15.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Передача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«Античные ордера», 10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pPr marL="0" indent="0"/>
            <a:r>
              <a:rPr lang="en-US" sz="2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https://www.youtube.com/watch?v=eiDq80JgpG4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7192191"/>
            <a:ext cx="10080625" cy="38323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818954" indent="-314982">
              <a:defRPr b="1">
                <a:solidFill>
                  <a:schemeClr val="tx1"/>
                </a:solidFill>
                <a:latin typeface="Arial" charset="0"/>
              </a:defRPr>
            </a:lvl2pPr>
            <a:lvl3pPr marL="1259929" indent="-251986">
              <a:defRPr b="1">
                <a:solidFill>
                  <a:schemeClr val="tx1"/>
                </a:solidFill>
                <a:latin typeface="Arial" charset="0"/>
              </a:defRPr>
            </a:lvl3pPr>
            <a:lvl4pPr marL="1763900" indent="-251986">
              <a:defRPr b="1">
                <a:solidFill>
                  <a:schemeClr val="tx1"/>
                </a:solidFill>
                <a:latin typeface="Arial" charset="0"/>
              </a:defRPr>
            </a:lvl4pPr>
            <a:lvl5pPr marL="2267872" indent="-251986">
              <a:defRPr b="1">
                <a:solidFill>
                  <a:schemeClr val="tx1"/>
                </a:solidFill>
                <a:latin typeface="Arial" charset="0"/>
              </a:defRPr>
            </a:lvl5pPr>
            <a:lvl6pPr marL="2771844" indent="-25198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275815" indent="-25198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779787" indent="-25198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283758" indent="-25198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800" b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© МАОУДОД "Троицкая ДХШ" 2021</a:t>
            </a: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3713843" y="3851845"/>
            <a:ext cx="6366782" cy="84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algn="r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Преподаватель Марина Александровна, </a:t>
            </a:r>
          </a:p>
          <a:p>
            <a:pPr algn="r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электронный адрес: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tdhsart@gmail.com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7662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511300"/>
            <a:ext cx="9315450" cy="274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85750"/>
            <a:ext cx="9070975" cy="520700"/>
          </a:xfrm>
          <a:ln/>
        </p:spPr>
        <p:txBody>
          <a:bodyPr tIns="2268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6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Типы древнегреческих храмов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15900" y="3168650"/>
            <a:ext cx="936625" cy="647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0080" rIns="0" bIns="0" anchor="ctr"/>
          <a:lstStyle/>
          <a:p>
            <a:pPr marL="0" indent="0" algn="ctr">
              <a:lnSpc>
                <a:spcPct val="95000"/>
              </a:lnSpc>
              <a:spcAft>
                <a:spcPct val="0"/>
              </a:spcAft>
              <a:tabLst>
                <a:tab pos="723900" algn="l"/>
              </a:tabLst>
            </a:pPr>
            <a:r>
              <a:rPr lang="ru-RU" sz="1600">
                <a:latin typeface="Georgia" pitchFamily="18" charset="0"/>
              </a:rPr>
              <a:t>Храм «в Антах»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991475" y="3563938"/>
            <a:ext cx="13684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080" rIns="0" bIns="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sz="1600">
                <a:latin typeface="Georgia" pitchFamily="18" charset="0"/>
              </a:rPr>
              <a:t>Толос</a:t>
            </a:r>
          </a:p>
          <a:p>
            <a:pPr algn="ctr">
              <a:lnSpc>
                <a:spcPct val="95000"/>
              </a:lnSpc>
            </a:pPr>
            <a:r>
              <a:rPr lang="ru-RU" sz="1600">
                <a:latin typeface="Georgia" pitchFamily="18" charset="0"/>
              </a:rPr>
              <a:t>Ротонда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 rot="18840000">
            <a:off x="1163638" y="2914650"/>
            <a:ext cx="1104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080" rIns="0" bIns="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sz="1600">
                <a:latin typeface="Georgia" pitchFamily="18" charset="0"/>
              </a:rPr>
              <a:t>Простиль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048375" y="4259263"/>
            <a:ext cx="15843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080" rIns="0" bIns="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sz="1600">
                <a:latin typeface="Georgia" pitchFamily="18" charset="0"/>
              </a:rPr>
              <a:t>Псевдодиптер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 rot="18840000">
            <a:off x="1801019" y="3204369"/>
            <a:ext cx="15113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080" rIns="0" bIns="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sz="1600">
                <a:latin typeface="Georgia" pitchFamily="18" charset="0"/>
              </a:rPr>
              <a:t>Амфипростиль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 rot="21540000">
            <a:off x="3105150" y="3533775"/>
            <a:ext cx="15113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080" rIns="0" bIns="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sz="1600">
                <a:latin typeface="Georgia" pitchFamily="18" charset="0"/>
              </a:rPr>
              <a:t>Периптер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464050" y="4259263"/>
            <a:ext cx="15843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080" rIns="0" bIns="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sz="1600">
                <a:latin typeface="Georgia" pitchFamily="18" charset="0"/>
              </a:rPr>
              <a:t>Диптер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87338" y="2663825"/>
            <a:ext cx="936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080" rIns="0" bIns="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sz="1600">
                <a:latin typeface="Georgia" pitchFamily="18" charset="0"/>
              </a:rPr>
              <a:t> Анты</a:t>
            </a: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 flipV="1">
            <a:off x="574675" y="2517775"/>
            <a:ext cx="147638" cy="3635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V="1">
            <a:off x="863600" y="2517775"/>
            <a:ext cx="144463" cy="3635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360363" y="4679950"/>
            <a:ext cx="9288462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190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ru-RU" sz="130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ru-RU" sz="1300">
                <a:solidFill>
                  <a:srgbClr val="800000"/>
                </a:solidFill>
                <a:latin typeface="Georgia" pitchFamily="18" charset="0"/>
              </a:rPr>
              <a:t>Храм «в антах». </a:t>
            </a:r>
            <a:r>
              <a:rPr lang="ru-RU" sz="1300">
                <a:latin typeface="Georgia" pitchFamily="18" charset="0"/>
              </a:rPr>
              <a:t>Прямоугольный в плане храм с портиком (с 2-я колоннами), размещенным между выступами стен (анты). Самый древний и самый простой тип храма. Использовался как сокровищница.</a:t>
            </a:r>
          </a:p>
          <a:p>
            <a:pPr>
              <a:lnSpc>
                <a:spcPct val="95000"/>
              </a:lnSpc>
            </a:pPr>
            <a:endParaRPr lang="ru-RU" sz="1300">
              <a:latin typeface="Georgia" pitchFamily="18" charset="0"/>
            </a:endParaRPr>
          </a:p>
          <a:p>
            <a:pPr>
              <a:lnSpc>
                <a:spcPct val="95000"/>
              </a:lnSpc>
            </a:pPr>
            <a:r>
              <a:rPr lang="ru-RU" sz="1300">
                <a:latin typeface="Georgia" pitchFamily="18" charset="0"/>
              </a:rPr>
              <a:t>    </a:t>
            </a:r>
            <a:r>
              <a:rPr lang="ru-RU" sz="1300">
                <a:solidFill>
                  <a:srgbClr val="800000"/>
                </a:solidFill>
                <a:latin typeface="Georgia" pitchFamily="18" charset="0"/>
              </a:rPr>
              <a:t>Простиль.</a:t>
            </a:r>
            <a:r>
              <a:rPr lang="ru-RU" sz="1300">
                <a:latin typeface="Georgia" pitchFamily="18" charset="0"/>
              </a:rPr>
              <a:t> Прямоугольный храм с портиком с 4-я колоннами.</a:t>
            </a:r>
          </a:p>
          <a:p>
            <a:pPr>
              <a:lnSpc>
                <a:spcPct val="95000"/>
              </a:lnSpc>
            </a:pPr>
            <a:endParaRPr lang="ru-RU" sz="1300">
              <a:latin typeface="Georgia" pitchFamily="18" charset="0"/>
            </a:endParaRPr>
          </a:p>
          <a:p>
            <a:pPr>
              <a:lnSpc>
                <a:spcPct val="95000"/>
              </a:lnSpc>
            </a:pPr>
            <a:r>
              <a:rPr lang="ru-RU" sz="1300">
                <a:latin typeface="Georgia" pitchFamily="18" charset="0"/>
              </a:rPr>
              <a:t>    </a:t>
            </a:r>
            <a:r>
              <a:rPr lang="ru-RU" sz="1300">
                <a:solidFill>
                  <a:srgbClr val="800000"/>
                </a:solidFill>
                <a:latin typeface="Georgia" pitchFamily="18" charset="0"/>
              </a:rPr>
              <a:t>Амфипростиль.</a:t>
            </a:r>
            <a:r>
              <a:rPr lang="ru-RU" sz="1300">
                <a:latin typeface="Georgia" pitchFamily="18" charset="0"/>
              </a:rPr>
              <a:t> Прямоугольный храм с двумя портиками спереди и ссади.</a:t>
            </a:r>
          </a:p>
          <a:p>
            <a:pPr>
              <a:lnSpc>
                <a:spcPct val="95000"/>
              </a:lnSpc>
            </a:pPr>
            <a:endParaRPr lang="ru-RU" sz="1300">
              <a:latin typeface="Georgia" pitchFamily="18" charset="0"/>
            </a:endParaRPr>
          </a:p>
          <a:p>
            <a:pPr>
              <a:lnSpc>
                <a:spcPct val="95000"/>
              </a:lnSpc>
            </a:pPr>
            <a:r>
              <a:rPr lang="ru-RU" sz="1300">
                <a:latin typeface="Georgia" pitchFamily="18" charset="0"/>
              </a:rPr>
              <a:t>    </a:t>
            </a:r>
            <a:r>
              <a:rPr lang="ru-RU" sz="1300">
                <a:solidFill>
                  <a:srgbClr val="800000"/>
                </a:solidFill>
                <a:latin typeface="Georgia" pitchFamily="18" charset="0"/>
              </a:rPr>
              <a:t>Периптер.</a:t>
            </a:r>
            <a:r>
              <a:rPr lang="ru-RU" sz="1300">
                <a:latin typeface="Georgia" pitchFamily="18" charset="0"/>
              </a:rPr>
              <a:t> Храм, окруженный со всех сторон колоннадой. Главный и основной храм для дорического ордера.</a:t>
            </a:r>
          </a:p>
          <a:p>
            <a:pPr>
              <a:lnSpc>
                <a:spcPct val="95000"/>
              </a:lnSpc>
            </a:pPr>
            <a:endParaRPr lang="ru-RU" sz="1300">
              <a:latin typeface="Georgia" pitchFamily="18" charset="0"/>
            </a:endParaRPr>
          </a:p>
          <a:p>
            <a:pPr>
              <a:lnSpc>
                <a:spcPct val="95000"/>
              </a:lnSpc>
            </a:pPr>
            <a:r>
              <a:rPr lang="ru-RU" sz="1300">
                <a:latin typeface="Georgia" pitchFamily="18" charset="0"/>
              </a:rPr>
              <a:t>   </a:t>
            </a:r>
            <a:r>
              <a:rPr lang="ru-RU" sz="130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1300">
                <a:solidFill>
                  <a:srgbClr val="800000"/>
                </a:solidFill>
                <a:latin typeface="Georgia" pitchFamily="18" charset="0"/>
              </a:rPr>
              <a:t>Диптер.</a:t>
            </a:r>
            <a:r>
              <a:rPr lang="ru-RU" sz="1300">
                <a:latin typeface="Georgia" pitchFamily="18" charset="0"/>
              </a:rPr>
              <a:t> Храм, обнесенный со всех сторон двухрядной колоннадой. Основной храм для ионического ордера.</a:t>
            </a:r>
          </a:p>
          <a:p>
            <a:pPr>
              <a:lnSpc>
                <a:spcPct val="95000"/>
              </a:lnSpc>
            </a:pPr>
            <a:endParaRPr lang="ru-RU" sz="1300">
              <a:latin typeface="Georgia" pitchFamily="18" charset="0"/>
            </a:endParaRPr>
          </a:p>
          <a:p>
            <a:pPr>
              <a:lnSpc>
                <a:spcPct val="95000"/>
              </a:lnSpc>
            </a:pPr>
            <a:r>
              <a:rPr lang="ru-RU" sz="1300">
                <a:latin typeface="Georgia" pitchFamily="18" charset="0"/>
              </a:rPr>
              <a:t>    </a:t>
            </a:r>
            <a:r>
              <a:rPr lang="ru-RU" sz="1300">
                <a:solidFill>
                  <a:srgbClr val="800000"/>
                </a:solidFill>
                <a:latin typeface="Georgia" pitchFamily="18" charset="0"/>
              </a:rPr>
              <a:t>Псевдодиптер.</a:t>
            </a:r>
            <a:r>
              <a:rPr lang="ru-RU" sz="1300">
                <a:latin typeface="Georgia" pitchFamily="18" charset="0"/>
              </a:rPr>
              <a:t> Прямоугольный в плане храм, в котором колоннада не подразумевает кругового обхода. </a:t>
            </a:r>
          </a:p>
          <a:p>
            <a:pPr>
              <a:lnSpc>
                <a:spcPct val="95000"/>
              </a:lnSpc>
            </a:pPr>
            <a:r>
              <a:rPr lang="ru-RU" sz="1300">
                <a:latin typeface="Georgia" pitchFamily="18" charset="0"/>
              </a:rPr>
              <a:t>  </a:t>
            </a:r>
          </a:p>
          <a:p>
            <a:pPr>
              <a:lnSpc>
                <a:spcPct val="95000"/>
              </a:lnSpc>
            </a:pPr>
            <a:r>
              <a:rPr lang="ru-RU" sz="1300">
                <a:latin typeface="Georgia" pitchFamily="18" charset="0"/>
              </a:rPr>
              <a:t>    </a:t>
            </a:r>
            <a:r>
              <a:rPr lang="ru-RU" sz="1300">
                <a:solidFill>
                  <a:srgbClr val="800000"/>
                </a:solidFill>
                <a:latin typeface="Georgia" pitchFamily="18" charset="0"/>
              </a:rPr>
              <a:t>Толос/Ротонда.</a:t>
            </a:r>
            <a:r>
              <a:rPr lang="ru-RU" sz="1300">
                <a:latin typeface="Georgia" pitchFamily="18" charset="0"/>
              </a:rPr>
              <a:t> Круглый в плане храм с колоннадой.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2268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6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Храм в «антах»              Амфипростиль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728788"/>
            <a:ext cx="4435475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303463"/>
            <a:ext cx="424815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2268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6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Периптер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6263" y="6846888"/>
            <a:ext cx="8869362" cy="568325"/>
          </a:xfrm>
          <a:ln/>
        </p:spPr>
        <p:txBody>
          <a:bodyPr tIns="19404"/>
          <a:lstStyle/>
          <a:p>
            <a:pPr marL="431800" indent="-323850" algn="ctr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200">
                <a:latin typeface="Times New Roman" pitchFamily="18" charset="0"/>
              </a:rPr>
              <a:t>Храм Геры в Олимпии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368425"/>
            <a:ext cx="8785225" cy="529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706438"/>
          </a:xfrm>
          <a:ln/>
        </p:spPr>
        <p:txBody>
          <a:bodyPr tIns="2268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6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Диптер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0538" y="6983413"/>
            <a:ext cx="8869362" cy="287337"/>
          </a:xfrm>
          <a:ln/>
        </p:spPr>
        <p:txBody>
          <a:bodyPr tIns="19404"/>
          <a:lstStyle/>
          <a:p>
            <a:pPr marL="431800" indent="-323850" algn="ctr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200">
                <a:latin typeface="Times New Roman" pitchFamily="18" charset="0"/>
              </a:rPr>
              <a:t>Храм Артемиды в Эфесе. VI в до н.э.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08063"/>
            <a:ext cx="8064500" cy="574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850900"/>
          </a:xfrm>
          <a:ln/>
        </p:spPr>
        <p:txBody>
          <a:bodyPr tIns="2268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6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Толос. Ротонда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6878638"/>
            <a:ext cx="8869362" cy="465137"/>
          </a:xfrm>
          <a:ln/>
        </p:spPr>
        <p:txBody>
          <a:bodyPr tIns="19404"/>
          <a:lstStyle/>
          <a:p>
            <a:pPr marL="431800" indent="-323850" algn="ctr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200">
                <a:latin typeface="Times New Roman" pitchFamily="18" charset="0"/>
              </a:rPr>
              <a:t>Храм Афины в Дельфах.V в до н.э.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514475"/>
            <a:ext cx="76200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216025"/>
            <a:ext cx="8069262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706438"/>
          </a:xfrm>
          <a:ln/>
        </p:spPr>
        <p:txBody>
          <a:bodyPr tIns="2268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6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Внутреннее устройство храм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1546225"/>
            <a:ext cx="532765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95288" y="1655763"/>
            <a:ext cx="3852862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34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Перисти</a:t>
            </a:r>
            <a:r>
              <a:rPr lang="ru-RU" sz="1400" b="1">
                <a:latin typeface="Times New Roman" pitchFamily="18" charset="0"/>
              </a:rPr>
              <a:t>́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ль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— открытое пространство, крытой колоннадой. </a:t>
            </a:r>
          </a:p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Пронаос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 — это передняя или проходная часть храма, западное преддверие основного помещения храма.</a:t>
            </a:r>
          </a:p>
          <a:p>
            <a:endParaRPr lang="ru-RU" sz="14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>
                <a:latin typeface="Times New Roman" pitchFamily="18" charset="0"/>
              </a:rPr>
              <a:t>Целла,</a:t>
            </a:r>
            <a:r>
              <a:rPr lang="ru-RU" sz="1400">
                <a:latin typeface="Times New Roman" pitchFamily="18" charset="0"/>
              </a:rPr>
              <a:t> </a:t>
            </a:r>
            <a:r>
              <a:rPr lang="ru-RU" sz="1400" b="1">
                <a:latin typeface="Times New Roman" pitchFamily="18" charset="0"/>
              </a:rPr>
              <a:t>Нао́с</a:t>
            </a:r>
            <a:r>
              <a:rPr lang="ru-RU" sz="1400">
                <a:latin typeface="Times New Roman" pitchFamily="18" charset="0"/>
              </a:rPr>
              <a:t> (храм, святилище) — внутренняя часть , в которой находились изображение ; внутреннее , куда был запрещён вход всем, кроме определённого круга .</a:t>
            </a:r>
          </a:p>
          <a:p>
            <a:endParaRPr lang="ru-RU" sz="1400" b="1">
              <a:latin typeface="Times New Roman" pitchFamily="18" charset="0"/>
            </a:endParaRPr>
          </a:p>
          <a:p>
            <a:r>
              <a:rPr lang="ru-RU" sz="1400" b="1">
                <a:latin typeface="Times New Roman" pitchFamily="18" charset="0"/>
              </a:rPr>
              <a:t>Культовая статуя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это божество, которому посвящён храм</a:t>
            </a:r>
          </a:p>
          <a:p>
            <a:endParaRPr lang="ru-RU" sz="1400">
              <a:latin typeface="Times New Roman" pitchFamily="18" charset="0"/>
            </a:endParaRPr>
          </a:p>
          <a:p>
            <a:r>
              <a:rPr lang="ru-RU" sz="1400" b="1">
                <a:latin typeface="Times New Roman" pitchFamily="18" charset="0"/>
              </a:rPr>
              <a:t>Адитон</a:t>
            </a:r>
            <a:r>
              <a:rPr lang="ru-RU" sz="1400">
                <a:latin typeface="Times New Roman" pitchFamily="18" charset="0"/>
              </a:rPr>
              <a:t> (святыня) — особая священная комната, в которой находился жертвенник.</a:t>
            </a:r>
          </a:p>
          <a:p>
            <a:endParaRPr lang="ru-RU" sz="14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>
                <a:latin typeface="Times New Roman" pitchFamily="18" charset="0"/>
              </a:rPr>
              <a:t>Опистодо́м</a:t>
            </a:r>
            <a:r>
              <a:rPr lang="ru-RU" sz="1400">
                <a:latin typeface="Times New Roman" pitchFamily="18" charset="0"/>
              </a:rPr>
              <a:t>— это закрытое помещение в задней части, предназначенное для хранения наибольших культовых ценностей.</a:t>
            </a:r>
          </a:p>
          <a:p>
            <a:endParaRPr lang="ru-RU" sz="140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922338"/>
          </a:xfrm>
          <a:ln/>
        </p:spPr>
        <p:txBody>
          <a:bodyPr tIns="2268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6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Фасад храма в Дорическом стиле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8869362" cy="4384675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500188"/>
            <a:ext cx="9421813" cy="5522912"/>
          </a:xfrm>
          <a:prstGeom prst="rect">
            <a:avLst/>
          </a:prstGeom>
          <a:noFill/>
          <a:ln w="9525">
            <a:solidFill>
              <a:srgbClr val="3465A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640763" y="3816350"/>
            <a:ext cx="9366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7772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98000"/>
              </a:lnSpc>
            </a:pPr>
            <a:r>
              <a:rPr lang="ru-RU" sz="1100">
                <a:solidFill>
                  <a:srgbClr val="FFFFFF"/>
                </a:solidFill>
                <a:latin typeface="Consolas" pitchFamily="49" charset="0"/>
              </a:rPr>
              <a:t>Капитель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 flipV="1">
            <a:off x="8423275" y="3886200"/>
            <a:ext cx="290513" cy="74613"/>
          </a:xfrm>
          <a:prstGeom prst="line">
            <a:avLst/>
          </a:prstGeom>
          <a:noFill/>
          <a:ln w="72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8640763" y="5216525"/>
            <a:ext cx="9366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7772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98000"/>
              </a:lnSpc>
            </a:pPr>
            <a:r>
              <a:rPr lang="ru-RU" sz="1100">
                <a:solidFill>
                  <a:srgbClr val="FFFFFF"/>
                </a:solidFill>
                <a:latin typeface="Consolas" pitchFamily="49" charset="0"/>
              </a:rPr>
              <a:t>Стилобат</a:t>
            </a: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H="1">
            <a:off x="8423275" y="5400675"/>
            <a:ext cx="290513" cy="503238"/>
          </a:xfrm>
          <a:prstGeom prst="line">
            <a:avLst/>
          </a:prstGeom>
          <a:noFill/>
          <a:ln w="72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8640763" y="3560763"/>
            <a:ext cx="9366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7772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98000"/>
              </a:lnSpc>
            </a:pPr>
            <a:r>
              <a:rPr lang="ru-RU" sz="1100">
                <a:solidFill>
                  <a:srgbClr val="FFFFFF"/>
                </a:solidFill>
                <a:latin typeface="Consolas" pitchFamily="49" charset="0"/>
              </a:rPr>
              <a:t>Метопа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 flipV="1">
            <a:off x="8134350" y="3454400"/>
            <a:ext cx="579438" cy="219075"/>
          </a:xfrm>
          <a:prstGeom prst="line">
            <a:avLst/>
          </a:prstGeom>
          <a:noFill/>
          <a:ln w="72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>
            <a:off x="8350250" y="3384550"/>
            <a:ext cx="327025" cy="71438"/>
          </a:xfrm>
          <a:prstGeom prst="line">
            <a:avLst/>
          </a:prstGeom>
          <a:noFill/>
          <a:ln w="72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8675688" y="3273425"/>
            <a:ext cx="9366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7772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98000"/>
              </a:lnSpc>
            </a:pPr>
            <a:r>
              <a:rPr lang="ru-RU" sz="1100">
                <a:solidFill>
                  <a:srgbClr val="FFFFFF"/>
                </a:solidFill>
                <a:latin typeface="Consolas" pitchFamily="49" charset="0"/>
              </a:rPr>
              <a:t>Триглиф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8723313" y="2909888"/>
            <a:ext cx="9366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7772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98000"/>
              </a:lnSpc>
            </a:pPr>
            <a:r>
              <a:rPr lang="ru-RU" sz="1100">
                <a:solidFill>
                  <a:srgbClr val="FFFFFF"/>
                </a:solidFill>
                <a:latin typeface="Consolas" pitchFamily="49" charset="0"/>
              </a:rPr>
              <a:t>Карниз</a:t>
            </a: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>
            <a:off x="8566150" y="3095625"/>
            <a:ext cx="219075" cy="144463"/>
          </a:xfrm>
          <a:prstGeom prst="line">
            <a:avLst/>
          </a:prstGeom>
          <a:noFill/>
          <a:ln w="72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H="1" flipV="1">
            <a:off x="3743325" y="2193925"/>
            <a:ext cx="506413" cy="542925"/>
          </a:xfrm>
          <a:prstGeom prst="line">
            <a:avLst/>
          </a:prstGeom>
          <a:noFill/>
          <a:ln w="72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H="1" flipV="1">
            <a:off x="3741738" y="2590800"/>
            <a:ext cx="219075" cy="398463"/>
          </a:xfrm>
          <a:prstGeom prst="line">
            <a:avLst/>
          </a:prstGeom>
          <a:noFill/>
          <a:ln w="72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3195638" y="2366963"/>
            <a:ext cx="9366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7772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98000"/>
              </a:lnSpc>
            </a:pPr>
            <a:r>
              <a:rPr lang="ru-RU" sz="1100">
                <a:solidFill>
                  <a:srgbClr val="FFFFFF"/>
                </a:solidFill>
                <a:latin typeface="Consolas" pitchFamily="49" charset="0"/>
              </a:rPr>
              <a:t>Тимпан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1871663" y="2232025"/>
            <a:ext cx="10795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7772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>
              <a:lnSpc>
                <a:spcPct val="98000"/>
              </a:lnSpc>
            </a:pPr>
            <a:r>
              <a:rPr lang="ru-RU" sz="1100">
                <a:solidFill>
                  <a:srgbClr val="FFFFFF"/>
                </a:solidFill>
                <a:latin typeface="Consolas" pitchFamily="49" charset="0"/>
              </a:rPr>
              <a:t>Двухскатная крыша</a:t>
            </a:r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H="1" flipV="1">
            <a:off x="2879725" y="2590800"/>
            <a:ext cx="290513" cy="398463"/>
          </a:xfrm>
          <a:prstGeom prst="line">
            <a:avLst/>
          </a:prstGeom>
          <a:noFill/>
          <a:ln w="72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87338"/>
            <a:ext cx="511175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832475" y="250825"/>
            <a:ext cx="3743325" cy="520700"/>
          </a:xfrm>
          <a:ln/>
        </p:spPr>
        <p:txBody>
          <a:bodyPr tIns="2268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36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Части храма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 rot="16200000">
            <a:off x="-690562" y="1592263"/>
            <a:ext cx="252571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080" rIns="0" bIns="0" anchor="ctr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Несомая часть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 rot="16200000">
            <a:off x="-690563" y="4327526"/>
            <a:ext cx="252571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080" rIns="0" bIns="0" anchor="ctr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Несущая часть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 rot="16200000">
            <a:off x="4489450" y="4740275"/>
            <a:ext cx="8699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860" rIns="0" bIns="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sz="2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Ствол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816350" y="6372225"/>
            <a:ext cx="12954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820" rIns="0" bIns="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Стилобат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20725" y="6335713"/>
            <a:ext cx="144463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 rot="16200000">
            <a:off x="123032" y="6607968"/>
            <a:ext cx="13017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7560" rIns="0" bIns="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sz="1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Стереобат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176713" y="2376488"/>
            <a:ext cx="11525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820" rIns="0" bIns="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Триглиф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 rot="21600000">
            <a:off x="1871663" y="793750"/>
            <a:ext cx="1303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820" rIns="0" bIns="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Акротерий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024188" y="2376488"/>
            <a:ext cx="8636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820" rIns="0" bIns="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Метопа</a:t>
            </a: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 flipV="1">
            <a:off x="4175125" y="2157413"/>
            <a:ext cx="219075" cy="3635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 flipV="1">
            <a:off x="2951163" y="2157413"/>
            <a:ext cx="219075" cy="3635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>
            <a:off x="1763713" y="1008063"/>
            <a:ext cx="290512" cy="1444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 rot="21600000">
            <a:off x="971550" y="577850"/>
            <a:ext cx="7905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820" rIns="0" bIns="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Карниз</a:t>
            </a: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1079500" y="1584325"/>
            <a:ext cx="503238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flipV="1">
            <a:off x="1079500" y="790575"/>
            <a:ext cx="1588" cy="7953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 rot="21600000">
            <a:off x="3455988" y="577850"/>
            <a:ext cx="9366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820" rIns="0" bIns="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Тимпан</a:t>
            </a: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4211638" y="792163"/>
            <a:ext cx="503237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5759450" y="971550"/>
            <a:ext cx="4103688" cy="633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ru-RU" sz="1500">
                <a:latin typeface="Times New Roman" pitchFamily="18" charset="0"/>
                <a:cs typeface="Times New Roman" pitchFamily="18" charset="0"/>
              </a:rPr>
              <a:t>Греческий архитектурный ордер состоит из следующих основных элементов: </a:t>
            </a:r>
          </a:p>
          <a:p>
            <a:r>
              <a:rPr lang="ru-RU" sz="1500" b="1">
                <a:latin typeface="Times New Roman" pitchFamily="18" charset="0"/>
                <a:cs typeface="Times New Roman" pitchFamily="18" charset="0"/>
              </a:rPr>
              <a:t>1. Стереобат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трехступенчатое основание— цокольная часть храма, верхняя ступень или площадка называется </a:t>
            </a:r>
            <a:r>
              <a:rPr lang="ru-RU" sz="1500" b="1">
                <a:latin typeface="Times New Roman" pitchFamily="18" charset="0"/>
                <a:cs typeface="Times New Roman" pitchFamily="18" charset="0"/>
              </a:rPr>
              <a:t>стилобатом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1500" b="1">
                <a:latin typeface="Times New Roman" pitchFamily="18" charset="0"/>
                <a:cs typeface="Times New Roman" pitchFamily="18" charset="0"/>
              </a:rPr>
              <a:t>2. Колонны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 (несущих опор), состоящих из: </a:t>
            </a:r>
            <a:br>
              <a:rPr lang="ru-RU" sz="1500">
                <a:latin typeface="Times New Roman" pitchFamily="18" charset="0"/>
                <a:cs typeface="Times New Roman" pitchFamily="18" charset="0"/>
              </a:rPr>
            </a:br>
            <a:r>
              <a:rPr lang="ru-RU" sz="15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b="1">
                <a:latin typeface="Times New Roman" pitchFamily="18" charset="0"/>
                <a:cs typeface="Times New Roman" pitchFamily="18" charset="0"/>
              </a:rPr>
              <a:t>основание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 (базы), </a:t>
            </a:r>
            <a:br>
              <a:rPr lang="ru-RU" sz="1500">
                <a:latin typeface="Times New Roman" pitchFamily="18" charset="0"/>
                <a:cs typeface="Times New Roman" pitchFamily="18" charset="0"/>
              </a:rPr>
            </a:br>
            <a:r>
              <a:rPr lang="ru-RU" sz="15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b="1">
                <a:latin typeface="Times New Roman" pitchFamily="18" charset="0"/>
                <a:cs typeface="Times New Roman" pitchFamily="18" charset="0"/>
              </a:rPr>
              <a:t>ствол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 (фуст) - с сужающийся кверху (</a:t>
            </a:r>
            <a:r>
              <a:rPr lang="ru-RU" sz="1500" b="1">
                <a:latin typeface="Times New Roman" pitchFamily="18" charset="0"/>
                <a:cs typeface="Times New Roman" pitchFamily="18" charset="0"/>
              </a:rPr>
              <a:t>энтазис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), обработанного </a:t>
            </a:r>
            <a:r>
              <a:rPr lang="ru-RU" sz="1500" b="1">
                <a:latin typeface="Times New Roman" pitchFamily="18" charset="0"/>
                <a:cs typeface="Times New Roman" pitchFamily="18" charset="0"/>
              </a:rPr>
              <a:t>каннелюрами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 (вертикальными желобками), </a:t>
            </a:r>
            <a:br>
              <a:rPr lang="ru-RU" sz="1500">
                <a:latin typeface="Times New Roman" pitchFamily="18" charset="0"/>
                <a:cs typeface="Times New Roman" pitchFamily="18" charset="0"/>
              </a:rPr>
            </a:br>
            <a:r>
              <a:rPr lang="ru-RU" sz="15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b="1">
                <a:latin typeface="Times New Roman" pitchFamily="18" charset="0"/>
                <a:cs typeface="Times New Roman" pitchFamily="18" charset="0"/>
              </a:rPr>
              <a:t>капитель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 — состоящая из: </a:t>
            </a:r>
            <a:r>
              <a:rPr lang="ru-RU" sz="1500" b="1">
                <a:latin typeface="Times New Roman" pitchFamily="18" charset="0"/>
                <a:cs typeface="Times New Roman" pitchFamily="18" charset="0"/>
              </a:rPr>
              <a:t>абаки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 (квадратная плита капители),</a:t>
            </a:r>
            <a:r>
              <a:rPr lang="ru-RU" sz="1500" b="1">
                <a:latin typeface="Times New Roman" pitchFamily="18" charset="0"/>
                <a:cs typeface="Times New Roman" pitchFamily="18" charset="0"/>
              </a:rPr>
              <a:t>эхина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 (круглая плита в виде перевернутого усеченного конуса)</a:t>
            </a:r>
          </a:p>
          <a:p>
            <a:r>
              <a:rPr lang="ru-RU" sz="1500" b="1">
                <a:latin typeface="Times New Roman" pitchFamily="18" charset="0"/>
                <a:cs typeface="Times New Roman" pitchFamily="18" charset="0"/>
              </a:rPr>
              <a:t>3. Антаблемент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 (несомая конструкции, перекрывающая часть храма), состоящий из: </a:t>
            </a:r>
            <a:br>
              <a:rPr lang="ru-RU" sz="1500">
                <a:latin typeface="Times New Roman" pitchFamily="18" charset="0"/>
                <a:cs typeface="Times New Roman" pitchFamily="18" charset="0"/>
              </a:rPr>
            </a:br>
            <a:r>
              <a:rPr lang="ru-RU" sz="15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b="1">
                <a:latin typeface="Times New Roman" pitchFamily="18" charset="0"/>
                <a:cs typeface="Times New Roman" pitchFamily="18" charset="0"/>
              </a:rPr>
              <a:t>архитрав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(несущая балка), </a:t>
            </a:r>
            <a:br>
              <a:rPr lang="ru-RU" sz="1500">
                <a:latin typeface="Times New Roman" pitchFamily="18" charset="0"/>
                <a:cs typeface="Times New Roman" pitchFamily="18" charset="0"/>
              </a:rPr>
            </a:br>
            <a:r>
              <a:rPr lang="ru-RU" sz="15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b="1">
                <a:latin typeface="Times New Roman" pitchFamily="18" charset="0"/>
                <a:cs typeface="Times New Roman" pitchFamily="18" charset="0"/>
              </a:rPr>
              <a:t>фриз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 - на нём чередуются плиты с вертикальными врезами - </a:t>
            </a:r>
            <a:r>
              <a:rPr lang="ru-RU" sz="1500" b="1">
                <a:latin typeface="Times New Roman" pitchFamily="18" charset="0"/>
                <a:cs typeface="Times New Roman" pitchFamily="18" charset="0"/>
              </a:rPr>
              <a:t>триглифами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1500" b="1">
                <a:latin typeface="Times New Roman" pitchFamily="18" charset="0"/>
                <a:cs typeface="Times New Roman" pitchFamily="18" charset="0"/>
              </a:rPr>
              <a:t>метопы (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иногда украшенные барельефами) </a:t>
            </a:r>
            <a:br>
              <a:rPr lang="ru-RU" sz="1500">
                <a:latin typeface="Times New Roman" pitchFamily="18" charset="0"/>
                <a:cs typeface="Times New Roman" pitchFamily="18" charset="0"/>
              </a:rPr>
            </a:br>
            <a:r>
              <a:rPr lang="ru-RU" sz="15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b="1">
                <a:latin typeface="Times New Roman" pitchFamily="18" charset="0"/>
                <a:cs typeface="Times New Roman" pitchFamily="18" charset="0"/>
              </a:rPr>
              <a:t>карниз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 - нависающий над всей конструкцией, предохраняющий ее от дождевой влаги.</a:t>
            </a:r>
          </a:p>
          <a:p>
            <a:r>
              <a:rPr lang="ru-RU" sz="1500" b="1">
                <a:latin typeface="Times New Roman" pitchFamily="18" charset="0"/>
                <a:cs typeface="Times New Roman" pitchFamily="18" charset="0"/>
              </a:rPr>
              <a:t>4. Фронтон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расположен выше антаблемента, имеет треугольную форму, ограниченный сверху двумя скатами крыши. Внутреннее пространство фронтона называют </a:t>
            </a:r>
            <a:r>
              <a:rPr lang="ru-RU" sz="1500" b="1">
                <a:latin typeface="Times New Roman" pitchFamily="18" charset="0"/>
                <a:cs typeface="Times New Roman" pitchFamily="18" charset="0"/>
              </a:rPr>
              <a:t>тимпан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(обычно украшен фризом, скульптурами).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440</Words>
  <Application>Microsoft Office PowerPoint</Application>
  <PresentationFormat>Произвольный</PresentationFormat>
  <Paragraphs>116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Times New Roman</vt:lpstr>
      <vt:lpstr>Arial</vt:lpstr>
      <vt:lpstr>Arial Unicode MS</vt:lpstr>
      <vt:lpstr>Segoe UI</vt:lpstr>
      <vt:lpstr>Georgia</vt:lpstr>
      <vt:lpstr>Wingdings</vt:lpstr>
      <vt:lpstr>Times New Roman (Vietnamese)</vt:lpstr>
      <vt:lpstr>Consolas</vt:lpstr>
      <vt:lpstr>Тема Office</vt:lpstr>
      <vt:lpstr>Древнегреческая архитектура</vt:lpstr>
      <vt:lpstr>Типы древнегреческих храмов</vt:lpstr>
      <vt:lpstr> Храм в «антах»              Амфипростиль</vt:lpstr>
      <vt:lpstr>Периптер</vt:lpstr>
      <vt:lpstr>Диптер</vt:lpstr>
      <vt:lpstr>Толос. Ротонда</vt:lpstr>
      <vt:lpstr>Внутреннее устройство храм</vt:lpstr>
      <vt:lpstr>Фасад храма в Дорическом стиле</vt:lpstr>
      <vt:lpstr>Части храма</vt:lpstr>
      <vt:lpstr>Архитектурный ордер</vt:lpstr>
      <vt:lpstr>Дорический ордер</vt:lpstr>
      <vt:lpstr>Храмы в дорическом стиле</vt:lpstr>
      <vt:lpstr>Ионический ордер</vt:lpstr>
      <vt:lpstr>Храм Артемиды в Эфесе VI в до н.э.</vt:lpstr>
      <vt:lpstr>Коринфский ордер</vt:lpstr>
      <vt:lpstr>Домашнее 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Древнегреческая архитектура</dc:title>
  <dc:creator>Троицкая ДХШ</dc:creator>
  <cp:lastModifiedBy>Троицкая ДХШ</cp:lastModifiedBy>
  <cp:revision>34</cp:revision>
  <cp:lastPrinted>2014-02-21T07:01:09Z</cp:lastPrinted>
  <dcterms:created xsi:type="dcterms:W3CDTF">2014-02-05T05:13:38Z</dcterms:created>
  <dcterms:modified xsi:type="dcterms:W3CDTF">2021-02-11T20:49:50Z</dcterms:modified>
</cp:coreProperties>
</file>