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5DBC8A4-44B2-4345-9689-5E08BC5C41C0}" type="datetimeFigureOut">
              <a:rPr lang="ru-RU" smtClean="0"/>
              <a:t>07.11.2020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22BB1EC-26A9-4A8E-87B1-8C8A60204F7E}" type="slidenum">
              <a:rPr lang="ru-RU" smtClean="0"/>
              <a:t>‹#›</a:t>
            </a:fld>
            <a:endParaRPr lang="ru-RU"/>
          </a:p>
        </p:txBody>
      </p:sp>
    </p:spTree>
    <p:extLst>
      <p:ext uri="{BB962C8B-B14F-4D97-AF65-F5344CB8AC3E}">
        <p14:creationId xmlns:p14="http://schemas.microsoft.com/office/powerpoint/2010/main" val="22222623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DBC8A4-44B2-4345-9689-5E08BC5C41C0}" type="datetimeFigureOut">
              <a:rPr lang="ru-RU" smtClean="0"/>
              <a:t>07.11.2020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BB1EC-26A9-4A8E-87B1-8C8A60204F7E}" type="slidenum">
              <a:rPr lang="ru-RU" smtClean="0"/>
              <a:t>‹#›</a:t>
            </a:fld>
            <a:endParaRPr lang="ru-RU"/>
          </a:p>
        </p:txBody>
      </p:sp>
    </p:spTree>
    <p:extLst>
      <p:ext uri="{BB962C8B-B14F-4D97-AF65-F5344CB8AC3E}">
        <p14:creationId xmlns:p14="http://schemas.microsoft.com/office/powerpoint/2010/main" val="1033844257"/>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b="1" smtClean="0">
                <a:solidFill>
                  <a:schemeClr val="accent2"/>
                </a:solidFill>
                <a:latin typeface="Times New Roman" pitchFamily="18" charset="0"/>
              </a:rPr>
              <a:t>Готическая скульптура</a:t>
            </a:r>
            <a:endParaRPr lang="ru-RU" b="1" smtClean="0">
              <a:solidFill>
                <a:schemeClr val="accent2"/>
              </a:solidFill>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85285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r>
              <a:rPr lang="ru-RU" sz="2400" b="1" smtClean="0">
                <a:latin typeface="Times New Roman" pitchFamily="18" charset="0"/>
                <a:cs typeface="Times New Roman" pitchFamily="18" charset="0"/>
              </a:rPr>
              <a:t>Ветхозаветные цари на соборе Парижской Богоматери. </a:t>
            </a:r>
            <a:r>
              <a:rPr lang="ru-RU" sz="2400" smtClean="0">
                <a:latin typeface="Times New Roman" pitchFamily="18" charset="0"/>
                <a:cs typeface="Times New Roman" pitchFamily="18" charset="0"/>
              </a:rPr>
              <a:t>XIX век. На фасаде — копии статуй, скинутых во время французской революции 1789 года.</a:t>
            </a:r>
            <a:endParaRPr lang="ru-RU" sz="24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8603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l" eaLnBrk="1" hangingPunct="1"/>
            <a:r>
              <a:rPr lang="ru-RU" sz="2000" b="1" smtClean="0">
                <a:latin typeface="Times New Roman" pitchFamily="18" charset="0"/>
                <a:cs typeface="Times New Roman" pitchFamily="18" charset="0"/>
              </a:rPr>
              <a:t>Амьенской собор</a:t>
            </a:r>
            <a:br>
              <a:rPr lang="ru-RU" sz="2000" b="1" smtClean="0">
                <a:latin typeface="Times New Roman" pitchFamily="18" charset="0"/>
                <a:cs typeface="Times New Roman" pitchFamily="18" charset="0"/>
              </a:rPr>
            </a:br>
            <a:r>
              <a:rPr lang="ru-RU" sz="2000" smtClean="0">
                <a:latin typeface="Times New Roman" pitchFamily="18" charset="0"/>
                <a:cs typeface="Times New Roman" pitchFamily="18" charset="0"/>
              </a:rPr>
              <a:t>(фр. </a:t>
            </a:r>
            <a:r>
              <a:rPr lang="en-US" sz="2000" smtClean="0">
                <a:latin typeface="Times New Roman" pitchFamily="18" charset="0"/>
                <a:cs typeface="Times New Roman" pitchFamily="18" charset="0"/>
              </a:rPr>
              <a:t>Cathédrale Notre-Dame d'Amiens)</a:t>
            </a:r>
            <a:r>
              <a:rPr lang="ru-RU" sz="2000" b="1" smtClean="0">
                <a:latin typeface="Times New Roman" pitchFamily="18" charset="0"/>
                <a:cs typeface="Times New Roman" pitchFamily="18" charset="0"/>
              </a:rPr>
              <a:t/>
            </a:r>
            <a:br>
              <a:rPr lang="ru-RU" sz="2000" b="1" smtClean="0">
                <a:latin typeface="Times New Roman" pitchFamily="18" charset="0"/>
                <a:cs typeface="Times New Roman" pitchFamily="18" charset="0"/>
              </a:rPr>
            </a:br>
            <a:r>
              <a:rPr lang="ru-RU" sz="2000" smtClean="0">
                <a:latin typeface="Times New Roman" pitchFamily="18" charset="0"/>
                <a:cs typeface="Times New Roman" pitchFamily="18" charset="0"/>
              </a:rPr>
              <a:t>1220-1269 гг.</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г. Амьен, Франция</a:t>
            </a:r>
            <a:endParaRPr lang="ru-RU" sz="20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070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400" b="1" smtClean="0">
                <a:latin typeface="Times New Roman" pitchFamily="18" charset="0"/>
              </a:rPr>
              <a:t>Реймсский собор</a:t>
            </a:r>
            <a:br>
              <a:rPr lang="ru-RU" sz="2400" b="1" smtClean="0">
                <a:latin typeface="Times New Roman" pitchFamily="18" charset="0"/>
              </a:rPr>
            </a:br>
            <a:r>
              <a:rPr lang="ru-RU" sz="2400" smtClean="0">
                <a:latin typeface="Times New Roman" pitchFamily="18" charset="0"/>
              </a:rPr>
              <a:t>(фр. </a:t>
            </a:r>
            <a:r>
              <a:rPr lang="fr-FR" sz="2400" i="1" smtClean="0">
                <a:latin typeface="Times New Roman" pitchFamily="18" charset="0"/>
              </a:rPr>
              <a:t>Notre-Dame de Reims</a:t>
            </a:r>
            <a:r>
              <a:rPr lang="ru-RU" sz="2400" smtClean="0">
                <a:latin typeface="Times New Roman" pitchFamily="18" charset="0"/>
              </a:rPr>
              <a:t>)</a:t>
            </a:r>
            <a:br>
              <a:rPr lang="ru-RU" sz="2400" smtClean="0">
                <a:latin typeface="Times New Roman" pitchFamily="18" charset="0"/>
              </a:rPr>
            </a:br>
            <a:r>
              <a:rPr lang="ru-RU" sz="2400" smtClean="0">
                <a:latin typeface="Times New Roman" pitchFamily="18" charset="0"/>
              </a:rPr>
              <a:t>Был построен в основном (кроме западного фасада) в 1211–1311 гг.</a:t>
            </a:r>
            <a:endParaRPr lang="ru-RU" sz="2400"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80374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l" eaLnBrk="1" hangingPunct="1"/>
            <a:r>
              <a:rPr lang="ru-RU" sz="2400" smtClean="0">
                <a:latin typeface="Times New Roman" pitchFamily="18" charset="0"/>
                <a:cs typeface="Times New Roman" pitchFamily="18" charset="0"/>
              </a:rPr>
              <a:t>Благодаря своей архитектуре и скульптурным композициям - более 2300 статуй, собор является одним из главных образцов готического искусства во Франции. В Реймском соборе скульптура даже определяет его внешний облик. Статуи сохраняют теснейшую связь со стеной. </a:t>
            </a:r>
            <a:r>
              <a:rPr lang="ru-RU" sz="2400" b="1" smtClean="0">
                <a:latin typeface="Times New Roman" pitchFamily="18" charset="0"/>
                <a:cs typeface="Times New Roman" pitchFamily="18" charset="0"/>
              </a:rPr>
              <a:t>Фигуры удлиненных пропорций как бы вторят вертикальным частям</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архитектуры, образуя</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единый архитектурно-</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скульптурный</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ансамбль.</a:t>
            </a:r>
            <a:br>
              <a:rPr lang="ru-RU" sz="2400" b="1" smtClean="0">
                <a:latin typeface="Times New Roman" pitchFamily="18" charset="0"/>
                <a:cs typeface="Times New Roman" pitchFamily="18" charset="0"/>
              </a:rPr>
            </a:br>
            <a:r>
              <a:rPr lang="ru-RU" sz="2400" smtClean="0">
                <a:latin typeface="Times New Roman" pitchFamily="18" charset="0"/>
                <a:cs typeface="Times New Roman" pitchFamily="18" charset="0"/>
              </a:rPr>
              <a:t>Размеры скульптур</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находились в точном</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соотношении с</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архитектурными</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формами, зависели от</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установленного</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религиозными</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правилами расположения.</a:t>
            </a:r>
            <a:endParaRPr lang="ru-RU" sz="2400" b="1"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66495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0967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45091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83832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131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5901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2439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88197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95938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551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400" smtClean="0">
                <a:latin typeface="Times New Roman" pitchFamily="18" charset="0"/>
                <a:cs typeface="Times New Roman" pitchFamily="18" charset="0"/>
              </a:rPr>
              <a:t>Внимание сосредоточивалось на выразительности лиц скульптур. Человеческое лицо оживлялось выразительным взглядом, мыслью или переживаниями. Обращенные к окружающим и друг к другу святые, исполненные душевной близости, как бы сердечно беседовали между собой. Готический художник передавал тонкие душевные движения, радость и тревогу, сострадание, гнев, страстную взволнованность, томительное раздумье. </a:t>
            </a:r>
            <a:endParaRPr lang="ru-RU" sz="24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79654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400" b="1" smtClean="0">
                <a:latin typeface="Times New Roman" pitchFamily="18" charset="0"/>
              </a:rPr>
              <a:t>Собор Амьенской Богоматери </a:t>
            </a:r>
            <a:r>
              <a:rPr lang="ru-RU" sz="2400" smtClean="0">
                <a:latin typeface="Times New Roman" pitchFamily="18" charset="0"/>
              </a:rPr>
              <a:t>— кафедральный собор.</a:t>
            </a:r>
            <a:br>
              <a:rPr lang="ru-RU" sz="2400" smtClean="0">
                <a:latin typeface="Times New Roman" pitchFamily="18" charset="0"/>
              </a:rPr>
            </a:br>
            <a:r>
              <a:rPr lang="ru-RU" sz="2400" smtClean="0">
                <a:latin typeface="Times New Roman" pitchFamily="18" charset="0"/>
              </a:rPr>
              <a:t>По своему объёму</a:t>
            </a:r>
            <a:br>
              <a:rPr lang="ru-RU" sz="2400" smtClean="0">
                <a:latin typeface="Times New Roman" pitchFamily="18" charset="0"/>
              </a:rPr>
            </a:br>
            <a:r>
              <a:rPr lang="ru-RU" sz="2400" smtClean="0">
                <a:latin typeface="Times New Roman" pitchFamily="18" charset="0"/>
              </a:rPr>
              <a:t>(200 000 м³) он превосходит все готические соборы Франции.</a:t>
            </a:r>
            <a:br>
              <a:rPr lang="ru-RU" sz="2400" smtClean="0">
                <a:latin typeface="Times New Roman" pitchFamily="18" charset="0"/>
              </a:rPr>
            </a:br>
            <a:r>
              <a:rPr lang="ru-RU" sz="2400" smtClean="0">
                <a:latin typeface="Times New Roman" pitchFamily="18" charset="0"/>
              </a:rPr>
              <a:t>1220—1269 г.г.</a:t>
            </a:r>
            <a:endParaRPr lang="ru-RU" sz="2400"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437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128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31608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74519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3297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98427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31634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1800" smtClean="0">
                <a:latin typeface="Times New Roman" pitchFamily="18" charset="0"/>
                <a:cs typeface="Times New Roman" pitchFamily="18" charset="0"/>
              </a:rPr>
              <a:t>Собор Парижской Богоматери</a:t>
            </a:r>
            <a:br>
              <a:rPr lang="ru-RU" sz="1800" smtClean="0">
                <a:latin typeface="Times New Roman" pitchFamily="18" charset="0"/>
                <a:cs typeface="Times New Roman" pitchFamily="18" charset="0"/>
              </a:rPr>
            </a:br>
            <a:r>
              <a:rPr lang="ru-RU" sz="1800" smtClean="0">
                <a:latin typeface="Times New Roman" pitchFamily="18" charset="0"/>
                <a:cs typeface="Times New Roman" pitchFamily="18" charset="0"/>
              </a:rPr>
              <a:t> Строительство: 1163 - 1345 </a:t>
            </a:r>
            <a:endParaRPr lang="ru-RU" sz="18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56238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2550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84023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400" b="1" smtClean="0">
                <a:latin typeface="Times New Roman" pitchFamily="18" charset="0"/>
                <a:cs typeface="Times New Roman" pitchFamily="18" charset="0"/>
              </a:rPr>
              <a:t>Собор святых апостолов</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Петра и Павла</a:t>
            </a:r>
            <a:r>
              <a:rPr lang="en-US" sz="2400" b="1" smtClean="0">
                <a:latin typeface="Times New Roman" pitchFamily="18" charset="0"/>
                <a:cs typeface="Times New Roman" pitchFamily="18" charset="0"/>
              </a:rPr>
              <a:t> - </a:t>
            </a:r>
            <a:r>
              <a:rPr lang="ru-RU" sz="2400" smtClean="0">
                <a:latin typeface="Times New Roman" pitchFamily="18" charset="0"/>
                <a:cs typeface="Times New Roman" pitchFamily="18" charset="0"/>
              </a:rPr>
              <a:t>один из лучших образцов готической архитектуры в Германии.</a:t>
            </a:r>
            <a:r>
              <a:rPr lang="ru-RU" sz="2400" b="1" smtClean="0">
                <a:latin typeface="Times New Roman" pitchFamily="18" charset="0"/>
                <a:cs typeface="Times New Roman" pitchFamily="18" charset="0"/>
              </a:rPr>
              <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г. Наумбург</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Начало строительства в 1213 г.</a:t>
            </a:r>
            <a:r>
              <a:rPr lang="ru-RU" sz="2400" smtClean="0">
                <a:latin typeface="Times New Roman" pitchFamily="18" charset="0"/>
                <a:cs typeface="Times New Roman" pitchFamily="18" charset="0"/>
              </a:rPr>
              <a:t> </a:t>
            </a:r>
            <a:endParaRPr lang="ru-RU" sz="24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76753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0169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8698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000" b="1" smtClean="0">
                <a:latin typeface="Times New Roman" pitchFamily="18" charset="0"/>
              </a:rPr>
              <a:t>Ута Балленштедтская,</a:t>
            </a:r>
            <a:br>
              <a:rPr lang="ru-RU" sz="2000" b="1" smtClean="0">
                <a:latin typeface="Times New Roman" pitchFamily="18" charset="0"/>
              </a:rPr>
            </a:br>
            <a:r>
              <a:rPr lang="ru-RU" sz="2000" b="1" smtClean="0">
                <a:latin typeface="Times New Roman" pitchFamily="18" charset="0"/>
              </a:rPr>
              <a:t>также Ута Наумбургская</a:t>
            </a:r>
            <a:r>
              <a:rPr lang="ru-RU" sz="2000" smtClean="0">
                <a:latin typeface="Times New Roman" pitchFamily="18" charset="0"/>
              </a:rPr>
              <a:t/>
            </a:r>
            <a:br>
              <a:rPr lang="ru-RU" sz="2000" smtClean="0">
                <a:latin typeface="Times New Roman" pitchFamily="18" charset="0"/>
              </a:rPr>
            </a:br>
            <a:r>
              <a:rPr lang="ru-RU" sz="2000" smtClean="0">
                <a:latin typeface="Times New Roman" pitchFamily="18" charset="0"/>
              </a:rPr>
              <a:t>(ок. 1000 — 23 октября год смерти не известен) — маркграфиня, жена Эккехарда II, маркграфа Мейсена</a:t>
            </a:r>
            <a:endParaRPr lang="ru-RU" sz="2000"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8369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000" b="1" smtClean="0">
                <a:latin typeface="Times New Roman" pitchFamily="18" charset="0"/>
                <a:cs typeface="Times New Roman" pitchFamily="18" charset="0"/>
              </a:rPr>
              <a:t>Брат Эккерхарда Герман и</a:t>
            </a:r>
            <a:br>
              <a:rPr lang="ru-RU" sz="2000" b="1" smtClean="0">
                <a:latin typeface="Times New Roman" pitchFamily="18" charset="0"/>
                <a:cs typeface="Times New Roman" pitchFamily="18" charset="0"/>
              </a:rPr>
            </a:br>
            <a:r>
              <a:rPr lang="ru-RU" sz="2000" b="1" smtClean="0">
                <a:latin typeface="Times New Roman" pitchFamily="18" charset="0"/>
                <a:cs typeface="Times New Roman" pitchFamily="18" charset="0"/>
              </a:rPr>
              <a:t>его супруга Риглинда.</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Здесь сопоставлены характеры и темпераменты. Безвольному Герману противостоят мужественный и хладнокровный Эккерхард и лукавая, жизнерадостная Риглинда; противоположностью к Риглинде предстает Ута - величественная и гордая.</a:t>
            </a:r>
            <a:endParaRPr lang="ru-RU" sz="20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38504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endParaRPr lang="ru-RU" smtClean="0"/>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97400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74819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r>
              <a:rPr lang="ru-RU" sz="3600" b="1" smtClean="0">
                <a:latin typeface="Times New Roman" pitchFamily="18" charset="0"/>
                <a:cs typeface="Times New Roman" pitchFamily="18" charset="0"/>
              </a:rPr>
              <a:t>Рекомендуемая литература:</a:t>
            </a:r>
            <a:endParaRPr lang="ru-RU" sz="3600" b="1"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3948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400" b="1" smtClean="0">
                <a:latin typeface="Times New Roman" pitchFamily="18" charset="0"/>
              </a:rPr>
              <a:t>Портал собора Парижской Богоматери. 1163 – 1345 гг.</a:t>
            </a:r>
            <a:endParaRPr lang="ru-RU" sz="2400" b="1"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9903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r>
              <a:rPr lang="ru-RU" sz="2800" b="1" smtClean="0">
                <a:latin typeface="Times New Roman" pitchFamily="18" charset="0"/>
                <a:cs typeface="Times New Roman" pitchFamily="18" charset="0"/>
              </a:rPr>
              <a:t>Домашнее задание</a:t>
            </a:r>
            <a:endParaRPr lang="ru-RU" sz="2800" b="1"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9281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l"/>
            <a:r>
              <a:rPr lang="ru-RU" sz="2800" b="1" smtClean="0">
                <a:latin typeface="Times New Roman" pitchFamily="18" charset="0"/>
                <a:cs typeface="Times New Roman" pitchFamily="18" charset="0"/>
              </a:rPr>
              <a:t>Пример выполненной домашней работы:</a:t>
            </a:r>
            <a:endParaRPr lang="ru-RU" sz="2800" b="1" dirty="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91358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32477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0976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000" b="1" smtClean="0">
                <a:solidFill>
                  <a:schemeClr val="tx1"/>
                </a:solidFill>
                <a:latin typeface="Times New Roman" pitchFamily="18" charset="0"/>
              </a:rPr>
              <a:t>Рельеф</a:t>
            </a:r>
            <a:r>
              <a:rPr lang="ru-RU" sz="2000" smtClean="0">
                <a:solidFill>
                  <a:schemeClr val="tx1"/>
                </a:solidFill>
                <a:latin typeface="Times New Roman" pitchFamily="18" charset="0"/>
              </a:rPr>
              <a:t> - вид скульптуры, в котором изображение является выпуклым (или углубленным) по отношению к плоскости фона.</a:t>
            </a:r>
            <a:r>
              <a:rPr lang="en-US" sz="2000" smtClean="0">
                <a:solidFill>
                  <a:schemeClr val="tx1"/>
                </a:solidFill>
                <a:latin typeface="Times New Roman" pitchFamily="18" charset="0"/>
              </a:rPr>
              <a:t/>
            </a:r>
            <a:br>
              <a:rPr lang="en-US" sz="2000" smtClean="0">
                <a:solidFill>
                  <a:schemeClr val="tx1"/>
                </a:solidFill>
                <a:latin typeface="Times New Roman" pitchFamily="18" charset="0"/>
              </a:rPr>
            </a:br>
            <a:r>
              <a:rPr lang="ru-RU" sz="2000" b="1" smtClean="0">
                <a:latin typeface="Times New Roman" pitchFamily="18" charset="0"/>
              </a:rPr>
              <a:t>Горелье́ф</a:t>
            </a:r>
            <a:r>
              <a:rPr lang="ru-RU" sz="2000" smtClean="0">
                <a:latin typeface="Times New Roman" pitchFamily="18" charset="0"/>
              </a:rPr>
              <a:t> — разновидность скульптурного выпуклого рельефа, в котором изображение выступает над плоскостью фона более, чем на половину объёма. </a:t>
            </a:r>
            <a:endParaRPr lang="ru-RU" sz="2000"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6213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800" b="1" smtClean="0">
                <a:latin typeface="Times New Roman" pitchFamily="18" charset="0"/>
              </a:rPr>
              <a:t>Ви́мперг </a:t>
            </a:r>
            <a:r>
              <a:rPr lang="ru-RU" sz="2800" smtClean="0">
                <a:latin typeface="Times New Roman" pitchFamily="18" charset="0"/>
              </a:rPr>
              <a:t>— высокий остроконечный декоративный фронтон, завершающий порталы и оконные проёмы готических зданий. Как правило, увенчивался крестоцветом, часто украшался резьбой, краббами и другими декоративными элементами.</a:t>
            </a:r>
            <a:endParaRPr lang="ru-RU" sz="2800"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0753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800" b="1" smtClean="0">
                <a:latin typeface="Times New Roman" pitchFamily="18" charset="0"/>
              </a:rPr>
              <a:t>Крабб - </a:t>
            </a:r>
            <a:r>
              <a:rPr lang="ru-RU" sz="2800" smtClean="0">
                <a:latin typeface="Times New Roman" pitchFamily="18" charset="0"/>
              </a:rPr>
              <a:t>декоративный элемент, выполняется в виде стилизованных изогнутых листьев, как бы плавно выходящих из основной детали.</a:t>
            </a:r>
            <a:endParaRPr lang="ru-RU" sz="2800" smtClean="0">
              <a:latin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13649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l" eaLnBrk="1" hangingPunct="1"/>
            <a:r>
              <a:rPr lang="ru-RU" sz="2400" smtClean="0">
                <a:latin typeface="Times New Roman" pitchFamily="18" charset="0"/>
                <a:cs typeface="Times New Roman" pitchFamily="18" charset="0"/>
              </a:rPr>
              <a:t>Фигуры, отдельные скульптурные сцены размещались по всему храму. Капители и карнизы заполнялись изображениями птиц, листьев, цветов, разнообразных плодов. По выступам карнизов, ребрам башенок, аркбутанам пробегали каменные полураспустившиеся листочки (краббы), шпили заканчивались цветком (крестоцвет). Все эти орнаментальные мотивы как бы вдыхали чувство жизни природы в архитектурные формы.</a:t>
            </a:r>
            <a:endParaRPr lang="ru-RU" sz="24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399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eaLnBrk="1" hangingPunct="1"/>
            <a:r>
              <a:rPr lang="ru-RU" sz="2400" smtClean="0">
                <a:latin typeface="Times New Roman" pitchFamily="18" charset="0"/>
                <a:cs typeface="Times New Roman" pitchFamily="18" charset="0"/>
              </a:rPr>
              <a:t>Подобное изобилие растительного орнамента не встречается в других архитектурных стилях.</a:t>
            </a:r>
            <a:endParaRPr lang="ru-RU" sz="2400" smtClean="0">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665753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Words>
  <Application>Microsoft Office PowerPoint</Application>
  <PresentationFormat>Экран (4:3)</PresentationFormat>
  <Paragraphs>20</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Готическая скульптура</vt:lpstr>
      <vt:lpstr>Презентация PowerPoint</vt:lpstr>
      <vt:lpstr>Собор Парижской Богоматери  Строительство: 1163 - 1345 </vt:lpstr>
      <vt:lpstr>Портал собора Парижской Богоматери. 1163 – 1345 гг.</vt:lpstr>
      <vt:lpstr>Рельеф - вид скульптуры, в котором изображение является выпуклым (или углубленным) по отношению к плоскости фона. Горелье́ф — разновидность скульптурного выпуклого рельефа, в котором изображение выступает над плоскостью фона более, чем на половину объёма. </vt:lpstr>
      <vt:lpstr>Ви́мперг — высокий остроконечный декоративный фронтон, завершающий порталы и оконные проёмы готических зданий. Как правило, увенчивался крестоцветом, часто украшался резьбой, краббами и другими декоративными элементами.</vt:lpstr>
      <vt:lpstr>Крабб - декоративный элемент, выполняется в виде стилизованных изогнутых листьев, как бы плавно выходящих из основной детали.</vt:lpstr>
      <vt:lpstr>Фигуры, отдельные скульптурные сцены размещались по всему храму. Капители и карнизы заполнялись изображениями птиц, листьев, цветов, разнообразных плодов. По выступам карнизов, ребрам башенок, аркбутанам пробегали каменные полураспустившиеся листочки (краббы), шпили заканчивались цветком (крестоцвет). Все эти орнаментальные мотивы как бы вдыхали чувство жизни природы в архитектурные формы.</vt:lpstr>
      <vt:lpstr>Подобное изобилие растительного орнамента не встречается в других архитектурных стилях.</vt:lpstr>
      <vt:lpstr>Ветхозаветные цари на соборе Парижской Богоматери. XIX век. На фасаде — копии статуй, скинутых во время французской революции 1789 года.</vt:lpstr>
      <vt:lpstr>Амьенской собор (фр. Cathédrale Notre-Dame d'Amiens) 1220-1269 гг. г. Амьен, Франция</vt:lpstr>
      <vt:lpstr>Реймсский собор (фр. Notre-Dame de Reims) Был построен в основном (кроме западного фасада) в 1211–1311 гг.</vt:lpstr>
      <vt:lpstr>Благодаря своей архитектуре и скульптурным композициям - более 2300 статуй, собор является одним из главных образцов готического искусства во Франции. В Реймском соборе скульптура даже определяет его внешний облик. Статуи сохраняют теснейшую связь со стеной. Фигуры удлиненных пропорций как бы вторят вертикальным частям архитектуры, образуя единый архитектурно- скульптурный ансамбль. Размеры скульптур находились в точном соотношении с архитектурными формами, зависели от установленного религиозными правилами расположения.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Внимание сосредоточивалось на выразительности лиц скульптур. Человеческое лицо оживлялось выразительным взглядом, мыслью или переживаниями. Обращенные к окружающим и друг к другу святые, исполненные душевной близости, как бы сердечно беседовали между собой. Готический художник передавал тонкие душевные движения, радость и тревогу, сострадание, гнев, страстную взволнованность, томительное раздумье. </vt:lpstr>
      <vt:lpstr>Собор Амьенской Богоматери — кафедральный собор. По своему объёму (200 000 м³) он превосходит все готические соборы Франции. 1220—1269 г.г.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Собор святых апостолов Петра и Павла - один из лучших образцов готической архитектуры в Германии. г. Наумбург Начало строительства в 1213 г. </vt:lpstr>
      <vt:lpstr>Презентация PowerPoint</vt:lpstr>
      <vt:lpstr>Презентация PowerPoint</vt:lpstr>
      <vt:lpstr>Ута Балленштедтская, также Ута Наумбургская (ок. 1000 — 23 октября год смерти не известен) — маркграфиня, жена Эккехарда II, маркграфа Мейсена</vt:lpstr>
      <vt:lpstr>Брат Эккерхарда Герман и его супруга Риглинда. Здесь сопоставлены характеры и темпераменты. Безвольному Герману противостоят мужественный и хладнокровный Эккерхард и лукавая, жизнерадостная Риглинда; противоположностью к Риглинде предстает Ута - величественная и гордая.</vt:lpstr>
      <vt:lpstr>Презентация PowerPoint</vt:lpstr>
      <vt:lpstr>Презентация PowerPoint</vt:lpstr>
      <vt:lpstr>Рекомендуемая литература:</vt:lpstr>
      <vt:lpstr>Домашнее задание</vt:lpstr>
      <vt:lpstr>Пример выполненной домашней работы:</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Готическая скульптура</dc:title>
  <dc:creator>Троицкая ДХШ</dc:creator>
  <cp:lastModifiedBy>Троицкая ДХШ</cp:lastModifiedBy>
  <cp:revision>1</cp:revision>
  <dcterms:created xsi:type="dcterms:W3CDTF">2020-11-07T08:55:21Z</dcterms:created>
  <dcterms:modified xsi:type="dcterms:W3CDTF">2020-11-07T08:55:22Z</dcterms:modified>
</cp:coreProperties>
</file>