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62"/>
  </p:notesMasterIdLst>
  <p:sldIdLst>
    <p:sldId id="256" r:id="rId2"/>
    <p:sldId id="259" r:id="rId3"/>
    <p:sldId id="260" r:id="rId4"/>
    <p:sldId id="262" r:id="rId5"/>
    <p:sldId id="261" r:id="rId6"/>
    <p:sldId id="263" r:id="rId7"/>
    <p:sldId id="265" r:id="rId8"/>
    <p:sldId id="264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66" r:id="rId18"/>
    <p:sldId id="268" r:id="rId19"/>
    <p:sldId id="270" r:id="rId20"/>
    <p:sldId id="273" r:id="rId21"/>
    <p:sldId id="272" r:id="rId22"/>
    <p:sldId id="274" r:id="rId23"/>
    <p:sldId id="275" r:id="rId24"/>
    <p:sldId id="267" r:id="rId25"/>
    <p:sldId id="271" r:id="rId26"/>
    <p:sldId id="269" r:id="rId27"/>
    <p:sldId id="276" r:id="rId28"/>
    <p:sldId id="277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9" r:id="rId41"/>
    <p:sldId id="297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820" autoAdjust="0"/>
  </p:normalViewPr>
  <p:slideViewPr>
    <p:cSldViewPr snapToGrid="0">
      <p:cViewPr>
        <p:scale>
          <a:sx n="83" d="100"/>
          <a:sy n="83" d="100"/>
        </p:scale>
        <p:origin x="-614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99914-9BCC-47AF-8471-C03DA0F3CE6F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3CBE7-7B88-4703-B0E2-703D444E9C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45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3CBE7-7B88-4703-B0E2-703D444E9C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58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4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296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849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888953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882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061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583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8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8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1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0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2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0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6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1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1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4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13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8F58CE-4279-466A-8A7D-B4E76E04D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7" y="897623"/>
            <a:ext cx="8611048" cy="3783434"/>
          </a:xfrm>
        </p:spPr>
        <p:txBody>
          <a:bodyPr>
            <a:normAutofit fontScale="90000"/>
          </a:bodyPr>
          <a:lstStyle/>
          <a:p>
            <a:r>
              <a:rPr lang="ru-RU" sz="6000" dirty="0"/>
              <a:t>Выразительные средства композиции станковой</a:t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FABBFBB-CAF3-4649-A187-D090AD707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902227"/>
            <a:ext cx="7315200" cy="1314650"/>
          </a:xfrm>
        </p:spPr>
        <p:txBody>
          <a:bodyPr>
            <a:normAutofit fontScale="92500"/>
          </a:bodyPr>
          <a:lstStyle/>
          <a:p>
            <a:r>
              <a:rPr lang="ru-RU" dirty="0"/>
              <a:t>Предмет – Композиция</a:t>
            </a:r>
          </a:p>
          <a:p>
            <a:r>
              <a:rPr lang="ru-RU" dirty="0"/>
              <a:t>1 класс ДХШ</a:t>
            </a:r>
          </a:p>
          <a:p>
            <a:r>
              <a:rPr lang="ru-RU" dirty="0"/>
              <a:t>Преподаватель – Красильникова Ольга Борисовна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E8B547AC-EB47-4455-837D-5D367EF1E43B}"/>
              </a:ext>
            </a:extLst>
          </p:cNvPr>
          <p:cNvSpPr txBox="1">
            <a:spLocks/>
          </p:cNvSpPr>
          <p:nvPr/>
        </p:nvSpPr>
        <p:spPr>
          <a:xfrm>
            <a:off x="9620523" y="2563358"/>
            <a:ext cx="2283454" cy="11703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2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tabLst>
                <a:tab pos="1143000" algn="l"/>
              </a:tabLst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МАОУ ДОД «Троицкая ДХШ»</a:t>
            </a:r>
          </a:p>
          <a:p>
            <a:pPr algn="ctr"/>
            <a:r>
              <a:rPr lang="ru-RU" dirty="0"/>
              <a:t>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5F66DB-883D-42D8-AE60-5287A7F1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396" y="1552713"/>
            <a:ext cx="1275707" cy="6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A21026-EC9D-48D4-96B3-064E6BB8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0782"/>
          </a:xfrm>
        </p:spPr>
        <p:txBody>
          <a:bodyPr/>
          <a:lstStyle/>
          <a:p>
            <a:r>
              <a:rPr lang="ru-RU" dirty="0"/>
              <a:t>Косоугольная перспектива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89C327-95DA-491C-8589-7AE4C0F7D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485899"/>
            <a:ext cx="3098800" cy="4751315"/>
          </a:xfrm>
        </p:spPr>
        <p:txBody>
          <a:bodyPr>
            <a:normAutofit/>
          </a:bodyPr>
          <a:lstStyle/>
          <a:p>
            <a:r>
              <a:rPr lang="ru-RU" sz="2400" dirty="0"/>
              <a:t>Параллельные линии, устремленные вдаль, сходятся в определенной точке, которая находится на уровне горизонта.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9EBBA58-A53E-44F4-B65F-12CE07F16FB5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04C4446-E8DC-4A96-9E51-2EFB85B1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30" y="1333500"/>
            <a:ext cx="763247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87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A21026-EC9D-48D4-96B3-064E6BB8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0782"/>
          </a:xfrm>
        </p:spPr>
        <p:txBody>
          <a:bodyPr/>
          <a:lstStyle/>
          <a:p>
            <a:r>
              <a:rPr lang="ru-RU" dirty="0"/>
              <a:t>Воздушная перспектива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89C327-95DA-491C-8589-7AE4C0F7D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1" y="1358899"/>
            <a:ext cx="4127500" cy="4751315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Воздушная среда не бывает идеально прозрачной.</a:t>
            </a:r>
          </a:p>
          <a:p>
            <a:r>
              <a:rPr lang="ru-RU" sz="2400" dirty="0"/>
              <a:t>По мере удаления резкость очертаний постепенно слабеет, пока наблюдаемый предмет становится практически невидим глазу.</a:t>
            </a:r>
          </a:p>
          <a:p>
            <a:r>
              <a:rPr lang="ru-RU" sz="2400" dirty="0"/>
              <a:t>Темное кажется светлее, а светлое – темнее.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9EBBA58-A53E-44F4-B65F-12CE07F16FB5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A5667CB6-1520-4B00-B687-F862AE5F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333500"/>
            <a:ext cx="6096000" cy="477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83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DB79136-3798-4E85-B710-B877885EFB03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963B42-0AE4-4618-BFF0-A9F21CE18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538562"/>
            <a:ext cx="7753350" cy="55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0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0CEB5845-8310-4193-83D1-3F3FF71F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2" y="518544"/>
            <a:ext cx="8283575" cy="55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0C7CE15-0A62-4DC0-BFBF-0345A7868B86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3681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A21026-EC9D-48D4-96B3-064E6BB8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0782"/>
          </a:xfrm>
        </p:spPr>
        <p:txBody>
          <a:bodyPr/>
          <a:lstStyle/>
          <a:p>
            <a:r>
              <a:rPr lang="ru-RU" dirty="0"/>
              <a:t>Цветовая перспектива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89C327-95DA-491C-8589-7AE4C0F7D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1" y="1358899"/>
            <a:ext cx="4127500" cy="4751315"/>
          </a:xfrm>
        </p:spPr>
        <p:txBody>
          <a:bodyPr>
            <a:normAutofit/>
          </a:bodyPr>
          <a:lstStyle/>
          <a:p>
            <a:r>
              <a:rPr lang="ru-RU" sz="2400" dirty="0"/>
              <a:t>Пространство делится на три плана:</a:t>
            </a:r>
          </a:p>
          <a:p>
            <a:r>
              <a:rPr lang="ru-RU" sz="2400" dirty="0"/>
              <a:t>Передний пишется теплыми цветами</a:t>
            </a:r>
          </a:p>
          <a:p>
            <a:r>
              <a:rPr lang="ru-RU" sz="2400" dirty="0"/>
              <a:t>Средний - с преобладанием холодных цветов</a:t>
            </a:r>
          </a:p>
          <a:p>
            <a:r>
              <a:rPr lang="ru-RU" sz="2400" dirty="0"/>
              <a:t>Дальний – с преобладанием синего и фиолетового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9EBBA58-A53E-44F4-B65F-12CE07F16FB5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D44ECEAC-6F64-4ACE-9E4B-DC83F092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0" y="1333500"/>
            <a:ext cx="5904709" cy="46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2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99AEBDA-00C4-4289-A7C1-B1B202117906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C7B02CD3-CA6D-4649-9090-2088F3AE3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407989"/>
            <a:ext cx="8521700" cy="55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803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F4844902-38F9-40D9-B75E-E37919DD7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6425"/>
            <a:ext cx="7620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186253C-E170-4D76-86FE-638CB125F9F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29999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Композиционное построение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713" y="1666875"/>
            <a:ext cx="3671888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Композиционный центр</a:t>
            </a:r>
          </a:p>
          <a:p>
            <a:r>
              <a:rPr lang="ru-RU" sz="2000" dirty="0"/>
              <a:t>композиционный центр обычно располагают рядом с геометрическим центром. Однако строгое совпадение композиционного и геометрического центров нежелательно.</a:t>
            </a:r>
          </a:p>
          <a:p>
            <a:endParaRPr lang="ru-RU" sz="2000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929" y="2036971"/>
            <a:ext cx="4673599" cy="3825668"/>
          </a:xfrm>
        </p:spPr>
        <p:txBody>
          <a:bodyPr>
            <a:noAutofit/>
          </a:bodyPr>
          <a:lstStyle/>
          <a:p>
            <a:r>
              <a:rPr lang="ru-RU" sz="2000" dirty="0"/>
              <a:t>Композиционный центр выделяют не только положением в формате, но и различными видами контрастов — свето-теневым, тональным, цветовым, четкостью границ и т. д.</a:t>
            </a:r>
          </a:p>
          <a:p>
            <a:r>
              <a:rPr lang="ru-RU" sz="2000" dirty="0"/>
              <a:t>Композиция может быть и без композиционного центра. Как правило, такая композиция строится на ритме.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A86DD8-5581-4155-B9DF-562D29367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478"/>
          <a:stretch/>
        </p:blipFill>
        <p:spPr>
          <a:xfrm>
            <a:off x="9500857" y="2068112"/>
            <a:ext cx="2221243" cy="29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2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424FA47-286D-439A-907A-609F8E6D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622300"/>
            <a:ext cx="9530645" cy="53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690479E-DF08-4609-97C9-7DC1B6C68FC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40229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9E20120E-2179-4505-8E26-F087FDBB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46" y="435165"/>
            <a:ext cx="7507394" cy="56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95F7B9E-831D-47DF-8517-FE36AED5376C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69009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D16ABE-A111-419A-9358-D2A6374E3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620785"/>
            <a:ext cx="8825659" cy="5399015"/>
          </a:xfrm>
        </p:spPr>
        <p:txBody>
          <a:bodyPr/>
          <a:lstStyle/>
          <a:p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Цель: </a:t>
            </a:r>
            <a:r>
              <a:rPr lang="ru-RU" sz="2400" dirty="0"/>
              <a:t>приобретение знаний о выразительных средствах композиции (линия, пятно, цвет, светотень, фактура); изучение понятий «планы», «пространство», «ритм», «масштаб», «соразмерность элементов», «пропорции тона» и «состояние в пейзаже».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Задача: </a:t>
            </a:r>
            <a:r>
              <a:rPr lang="ru-RU" sz="2400" dirty="0"/>
              <a:t>совершенствование навыков решения листа как единого целого произведения с композиционным центром и второстепенными элементами, закрепление понятий «контраст» и «нюанс</a:t>
            </a:r>
            <a:r>
              <a:rPr lang="ru-RU" sz="2400" dirty="0" smtClean="0"/>
              <a:t>».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A5DEF12-1433-4447-B408-997259586A7F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68188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79ABB4AC-F825-4542-AC01-3EA6F9E8B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70" y="523875"/>
            <a:ext cx="8900346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FA02B1-C9C1-460F-9AE2-D83B83BE3029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782877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Композиционное построение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666875"/>
            <a:ext cx="4396339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Равновесие</a:t>
            </a:r>
          </a:p>
          <a:p>
            <a:r>
              <a:rPr lang="ru-RU" sz="2000" dirty="0"/>
              <a:t>Закон равновесия заключается в том, что элементы композиции должны быть сбалансированы между собой таким образом, чтобы создавалось ощущение зрительного равновесия.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662392"/>
            <a:ext cx="4396341" cy="4200245"/>
          </a:xfrm>
        </p:spPr>
        <p:txBody>
          <a:bodyPr>
            <a:noAutofit/>
          </a:bodyPr>
          <a:lstStyle/>
          <a:p>
            <a:r>
              <a:rPr lang="ru-RU" sz="2000" dirty="0"/>
              <a:t>Равновесие зависит от расположения основных масс композиции в формате, от их размера, цветовых, тональных и фактурных отношений между собой. </a:t>
            </a:r>
            <a:endParaRPr lang="en-US" sz="2000" dirty="0"/>
          </a:p>
          <a:p>
            <a:r>
              <a:rPr lang="ru-RU" sz="2000" dirty="0"/>
              <a:t>В гармоничной композиции эти компоненты изображения составляют единый организм, единое взаимозависимое целое.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2236061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810D94-FC76-4BEA-93D2-CC37C1C1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466" y="311637"/>
            <a:ext cx="5576889" cy="465418"/>
          </a:xfrm>
        </p:spPr>
        <p:txBody>
          <a:bodyPr/>
          <a:lstStyle/>
          <a:p>
            <a:r>
              <a:rPr lang="ru-RU" sz="2400" dirty="0"/>
              <a:t>уравновешенная композиция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D89C8A9A-BFEB-4992-A4B7-023DE7C7F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22712" r="6750" b="44140"/>
          <a:stretch/>
        </p:blipFill>
        <p:spPr bwMode="auto">
          <a:xfrm>
            <a:off x="1337466" y="810253"/>
            <a:ext cx="7929934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77DE51C-010F-4979-97B0-4997D36A6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56005" r="6750" b="10847"/>
          <a:stretch/>
        </p:blipFill>
        <p:spPr bwMode="auto">
          <a:xfrm>
            <a:off x="1337466" y="3774448"/>
            <a:ext cx="7929934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2909D038-52A4-42F6-91DC-2D33112EB4D6}"/>
              </a:ext>
            </a:extLst>
          </p:cNvPr>
          <p:cNvSpPr txBox="1">
            <a:spLocks/>
          </p:cNvSpPr>
          <p:nvPr/>
        </p:nvSpPr>
        <p:spPr>
          <a:xfrm>
            <a:off x="1337466" y="3309030"/>
            <a:ext cx="5576889" cy="4654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неуравновешенная композиция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4113828-0F31-4088-89DC-DB3C8BDE0790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184265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5564120-6E5D-4FC3-BF34-881D324F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24" y="473074"/>
            <a:ext cx="7727152" cy="55848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F4A044E-E28F-4D5F-B164-827AE2FD0A79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405888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Выразительные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463675"/>
            <a:ext cx="4396339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Ритм</a:t>
            </a:r>
          </a:p>
          <a:p>
            <a:r>
              <a:rPr lang="ru-RU" sz="2000" dirty="0"/>
              <a:t>Состоит ритм из акцентов и интервалов. Чередуясь, акценты и интервалы создают ритмический ряд.</a:t>
            </a:r>
          </a:p>
          <a:p>
            <a:r>
              <a:rPr lang="ru-RU" sz="2000" dirty="0"/>
              <a:t>Ритм может быть задан линиями, пятнами света и тени, пятнами цвета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459192"/>
            <a:ext cx="5724707" cy="4200245"/>
          </a:xfrm>
        </p:spPr>
        <p:txBody>
          <a:bodyPr>
            <a:noAutofit/>
          </a:bodyPr>
          <a:lstStyle/>
          <a:p>
            <a:r>
              <a:rPr lang="ru-RU" sz="2000" dirty="0"/>
              <a:t>Ритм может строиться фронтально и </a:t>
            </a:r>
            <a:r>
              <a:rPr lang="ru-RU" sz="2000" dirty="0" err="1"/>
              <a:t>пространственно</a:t>
            </a:r>
            <a:r>
              <a:rPr lang="ru-RU" sz="2000" dirty="0"/>
              <a:t>, в глубину. </a:t>
            </a:r>
          </a:p>
          <a:p>
            <a:r>
              <a:rPr lang="ru-RU" sz="2000" dirty="0"/>
              <a:t>Ритмическое чередование может быть равномерным и неравномерным. Оно может быть нарастающим и убывающим. </a:t>
            </a:r>
          </a:p>
          <a:p>
            <a:r>
              <a:rPr lang="ru-RU" sz="2000" dirty="0"/>
              <a:t>Ритм может иметь прерывистый характер, быть зигзагообразным, развиваться по кругу и т. д. </a:t>
            </a:r>
          </a:p>
          <a:p>
            <a:r>
              <a:rPr lang="ru-RU" sz="2000" dirty="0"/>
              <a:t>Ритм может строиться на одном плане, а может быть разноплановым, т.е. строиться на чередовании предметов, находящихся на разных планах.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0CC11E9-36BD-4E42-AFC2-57EE918B78E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1" t="63610" r="35148" b="19152"/>
          <a:stretch/>
        </p:blipFill>
        <p:spPr bwMode="auto">
          <a:xfrm>
            <a:off x="1536883" y="4319250"/>
            <a:ext cx="3807115" cy="1649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5626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719199F7-C3B8-4B9E-AF05-532DEA4F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43" y="251453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21F9DA3-09CE-4208-9E9A-4DF1F0828FCF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219945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4E59B8D-5205-4D8F-9298-7EEAF4709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8"/>
          <a:stretch/>
        </p:blipFill>
        <p:spPr bwMode="auto">
          <a:xfrm>
            <a:off x="1172168" y="1284287"/>
            <a:ext cx="9943703" cy="43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A01C77B-D3CF-489B-90E9-28B0F2768AA0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4020403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Выразительные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558555"/>
            <a:ext cx="4853540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Контраст и нюанс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Смысловой контраст </a:t>
            </a:r>
            <a:r>
              <a:rPr lang="ru-RU" dirty="0"/>
              <a:t>— это контраст психологический, контраст характеров. Например, старого и нового, доброго и злого, красивого и уродливого.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Контраст величин </a:t>
            </a:r>
            <a:r>
              <a:rPr lang="ru-RU" dirty="0"/>
              <a:t>— это контраст большого и малого.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Цветовой контраст </a:t>
            </a:r>
            <a:r>
              <a:rPr lang="ru-RU" dirty="0"/>
              <a:t>— это контраст цветов, различных по насыщенности и цветовому оттенку. Цветовой контраст может проявляться между цветами одного цветового оттенка различной насыщенности.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816258"/>
            <a:ext cx="5470707" cy="4200245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Тональный контраст </a:t>
            </a:r>
            <a:r>
              <a:rPr lang="ru-RU" dirty="0"/>
              <a:t>— это контраст пятен различного тона, контраст между светлым и темным. Максимальным тональным контрастом будет контраст белого и черного. 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Светотеневой контраст </a:t>
            </a:r>
            <a:r>
              <a:rPr lang="ru-RU" dirty="0"/>
              <a:t>— это контраст между освещенными и затененными частями предметов.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Контраст форм </a:t>
            </a:r>
            <a:r>
              <a:rPr lang="ru-RU" dirty="0"/>
              <a:t>(имеются в виду плоские формы) — это контраст между формами различной конфигурации.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Контраст планов </a:t>
            </a:r>
            <a:r>
              <a:rPr lang="ru-RU" dirty="0"/>
              <a:t>— это контраст между различно проявляющимися планами.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014586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591363E9-D197-4046-8F23-ACFD79C8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5" y="536404"/>
            <a:ext cx="5671083" cy="38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F51A5AE2-3950-417B-8A1F-D642EB43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41" y="2019186"/>
            <a:ext cx="5399959" cy="38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712460-759D-49CB-BC04-DB2FA6D3422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274248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Выразительные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463675"/>
            <a:ext cx="5145088" cy="4773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Колорит</a:t>
            </a:r>
          </a:p>
          <a:p>
            <a:r>
              <a:rPr lang="ru-RU" dirty="0"/>
              <a:t>Цвет имеет различные характеристики. 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Цветовой  тон  </a:t>
            </a:r>
            <a:r>
              <a:rPr lang="ru-RU" dirty="0"/>
              <a:t>—  качество  цвета,  в  отношении  которого  этот  цвет  можно приравнять к одному из спектральных цветов. Ахроматические цвета не имеют цветового тона. 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Светлота</a:t>
            </a:r>
            <a:r>
              <a:rPr lang="ru-RU" dirty="0"/>
              <a:t> — степень отличия данного цвета от черного, измеряемая числом порогов. </a:t>
            </a:r>
          </a:p>
          <a:p>
            <a:r>
              <a:rPr lang="ru-RU" dirty="0"/>
              <a:t>Относительная яркость — измерение производится путем сравнения данной </a:t>
            </a:r>
            <a:r>
              <a:rPr lang="ru-RU" dirty="0" err="1"/>
              <a:t>выкраски</a:t>
            </a:r>
            <a:r>
              <a:rPr lang="ru-RU" dirty="0"/>
              <a:t> с образцом серой шкалы.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1443" y="1463675"/>
            <a:ext cx="5634445" cy="4340225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Насыщенность</a:t>
            </a:r>
            <a:r>
              <a:rPr lang="ru-RU" dirty="0"/>
              <a:t>  —  степень  отличия  хроматического  цвета  от  равного  по светлоте ахроматического, измеряемая числом порогов различия от данного цвета до ахроматического. </a:t>
            </a:r>
          </a:p>
          <a:p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Чистота цвета </a:t>
            </a:r>
            <a:r>
              <a:rPr lang="ru-RU" dirty="0"/>
              <a:t>— доля чистого спектрального в общей яркости данного цвета. Самые чистые — это спектральные цвета. </a:t>
            </a:r>
          </a:p>
          <a:p>
            <a:r>
              <a:rPr lang="ru-RU" dirty="0"/>
              <a:t>Из  всего  цветового разнообразия окружающего  нас  мира молено выделить три хроматических цвета — красный, желтый и синий; а также два ахроматических — черный и белый. Они-то и дают художнику богатейшую палитру.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408289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D940A2-E95C-46E2-8840-9AF19FC4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70" y="478173"/>
            <a:ext cx="7510864" cy="2231471"/>
          </a:xfrm>
        </p:spPr>
        <p:txBody>
          <a:bodyPr/>
          <a:lstStyle/>
          <a:p>
            <a:r>
              <a:rPr lang="ru-RU" b="1" dirty="0"/>
              <a:t>Урок 2-3</a:t>
            </a:r>
            <a:br>
              <a:rPr lang="ru-RU" b="1" dirty="0"/>
            </a:br>
            <a:r>
              <a:rPr lang="ru-RU" b="1" dirty="0"/>
              <a:t>Изучение графических и живописных материалов и техник</a:t>
            </a:r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FCF24FE-D4F3-4E2A-B9F1-5E733660B4B9}"/>
              </a:ext>
            </a:extLst>
          </p:cNvPr>
          <p:cNvSpPr txBox="1">
            <a:spLocks/>
          </p:cNvSpPr>
          <p:nvPr/>
        </p:nvSpPr>
        <p:spPr>
          <a:xfrm>
            <a:off x="769070" y="3137483"/>
            <a:ext cx="5654021" cy="295711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Разработать 3 варианта композиции горного пейзажа - эскизы.</a:t>
            </a:r>
          </a:p>
          <a:p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Выполнить их в разных живописных и графических техниках.</a:t>
            </a:r>
          </a:p>
          <a:p>
            <a:r>
              <a:rPr lang="ru-RU" sz="2400" dirty="0"/>
              <a:t>Линия, пятно, цвет.</a:t>
            </a:r>
          </a:p>
          <a:p>
            <a:r>
              <a:rPr lang="ru-RU" sz="2400" dirty="0"/>
              <a:t>Планы, ритм, масштаб.</a:t>
            </a:r>
          </a:p>
          <a:p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2B0589C-5D79-467F-B6E3-794A950AEECB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4901712-6E4F-44AE-9225-CC799149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980" y="1593908"/>
            <a:ext cx="3379263" cy="2092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4DD6D9E-A0C8-40B2-B541-66A415789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800" y="3853579"/>
            <a:ext cx="2863443" cy="20143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530394D-B873-4014-B33B-D43F2262C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8" t="693" r="1048" b="381"/>
          <a:stretch/>
        </p:blipFill>
        <p:spPr>
          <a:xfrm>
            <a:off x="6619500" y="3202342"/>
            <a:ext cx="2074414" cy="26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4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F9CC2646-A627-418D-984F-D48BFCBE3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4445" r="2716" b="3889"/>
          <a:stretch/>
        </p:blipFill>
        <p:spPr bwMode="auto">
          <a:xfrm>
            <a:off x="1005614" y="368300"/>
            <a:ext cx="10180771" cy="586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E02EF6B-72BB-4309-9D64-A3F1A7AE7D95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461557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Выразительные средства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463675"/>
            <a:ext cx="5145088" cy="4773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Цветовая гармония</a:t>
            </a:r>
          </a:p>
          <a:p>
            <a:r>
              <a:rPr lang="ru-RU" sz="2400" dirty="0"/>
              <a:t>Когда говорят о цветовой гармонии, то в основном оценивают впечатление от двух или нескольких цветов. </a:t>
            </a:r>
          </a:p>
          <a:p>
            <a:r>
              <a:rPr lang="ru-RU" sz="2400" dirty="0"/>
              <a:t>Как правило, оценка гармоничности или цветового диссонанса определяется чувством, вызванным данным сочетанием.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1443" y="1463675"/>
            <a:ext cx="5634445" cy="4340225"/>
          </a:xfrm>
        </p:spPr>
        <p:txBody>
          <a:bodyPr>
            <a:noAutofit/>
          </a:bodyPr>
          <a:lstStyle/>
          <a:p>
            <a:r>
              <a:rPr lang="ru-RU" sz="2400" dirty="0"/>
              <a:t>Когда композиция строится в основном цветом, целостность достигается сближением пятен по светлоте, тогда различие в тонах и насыщенности может оставаться значительным. </a:t>
            </a:r>
          </a:p>
          <a:p>
            <a:r>
              <a:rPr lang="ru-RU" sz="2400" dirty="0"/>
              <a:t>Если гармоничность композиции строится в монохромии или близких тонах, то различие в светлоте тоже желательно уменьшить.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411554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E9FE7D7-5D88-47F5-B322-BE638FC91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" t="58333" r="1447"/>
          <a:stretch/>
        </p:blipFill>
        <p:spPr>
          <a:xfrm>
            <a:off x="290124" y="1358900"/>
            <a:ext cx="11611751" cy="3530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C92F269-6AC0-43D2-B586-DF78D573C042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3310227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Изменение освещенности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627DE68-B6A4-479E-A590-2459164C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52"/>
          <a:stretch/>
        </p:blipFill>
        <p:spPr>
          <a:xfrm>
            <a:off x="1686404" y="1308100"/>
            <a:ext cx="8450078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8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Изменение освещенности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627DE68-B6A4-479E-A590-2459164C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51" b="301"/>
          <a:stretch/>
        </p:blipFill>
        <p:spPr>
          <a:xfrm>
            <a:off x="1686404" y="1308100"/>
            <a:ext cx="8450078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4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Изменение освещенности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CB3767-0097-4E1A-83BF-A4AF9C8B0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74" b="20082"/>
          <a:stretch/>
        </p:blipFill>
        <p:spPr>
          <a:xfrm>
            <a:off x="1393638" y="1099253"/>
            <a:ext cx="9404723" cy="516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86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Изменение освещенности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ACB3767-0097-4E1A-83BF-A4AF9C8B0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98" b="-201"/>
          <a:stretch/>
        </p:blipFill>
        <p:spPr>
          <a:xfrm>
            <a:off x="275278" y="1879599"/>
            <a:ext cx="11641444" cy="30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5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Карандаш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="" xmlns:a16="http://schemas.microsoft.com/office/drawing/2014/main" id="{8109725F-4CAC-44A0-9376-6E1042004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5122" b="2396"/>
          <a:stretch/>
        </p:blipFill>
        <p:spPr bwMode="auto">
          <a:xfrm>
            <a:off x="4546832" y="1201878"/>
            <a:ext cx="7219721" cy="507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 should i draw, nature landscape, running river, trees and rocks around it, mountain backgorund">
            <a:extLst>
              <a:ext uri="{FF2B5EF4-FFF2-40B4-BE49-F238E27FC236}">
                <a16:creationId xmlns="" xmlns:a16="http://schemas.microsoft.com/office/drawing/2014/main" id="{E2EDF46A-62E4-4272-9784-72A7A94D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6" y="1201878"/>
            <a:ext cx="4077760" cy="507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80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Карандаш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="" xmlns:a16="http://schemas.microsoft.com/office/drawing/2014/main" id="{0627A41A-DC2D-4761-8CF4-0347CC55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97" y="1308100"/>
            <a:ext cx="9374606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66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Карандаш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C781EE69-BC63-434E-8CB3-0E5FBAF7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7" y="1308101"/>
            <a:ext cx="5522514" cy="45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="" xmlns:a16="http://schemas.microsoft.com/office/drawing/2014/main" id="{F3DB98FF-9A32-40BD-913B-4DB29398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43" y="1256574"/>
            <a:ext cx="60960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6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209D2B-1A69-470C-9AF1-F09EDDE2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Станковая композиция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9959244-2142-4208-9B78-6D760A73B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273" y="1514475"/>
            <a:ext cx="4396339" cy="446722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Станковым </a:t>
            </a:r>
            <a:r>
              <a:rPr lang="ru-RU" sz="2000" dirty="0"/>
              <a:t>называют произведение изобразительного искусства камерных, т.е. небольших размеров (хотя бывают исключения). Его назначение – доверительный диалог со зрителем.</a:t>
            </a:r>
          </a:p>
          <a:p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Главная цель </a:t>
            </a:r>
            <a:r>
              <a:rPr lang="ru-RU" sz="2000" dirty="0"/>
              <a:t>станковой композиции – создание выразительного образа, передающего мысли, чувства, переживания художника.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D95FFB4-93B4-4061-8A57-1CEECF2EE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774" y="1509992"/>
            <a:ext cx="4989222" cy="4727223"/>
          </a:xfrm>
        </p:spPr>
        <p:txBody>
          <a:bodyPr>
            <a:noAutofit/>
          </a:bodyPr>
          <a:lstStyle/>
          <a:p>
            <a:r>
              <a:rPr lang="ru-RU" sz="2000" dirty="0"/>
              <a:t>В целях достижения выразительности художественного образа художник обдумывает композицию, ищет расположение объектов на плоскости картины, подчиняет замыслу все изобразительные элементы.</a:t>
            </a:r>
          </a:p>
          <a:p>
            <a:r>
              <a:rPr lang="ru-RU" sz="2000" dirty="0"/>
              <a:t>Изображение становится художественным, если все средства композиционного построения неразрывно связаны с идеей произведения, активно ее выражают.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605C28C-136A-4CBE-87D5-AD4BDE7F1FA3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2550066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Мягкий карандаш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2B92CB-EB5A-42E9-A887-CFBC85ABA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156" b="2243"/>
          <a:stretch/>
        </p:blipFill>
        <p:spPr>
          <a:xfrm>
            <a:off x="691743" y="1174750"/>
            <a:ext cx="4343400" cy="48704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A97661-310D-46EA-8DE7-A45B6E9B9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2191" b="2243"/>
          <a:stretch/>
        </p:blipFill>
        <p:spPr>
          <a:xfrm>
            <a:off x="5226050" y="1174751"/>
            <a:ext cx="4864473" cy="48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2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Цветные карандаши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4B3B66-CAE4-49DF-85A2-8576D838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88" y="1265337"/>
            <a:ext cx="2412879" cy="49850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3E11C69-F5D2-49CF-8FD2-65678EC3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267" y="1272655"/>
            <a:ext cx="4006290" cy="49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49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Тушь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E262C1D-6FC0-4787-A229-9C89F6772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308100"/>
            <a:ext cx="7305675" cy="4810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6D10FF2-07F2-4325-8D59-8B89ED50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974" y="2229727"/>
            <a:ext cx="3959225" cy="30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52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Ручка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354A85-E9F8-4253-9F91-123856CB6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"/>
          <a:stretch/>
        </p:blipFill>
        <p:spPr>
          <a:xfrm>
            <a:off x="2164148" y="1308100"/>
            <a:ext cx="7494589" cy="49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12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Ручка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="" xmlns:a16="http://schemas.microsoft.com/office/drawing/2014/main" id="{BCABCA14-2B41-435C-B3AD-D30C7A2B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308100"/>
            <a:ext cx="4058533" cy="49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="" xmlns:a16="http://schemas.microsoft.com/office/drawing/2014/main" id="{2DC0448F-150C-4A32-8E7A-77127F5D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93" y="1308100"/>
            <a:ext cx="6888210" cy="49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12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Пастель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D9381C98-C0C5-47DD-8665-2310CA81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0" y="1308100"/>
            <a:ext cx="5845337" cy="49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="" xmlns:a16="http://schemas.microsoft.com/office/drawing/2014/main" id="{EECA9D20-FCA1-42FD-B509-D9421EBC6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06" y="1308100"/>
            <a:ext cx="4168069" cy="49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332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Пастель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180F29E7-CD87-41B0-B50B-C25B5EF3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43" y="1147213"/>
            <a:ext cx="7061200" cy="50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84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Акварель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CCC3561-4F66-4BC1-89FA-7447CD6A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192462"/>
            <a:ext cx="6988723" cy="50145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E3D70F-AF2B-4A1B-9408-AD3F27C8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694" y="1192462"/>
            <a:ext cx="3397140" cy="50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79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382"/>
          </a:xfrm>
        </p:spPr>
        <p:txBody>
          <a:bodyPr/>
          <a:lstStyle/>
          <a:p>
            <a:r>
              <a:rPr lang="ru-RU" dirty="0"/>
              <a:t>Техники. Акварель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2AC9964-6646-45B8-8A77-0DE9920D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88" y="1299044"/>
            <a:ext cx="7272711" cy="493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86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pic>
        <p:nvPicPr>
          <p:cNvPr id="3" name="Рисунок 2" descr="Дворец эмира Бухарского">
            <a:extLst>
              <a:ext uri="{FF2B5EF4-FFF2-40B4-BE49-F238E27FC236}">
                <a16:creationId xmlns="" xmlns:a16="http://schemas.microsoft.com/office/drawing/2014/main" id="{F9F6860E-2910-46AF-82B6-BE051D6815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82" y="381000"/>
            <a:ext cx="8621121" cy="5732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65659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A957CC-9175-4851-ABDE-D9A8C3E03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над композицией пейзажа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7F3F53-142F-4C49-A577-A875370EF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725988" cy="4195481"/>
          </a:xfrm>
        </p:spPr>
        <p:txBody>
          <a:bodyPr>
            <a:normAutofit/>
          </a:bodyPr>
          <a:lstStyle/>
          <a:p>
            <a:r>
              <a:rPr lang="ru-RU" sz="2400" dirty="0"/>
              <a:t>Нельзя превращать в картину какой-либо этюд с натуры: редко естественный этюд может полностью соответствовать замыслу.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305B487-AE4D-4FE8-8549-732E0D5E6AF3}"/>
              </a:ext>
            </a:extLst>
          </p:cNvPr>
          <p:cNvSpPr/>
          <p:nvPr/>
        </p:nvSpPr>
        <p:spPr>
          <a:xfrm>
            <a:off x="6362700" y="2052918"/>
            <a:ext cx="47259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При работе над композицией происходит выбор: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Темы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Сюжета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Поиск точки зрения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Соотношение и взаимосвязь частей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Выделяется главное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Целостность и единство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2005091-49AC-4ACD-8B84-7E8CFD6C3A7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2317805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5" name="Рисунок 4" descr="Юсуповский дворец">
            <a:extLst>
              <a:ext uri="{FF2B5EF4-FFF2-40B4-BE49-F238E27FC236}">
                <a16:creationId xmlns="" xmlns:a16="http://schemas.microsoft.com/office/drawing/2014/main" id="{0D111FCF-770F-46F8-BBB7-5E187318C0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91" y="381000"/>
            <a:ext cx="8805704" cy="576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573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CBFD46E-EA13-43AF-8EC8-52AD746A7B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07" y="565666"/>
            <a:ext cx="8740093" cy="5618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211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0815AC-70F5-44CC-A3F1-F055D6C0C8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77" y="465635"/>
            <a:ext cx="8600045" cy="5528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037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DD37BF-C36B-4E1C-ADF2-3A8868170D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28" y="565666"/>
            <a:ext cx="8439944" cy="5626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523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5FF9BB-B2FF-4427-BD92-1346F9C208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83" y="381000"/>
            <a:ext cx="8943519" cy="5749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784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151CC72-8D47-46E2-B713-C2D9952C17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60" y="381000"/>
            <a:ext cx="8183880" cy="5762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920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56FAE1-D737-4D6B-98F6-95C1ACBD80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" y="867807"/>
            <a:ext cx="10729595" cy="512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3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0E6086D-9781-44A7-8287-A1AF9D6FAA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18" y="381000"/>
            <a:ext cx="8437563" cy="559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7639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EE41C8B-1D1A-46F6-8802-25CD2AA137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67" y="565666"/>
            <a:ext cx="8197265" cy="5465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924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 descr="Замок принцессы Ольденбургской фото">
            <a:extLst>
              <a:ext uri="{FF2B5EF4-FFF2-40B4-BE49-F238E27FC236}">
                <a16:creationId xmlns="" xmlns:a16="http://schemas.microsoft.com/office/drawing/2014/main" id="{9AF036D9-2860-49B6-B9F8-CD27A321E4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83" y="251453"/>
            <a:ext cx="8749919" cy="5834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9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Композиционное построение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666875"/>
            <a:ext cx="4396339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Формат</a:t>
            </a:r>
          </a:p>
          <a:p>
            <a:r>
              <a:rPr lang="ru-RU" sz="2000" dirty="0"/>
              <a:t>Вертикальный прямоугольный формат усиливает стройность и монументальность изображения.</a:t>
            </a:r>
          </a:p>
          <a:p>
            <a:r>
              <a:rPr lang="ru-RU" sz="2000" dirty="0"/>
              <a:t>Вытянутый по горизонтали формат предполагает спокойствие, повествовательность.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662392"/>
            <a:ext cx="4396341" cy="42002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Размер изображенного объекта</a:t>
            </a:r>
          </a:p>
          <a:p>
            <a:r>
              <a:rPr lang="ru-RU" sz="2000" dirty="0"/>
              <a:t>Крупное изображение кажется выступающим из созданного на плоскости пространства, приобретает мощь, монументальность.</a:t>
            </a:r>
          </a:p>
          <a:p>
            <a:r>
              <a:rPr lang="ru-RU" sz="2000" dirty="0"/>
              <a:t>Мелкое изображение кажется удаленным от нас и чем-то второстепенным, теряет свое значение; окружение при этом начинает играть более важную роль.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</p:spTree>
    <p:extLst>
      <p:ext uri="{BB962C8B-B14F-4D97-AF65-F5344CB8AC3E}">
        <p14:creationId xmlns:p14="http://schemas.microsoft.com/office/powerpoint/2010/main" val="6659987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46849BA-CFAA-4B78-B0B7-F46E5B2D77A9}"/>
              </a:ext>
            </a:extLst>
          </p:cNvPr>
          <p:cNvSpPr/>
          <p:nvPr/>
        </p:nvSpPr>
        <p:spPr>
          <a:xfrm>
            <a:off x="306979" y="19633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DDE2245-9624-4E0D-99C4-8447889B966E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B7D53CA-64EA-43BA-87B0-5E196533DF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90" y="381000"/>
            <a:ext cx="8298905" cy="5533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65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Композиционное построение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666875"/>
            <a:ext cx="4396339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Масштаб и пропорция</a:t>
            </a:r>
          </a:p>
          <a:p>
            <a:r>
              <a:rPr lang="ru-RU" sz="2000" dirty="0"/>
              <a:t>соотношение между элементами регулируется пропорцией.</a:t>
            </a:r>
          </a:p>
          <a:p>
            <a:r>
              <a:rPr lang="ru-RU" sz="2000" dirty="0"/>
              <a:t>Масштаб и пропорция являются главными средствами передачи перспективы — уменьшение элементов в глубину картины создает ощущение пространства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57D62DA0-AB5F-4F9B-B769-40D32EE67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3041785"/>
            <a:ext cx="5434194" cy="6985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Не делите рисунок на две равные части, контрастирующие друг с другом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7ECC733-8A88-43AB-9447-69CA26BC4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492" y="1705882"/>
            <a:ext cx="5434195" cy="13299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6CF631B-BA2A-42D8-8FA8-29139F5B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492" y="3883833"/>
            <a:ext cx="5434194" cy="1319118"/>
          </a:xfrm>
          <a:prstGeom prst="rect">
            <a:avLst/>
          </a:prstGeom>
        </p:spPr>
      </p:pic>
      <p:sp>
        <p:nvSpPr>
          <p:cNvPr id="12" name="Объект 6">
            <a:extLst>
              <a:ext uri="{FF2B5EF4-FFF2-40B4-BE49-F238E27FC236}">
                <a16:creationId xmlns="" xmlns:a16="http://schemas.microsoft.com/office/drawing/2014/main" id="{D5FB7D3B-0E0E-4761-BC8E-9BB181DC5B89}"/>
              </a:ext>
            </a:extLst>
          </p:cNvPr>
          <p:cNvSpPr txBox="1">
            <a:spLocks/>
          </p:cNvSpPr>
          <p:nvPr/>
        </p:nvSpPr>
        <p:spPr>
          <a:xfrm>
            <a:off x="5654492" y="5183510"/>
            <a:ext cx="543419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/>
              <a:t>Оставляйте свободное место вокруг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45533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517AB3-AA26-4C41-87E1-F9EF8470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Композиционное построение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D39D60-8DDD-424B-9E8F-04038D133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2" y="1177075"/>
            <a:ext cx="5115106" cy="4195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Точка зрения и линия горизонта</a:t>
            </a:r>
          </a:p>
          <a:p>
            <a:r>
              <a:rPr lang="ru-RU" sz="2000" dirty="0"/>
              <a:t>В пейзаже есть одно традиционное правило: небо и ландшафт по композиционной массе должны быть неравны. </a:t>
            </a:r>
          </a:p>
          <a:p>
            <a:r>
              <a:rPr lang="ru-RU" sz="2000" dirty="0"/>
              <a:t>Если художник ставит своей целью показать простор, беспредельное пространство, он большую часть картины отдает небу и основное внимание уделяет ему же.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C0CFB65-5BFF-4B8C-B205-6E90F0BF4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1443" y="1328877"/>
            <a:ext cx="5470707" cy="4200245"/>
          </a:xfrm>
        </p:spPr>
        <p:txBody>
          <a:bodyPr>
            <a:noAutofit/>
          </a:bodyPr>
          <a:lstStyle/>
          <a:p>
            <a:r>
              <a:rPr lang="ru-RU" sz="2000" dirty="0"/>
              <a:t>Если для художника главной задачей является передача подробностей ландшафта, то граница ландшафта и неба в картине обычно располагается значительно выше оптического центра композиции. </a:t>
            </a:r>
          </a:p>
          <a:p>
            <a:r>
              <a:rPr lang="ru-RU" sz="2000" dirty="0"/>
              <a:t>Если границу расположить посередине, то изображение распадается на две части, равно претендующие на главенство, — нарушится принцип подчиненности второстепенного главному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3274AA-E129-4DD3-BB3E-85C72E3485ED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833E7F-A837-49A5-875E-E311EE98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0" y="4680800"/>
            <a:ext cx="5456181" cy="14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69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A21026-EC9D-48D4-96B3-064E6BB8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Фронтальная перспектива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89C327-95DA-491C-8589-7AE4C0F7D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485899"/>
            <a:ext cx="3098800" cy="4751315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Фронтальная одномерная перспектива основывается на принципе схождения в одной точке плоскости невертикальных параллельных линий, направленных вдаль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9EBBA58-A53E-44F4-B65F-12CE07F16FB5}"/>
              </a:ext>
            </a:extLst>
          </p:cNvPr>
          <p:cNvSpPr/>
          <p:nvPr/>
        </p:nvSpPr>
        <p:spPr>
          <a:xfrm>
            <a:off x="2863443" y="62372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МАОУ ДОД «Троицкая ДХШ» 2020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66414BDD-AFB5-4AEB-B2EE-5CD7C540B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21667" r="5000" b="9052"/>
          <a:stretch/>
        </p:blipFill>
        <p:spPr bwMode="auto">
          <a:xfrm>
            <a:off x="4094956" y="1485901"/>
            <a:ext cx="7639844" cy="43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224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TM02836342[[fn=Ион]]</Template>
  <TotalTime>2006</TotalTime>
  <Words>1600</Words>
  <Application>Microsoft Office PowerPoint</Application>
  <PresentationFormat>Произвольный</PresentationFormat>
  <Paragraphs>192</Paragraphs>
  <Slides>60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Ион</vt:lpstr>
      <vt:lpstr>Выразительные средства композиции станковой </vt:lpstr>
      <vt:lpstr>Презентация PowerPoint</vt:lpstr>
      <vt:lpstr>Урок 2-3 Изучение графических и живописных материалов и техник.</vt:lpstr>
      <vt:lpstr>Станковая композиция</vt:lpstr>
      <vt:lpstr>Работа над композицией пейзажа</vt:lpstr>
      <vt:lpstr>Композиционное построение</vt:lpstr>
      <vt:lpstr>Композиционное построение</vt:lpstr>
      <vt:lpstr>Композиционное построение</vt:lpstr>
      <vt:lpstr>Фронтальная перспектива</vt:lpstr>
      <vt:lpstr>Косоугольная перспектива</vt:lpstr>
      <vt:lpstr>Воздушная перспектива</vt:lpstr>
      <vt:lpstr>Презентация PowerPoint</vt:lpstr>
      <vt:lpstr>Презентация PowerPoint</vt:lpstr>
      <vt:lpstr>Цветовая перспектива</vt:lpstr>
      <vt:lpstr>Презентация PowerPoint</vt:lpstr>
      <vt:lpstr>Презентация PowerPoint</vt:lpstr>
      <vt:lpstr>Композиционное построение</vt:lpstr>
      <vt:lpstr>Презентация PowerPoint</vt:lpstr>
      <vt:lpstr>Презентация PowerPoint</vt:lpstr>
      <vt:lpstr>Презентация PowerPoint</vt:lpstr>
      <vt:lpstr>Композиционное построение</vt:lpstr>
      <vt:lpstr>уравновешенная композиция</vt:lpstr>
      <vt:lpstr>Презентация PowerPoint</vt:lpstr>
      <vt:lpstr>Выразительные средства</vt:lpstr>
      <vt:lpstr>Презентация PowerPoint</vt:lpstr>
      <vt:lpstr>Презентация PowerPoint</vt:lpstr>
      <vt:lpstr>Выразительные средства</vt:lpstr>
      <vt:lpstr>Презентация PowerPoint</vt:lpstr>
      <vt:lpstr>Выразительные средства</vt:lpstr>
      <vt:lpstr>Презентация PowerPoint</vt:lpstr>
      <vt:lpstr>Выразительные средства</vt:lpstr>
      <vt:lpstr>Презентация PowerPoint</vt:lpstr>
      <vt:lpstr>Изменение освещенности</vt:lpstr>
      <vt:lpstr>Изменение освещенности</vt:lpstr>
      <vt:lpstr>Изменение освещенности</vt:lpstr>
      <vt:lpstr>Изменение освещенности</vt:lpstr>
      <vt:lpstr>Техники. Карандаш</vt:lpstr>
      <vt:lpstr>Техники. Карандаш</vt:lpstr>
      <vt:lpstr>Техники. Карандаш</vt:lpstr>
      <vt:lpstr>Техники. Мягкий карандаш</vt:lpstr>
      <vt:lpstr>Техники. Цветные карандаши</vt:lpstr>
      <vt:lpstr>Техники. Тушь</vt:lpstr>
      <vt:lpstr>Техники. Ручка</vt:lpstr>
      <vt:lpstr>Техники. Ручка</vt:lpstr>
      <vt:lpstr>Техники. Пастель</vt:lpstr>
      <vt:lpstr>Техники. Пастель</vt:lpstr>
      <vt:lpstr>Техники. Акварель</vt:lpstr>
      <vt:lpstr>Техники. Акварель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4.2 Зарисовки предметов быта (кружка, кастрюля и т.д.) в горизонтальном положении</dc:title>
  <dc:creator>Olga</dc:creator>
  <cp:lastModifiedBy>Троицкая ДХШ</cp:lastModifiedBy>
  <cp:revision>86</cp:revision>
  <dcterms:created xsi:type="dcterms:W3CDTF">2020-03-26T08:50:43Z</dcterms:created>
  <dcterms:modified xsi:type="dcterms:W3CDTF">2020-04-14T09:45:12Z</dcterms:modified>
</cp:coreProperties>
</file>