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840" r:id="rId1"/>
  </p:sldMasterIdLst>
  <p:sldIdLst>
    <p:sldId id="256" r:id="rId2"/>
    <p:sldId id="267" r:id="rId3"/>
    <p:sldId id="268" r:id="rId4"/>
    <p:sldId id="257" r:id="rId5"/>
    <p:sldId id="258" r:id="rId6"/>
    <p:sldId id="259" r:id="rId7"/>
    <p:sldId id="260" r:id="rId8"/>
    <p:sldId id="261" r:id="rId9"/>
    <p:sldId id="278" r:id="rId10"/>
    <p:sldId id="279" r:id="rId11"/>
    <p:sldId id="281" r:id="rId12"/>
    <p:sldId id="280" r:id="rId13"/>
    <p:sldId id="282" r:id="rId14"/>
    <p:sldId id="277" r:id="rId15"/>
    <p:sldId id="271" r:id="rId16"/>
    <p:sldId id="283" r:id="rId1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>
        <p:scale>
          <a:sx n="96" d="100"/>
          <a:sy n="96" d="100"/>
        </p:scale>
        <p:origin x="-134" y="-1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761999"/>
            <a:ext cx="9141619" cy="5334001"/>
          </a:xfrm>
          <a:prstGeom prst="rect">
            <a:avLst/>
          </a:prstGeom>
          <a:solidFill>
            <a:schemeClr val="accent1">
              <a:alpha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9270263" y="761999"/>
            <a:ext cx="2925318" cy="5334001"/>
          </a:xfrm>
          <a:prstGeom prst="rect">
            <a:avLst/>
          </a:prstGeom>
          <a:solidFill>
            <a:schemeClr val="accent1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69848" y="1298448"/>
            <a:ext cx="7315200" cy="3255264"/>
          </a:xfrm>
        </p:spPr>
        <p:txBody>
          <a:bodyPr anchor="b">
            <a:normAutofit/>
          </a:bodyPr>
          <a:lstStyle>
            <a:lvl1pPr algn="l">
              <a:defRPr sz="5900" spc="-100" baseline="0">
                <a:solidFill>
                  <a:srgbClr val="FFFFFF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15" y="4670246"/>
            <a:ext cx="7315200" cy="914400"/>
          </a:xfrm>
        </p:spPr>
        <p:txBody>
          <a:bodyPr anchor="t">
            <a:normAutofit/>
          </a:bodyPr>
          <a:lstStyle>
            <a:lvl1pPr marL="0" indent="0" algn="l">
              <a:buNone/>
              <a:defRPr sz="2200" cap="none" spc="0" baseline="0">
                <a:solidFill>
                  <a:schemeClr val="accent1">
                    <a:lumMod val="20000"/>
                    <a:lumOff val="80000"/>
                  </a:schemeClr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12/10/2020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12/10/2020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381000" y="990600"/>
            <a:ext cx="2819400" cy="4953000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867912" y="868680"/>
            <a:ext cx="7315200" cy="5120640"/>
          </a:xfrm>
        </p:spPr>
        <p:txBody>
          <a:bodyPr vert="eaVert"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12/10/2020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12/10/2020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67912" y="1298448"/>
            <a:ext cx="7315200" cy="3255264"/>
          </a:xfrm>
        </p:spPr>
        <p:txBody>
          <a:bodyPr anchor="b">
            <a:normAutofit/>
          </a:bodyPr>
          <a:lstStyle>
            <a:lvl1pPr>
              <a:defRPr sz="5900" b="0" spc="-10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86200" y="4672584"/>
            <a:ext cx="7315200" cy="914400"/>
          </a:xfrm>
        </p:spPr>
        <p:txBody>
          <a:bodyPr anchor="t">
            <a:normAutofit/>
          </a:bodyPr>
          <a:lstStyle>
            <a:lvl1pPr marL="0" indent="0">
              <a:buNone/>
              <a:defRPr sz="2200" cap="none" spc="0" baseline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12/10/2020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867912" y="868680"/>
            <a:ext cx="3474720" cy="5120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818120" y="868680"/>
            <a:ext cx="3474720" cy="5120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12/10/2020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67912" y="1023586"/>
            <a:ext cx="3474720" cy="807720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000" b="1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67912" y="1930936"/>
            <a:ext cx="3474720" cy="402336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818463" y="1023586"/>
            <a:ext cx="3474720" cy="813171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000" b="1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818463" y="1930936"/>
            <a:ext cx="3474720" cy="402336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12/10/2020</a:t>
            </a:fld>
            <a:endParaRPr lang="en-US" dirty="0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12/10/2020</a:t>
            </a:fld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12/10/2020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6032" y="1143000"/>
            <a:ext cx="2834640" cy="2377440"/>
          </a:xfrm>
        </p:spPr>
        <p:txBody>
          <a:bodyPr anchor="b">
            <a:normAutofit/>
          </a:bodyPr>
          <a:lstStyle>
            <a:lvl1pPr>
              <a:defRPr sz="3200" b="0" baseline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67912" y="868680"/>
            <a:ext cx="7315200" cy="5120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6032" y="3494176"/>
            <a:ext cx="2834640" cy="2321990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12/10/2020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6032" y="1143000"/>
            <a:ext cx="2834640" cy="2377440"/>
          </a:xfrm>
        </p:spPr>
        <p:txBody>
          <a:bodyPr anchor="b">
            <a:normAutofit/>
          </a:bodyPr>
          <a:lstStyle>
            <a:lvl1pPr>
              <a:defRPr sz="32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570644" y="767419"/>
            <a:ext cx="8115230" cy="5330952"/>
          </a:xfrm>
          <a:solidFill>
            <a:schemeClr val="bg1">
              <a:lumMod val="50000"/>
              <a:lumOff val="50000"/>
            </a:schemeClr>
          </a:solidFill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6032" y="3493008"/>
            <a:ext cx="2834640" cy="2322576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12/10/2020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3499101" y="6356350"/>
            <a:ext cx="5911517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758952"/>
            <a:ext cx="3443590" cy="5330952"/>
          </a:xfrm>
          <a:prstGeom prst="rect">
            <a:avLst/>
          </a:prstGeom>
          <a:solidFill>
            <a:schemeClr val="accent1">
              <a:alpha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2919" y="1123837"/>
            <a:ext cx="2947482" cy="46011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8" name="Rectangle 37"/>
          <p:cNvSpPr/>
          <p:nvPr/>
        </p:nvSpPr>
        <p:spPr>
          <a:xfrm>
            <a:off x="11815864" y="758952"/>
            <a:ext cx="384048" cy="5330952"/>
          </a:xfrm>
          <a:prstGeom prst="rect">
            <a:avLst/>
          </a:prstGeom>
          <a:solidFill>
            <a:schemeClr val="accent1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69268" y="864108"/>
            <a:ext cx="7315200" cy="512064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62465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</a:lstStyle>
          <a:p>
            <a:fld id="{5586B75A-687E-405C-8A0B-8D00578BA2C3}" type="datetimeFigureOut">
              <a:rPr lang="en-US" dirty="0"/>
              <a:pPr/>
              <a:t>12/10/2020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869268" y="6356350"/>
            <a:ext cx="59115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634135" y="6356350"/>
            <a:ext cx="153092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accent1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841" r:id="rId1"/>
    <p:sldLayoutId id="2147483842" r:id="rId2"/>
    <p:sldLayoutId id="2147483843" r:id="rId3"/>
    <p:sldLayoutId id="2147483844" r:id="rId4"/>
    <p:sldLayoutId id="2147483845" r:id="rId5"/>
    <p:sldLayoutId id="2147483846" r:id="rId6"/>
    <p:sldLayoutId id="2147483847" r:id="rId7"/>
    <p:sldLayoutId id="2147483848" r:id="rId8"/>
    <p:sldLayoutId id="2147483849" r:id="rId9"/>
    <p:sldLayoutId id="2147483850" r:id="rId10"/>
    <p:sldLayoutId id="2147483851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 spc="-60" baseline="0">
          <a:solidFill>
            <a:srgbClr val="FFFFFF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buClr>
          <a:schemeClr val="accent1"/>
        </a:buClr>
        <a:buFont typeface="Wingdings 2" pitchFamily="18" charset="2"/>
        <a:buChar char=""/>
        <a:tabLst>
          <a:tab pos="1143000" algn="l"/>
        </a:tabLst>
        <a:defRPr sz="2000" kern="1200">
          <a:solidFill>
            <a:schemeClr val="bg2">
              <a:lumMod val="20000"/>
              <a:lumOff val="80000"/>
            </a:schemeClr>
          </a:solidFill>
          <a:latin typeface="+mn-lt"/>
          <a:ea typeface="+mn-ea"/>
          <a:cs typeface="+mn-cs"/>
        </a:defRPr>
      </a:lvl1pPr>
      <a:lvl2pPr marL="6858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tabLst>
          <a:tab pos="1143000" algn="l"/>
        </a:tabLst>
        <a:defRPr sz="1800" kern="1200">
          <a:solidFill>
            <a:schemeClr val="bg2">
              <a:lumMod val="20000"/>
              <a:lumOff val="80000"/>
            </a:schemeClr>
          </a:solidFill>
          <a:latin typeface="+mn-lt"/>
          <a:ea typeface="+mn-ea"/>
          <a:cs typeface="+mn-cs"/>
        </a:defRPr>
      </a:lvl2pPr>
      <a:lvl3pPr marL="11430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tabLst>
          <a:tab pos="1143000" algn="l"/>
        </a:tabLst>
        <a:defRPr sz="1600" kern="1200">
          <a:solidFill>
            <a:schemeClr val="bg2">
              <a:lumMod val="20000"/>
              <a:lumOff val="80000"/>
            </a:schemeClr>
          </a:solidFill>
          <a:latin typeface="+mn-lt"/>
          <a:ea typeface="+mn-ea"/>
          <a:cs typeface="+mn-cs"/>
        </a:defRPr>
      </a:lvl3pPr>
      <a:lvl4pPr marL="16002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tabLst>
          <a:tab pos="1143000" algn="l"/>
        </a:tabLst>
        <a:defRPr sz="1400" kern="1200">
          <a:solidFill>
            <a:schemeClr val="bg2">
              <a:lumMod val="20000"/>
              <a:lumOff val="80000"/>
            </a:schemeClr>
          </a:solidFill>
          <a:latin typeface="+mn-lt"/>
          <a:ea typeface="+mn-ea"/>
          <a:cs typeface="+mn-cs"/>
        </a:defRPr>
      </a:lvl4pPr>
      <a:lvl5pPr marL="20574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tabLst>
          <a:tab pos="1143000" algn="l"/>
        </a:tabLst>
        <a:defRPr sz="1400" kern="1200">
          <a:solidFill>
            <a:schemeClr val="bg2">
              <a:lumMod val="20000"/>
              <a:lumOff val="80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tabLst>
          <a:tab pos="1143000" algn="l"/>
        </a:tabLst>
        <a:defRPr sz="1400" kern="1200">
          <a:solidFill>
            <a:schemeClr val="bg2">
              <a:lumMod val="20000"/>
              <a:lumOff val="80000"/>
            </a:schemeClr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tabLst>
          <a:tab pos="1143000" algn="l"/>
        </a:tabLst>
        <a:defRPr sz="1400" kern="1200">
          <a:solidFill>
            <a:schemeClr val="bg2">
              <a:lumMod val="20000"/>
              <a:lumOff val="80000"/>
            </a:schemeClr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tabLst>
          <a:tab pos="1143000" algn="l"/>
        </a:tabLst>
        <a:defRPr sz="1400" kern="1200">
          <a:solidFill>
            <a:schemeClr val="bg2">
              <a:lumMod val="20000"/>
              <a:lumOff val="80000"/>
            </a:schemeClr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tabLst>
          <a:tab pos="1143000" algn="l"/>
        </a:tabLst>
        <a:defRPr sz="1400" kern="1200">
          <a:solidFill>
            <a:schemeClr val="bg2">
              <a:lumMod val="20000"/>
              <a:lumOff val="80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2C8F58CE-4279-466A-8A7D-B4E76E04D61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69847" y="975471"/>
            <a:ext cx="7604369" cy="2812158"/>
          </a:xfrm>
        </p:spPr>
        <p:txBody>
          <a:bodyPr>
            <a:normAutofit/>
          </a:bodyPr>
          <a:lstStyle/>
          <a:p>
            <a:r>
              <a:rPr lang="ru-RU" dirty="0"/>
              <a:t>2.1 </a:t>
            </a:r>
            <a:r>
              <a:rPr lang="ru-RU" b="0" i="0" dirty="0">
                <a:solidFill>
                  <a:schemeClr val="tx1"/>
                </a:solidFill>
                <a:effectLst/>
                <a:latin typeface="+mn-lt"/>
              </a:rPr>
              <a:t>Натюрморт из гипсовых геометрических тел</a:t>
            </a:r>
            <a:endParaRPr lang="ru-RU" b="1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xmlns="" id="{3FABBFBB-CAF3-4649-A187-D090AD70751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069847" y="4186106"/>
            <a:ext cx="7315200" cy="1398540"/>
          </a:xfrm>
        </p:spPr>
        <p:txBody>
          <a:bodyPr>
            <a:noAutofit/>
          </a:bodyPr>
          <a:lstStyle/>
          <a:p>
            <a:r>
              <a:rPr lang="ru-RU" sz="2000" dirty="0"/>
              <a:t>Рисунок</a:t>
            </a:r>
          </a:p>
          <a:p>
            <a:r>
              <a:rPr lang="ru-RU" sz="2000" dirty="0"/>
              <a:t>2Г класс ДХШ</a:t>
            </a:r>
          </a:p>
          <a:p>
            <a:r>
              <a:rPr lang="ru-RU" sz="2000" dirty="0"/>
              <a:t>Преподаватель – Красильникова Ольга Борисовна</a:t>
            </a:r>
          </a:p>
        </p:txBody>
      </p:sp>
      <p:sp>
        <p:nvSpPr>
          <p:cNvPr id="5" name="Подзаголовок 2">
            <a:extLst>
              <a:ext uri="{FF2B5EF4-FFF2-40B4-BE49-F238E27FC236}">
                <a16:creationId xmlns:a16="http://schemas.microsoft.com/office/drawing/2014/main" xmlns="" id="{E6B4CF25-8060-4855-B3B4-F1BEA4BE67A7}"/>
              </a:ext>
            </a:extLst>
          </p:cNvPr>
          <p:cNvSpPr txBox="1">
            <a:spLocks/>
          </p:cNvSpPr>
          <p:nvPr/>
        </p:nvSpPr>
        <p:spPr>
          <a:xfrm>
            <a:off x="9628911" y="2454301"/>
            <a:ext cx="2283454" cy="1170378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Clr>
                <a:schemeClr val="accent1"/>
              </a:buClr>
              <a:buFont typeface="Wingdings 2" pitchFamily="18" charset="2"/>
              <a:buNone/>
              <a:tabLst>
                <a:tab pos="1143000" algn="l"/>
              </a:tabLst>
              <a:defRPr sz="2200" kern="1200" cap="none" spc="0" baseline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tabLst>
                <a:tab pos="1143000" algn="l"/>
              </a:tabLst>
              <a:defRPr sz="2200" kern="1200">
                <a:solidFill>
                  <a:schemeClr val="bg2">
                    <a:lumMod val="20000"/>
                    <a:lumOff val="80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tabLst>
                <a:tab pos="1143000" algn="l"/>
              </a:tabLst>
              <a:defRPr sz="2200" kern="1200">
                <a:solidFill>
                  <a:schemeClr val="bg2">
                    <a:lumMod val="20000"/>
                    <a:lumOff val="80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tabLst>
                <a:tab pos="1143000" algn="l"/>
              </a:tabLst>
              <a:defRPr sz="2000" kern="1200">
                <a:solidFill>
                  <a:schemeClr val="bg2">
                    <a:lumMod val="20000"/>
                    <a:lumOff val="80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tabLst>
                <a:tab pos="1143000" algn="l"/>
              </a:tabLst>
              <a:defRPr sz="2000" kern="1200">
                <a:solidFill>
                  <a:schemeClr val="bg2">
                    <a:lumMod val="20000"/>
                    <a:lumOff val="80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tabLst>
                <a:tab pos="1143000" algn="l"/>
              </a:tabLst>
              <a:defRPr sz="2000" kern="1200">
                <a:solidFill>
                  <a:schemeClr val="bg2">
                    <a:lumMod val="20000"/>
                    <a:lumOff val="80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tabLst>
                <a:tab pos="1143000" algn="l"/>
              </a:tabLst>
              <a:defRPr sz="2000" kern="1200">
                <a:solidFill>
                  <a:schemeClr val="bg2">
                    <a:lumMod val="20000"/>
                    <a:lumOff val="80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tabLst>
                <a:tab pos="1143000" algn="l"/>
              </a:tabLst>
              <a:defRPr sz="2000" kern="1200">
                <a:solidFill>
                  <a:schemeClr val="bg2">
                    <a:lumMod val="20000"/>
                    <a:lumOff val="80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tabLst>
                <a:tab pos="1143000" algn="l"/>
              </a:tabLst>
              <a:defRPr sz="2000" kern="1200">
                <a:solidFill>
                  <a:schemeClr val="bg2">
                    <a:lumMod val="20000"/>
                    <a:lumOff val="80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dirty="0"/>
              <a:t>МАОУ ДОД «Троицкая ДХШ»</a:t>
            </a:r>
          </a:p>
          <a:p>
            <a:pPr algn="ctr"/>
            <a:r>
              <a:rPr lang="ru-RU" dirty="0"/>
              <a:t>2020</a:t>
            </a: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40AC2297-7C4B-458F-93AF-76433487A80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32784" y="1443656"/>
            <a:ext cx="1275707" cy="6821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309574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>
            <a:extLst>
              <a:ext uri="{FF2B5EF4-FFF2-40B4-BE49-F238E27FC236}">
                <a16:creationId xmlns:a16="http://schemas.microsoft.com/office/drawing/2014/main" xmlns="" id="{633E21D1-1617-4691-A2F7-0DCF0880352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01" r="795" b="9969"/>
          <a:stretch/>
        </p:blipFill>
        <p:spPr bwMode="auto">
          <a:xfrm>
            <a:off x="1204737" y="140515"/>
            <a:ext cx="9782525" cy="65769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8424260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>
            <a:extLst>
              <a:ext uri="{FF2B5EF4-FFF2-40B4-BE49-F238E27FC236}">
                <a16:creationId xmlns:a16="http://schemas.microsoft.com/office/drawing/2014/main" xmlns="" id="{349AAD07-4474-4F39-A0F7-B413F8546D2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0284" y="164796"/>
            <a:ext cx="9431432" cy="65284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3126092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>
            <a:extLst>
              <a:ext uri="{FF2B5EF4-FFF2-40B4-BE49-F238E27FC236}">
                <a16:creationId xmlns:a16="http://schemas.microsoft.com/office/drawing/2014/main" xmlns="" id="{69E2FF5B-B7DF-4BB0-8607-D5AAFCE291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Построение и штриховка призмы схожа с работой над кубом</a:t>
            </a:r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xmlns="" id="{9F0BB05F-DA77-448A-8D74-98C2BC8D1672}"/>
              </a:ext>
            </a:extLst>
          </p:cNvPr>
          <p:cNvSpPr/>
          <p:nvPr/>
        </p:nvSpPr>
        <p:spPr>
          <a:xfrm>
            <a:off x="2863443" y="6237215"/>
            <a:ext cx="6096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dirty="0"/>
              <a:t>МАОУ ДОД «Троицкая ДХШ» 2020</a:t>
            </a: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xmlns="" id="{64FABF99-0C8D-4B31-849A-3187BEDF9EA4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35800" y="770825"/>
            <a:ext cx="6669888" cy="532290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43476842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>
            <a:extLst>
              <a:ext uri="{FF2B5EF4-FFF2-40B4-BE49-F238E27FC236}">
                <a16:creationId xmlns:a16="http://schemas.microsoft.com/office/drawing/2014/main" xmlns="" id="{9F06BB34-C59E-4EBA-8876-9733EB5188A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2873" y="186655"/>
            <a:ext cx="8646253" cy="64846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2885669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>
            <a:extLst>
              <a:ext uri="{FF2B5EF4-FFF2-40B4-BE49-F238E27FC236}">
                <a16:creationId xmlns:a16="http://schemas.microsoft.com/office/drawing/2014/main" xmlns="" id="{D2382D38-F2F9-4B95-8B0B-2680BFC565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Построение пирамиды</a:t>
            </a:r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xmlns="" id="{56D1F350-C06E-463F-94C9-745264520EA9}"/>
              </a:ext>
            </a:extLst>
          </p:cNvPr>
          <p:cNvSpPr/>
          <p:nvPr/>
        </p:nvSpPr>
        <p:spPr>
          <a:xfrm>
            <a:off x="2863443" y="6237215"/>
            <a:ext cx="6096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dirty="0"/>
              <a:t>МАОУ ДОД «Троицкая ДХШ» 2020</a:t>
            </a:r>
          </a:p>
        </p:txBody>
      </p:sp>
      <p:pic>
        <p:nvPicPr>
          <p:cNvPr id="10244" name="Picture 4">
            <a:extLst>
              <a:ext uri="{FF2B5EF4-FFF2-40B4-BE49-F238E27FC236}">
                <a16:creationId xmlns:a16="http://schemas.microsoft.com/office/drawing/2014/main" xmlns="" id="{AB40F32D-6427-4D55-AF9F-42C3C4C1F0D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69" t="18403" r="3374" b="21807"/>
          <a:stretch/>
        </p:blipFill>
        <p:spPr bwMode="auto">
          <a:xfrm flipH="1">
            <a:off x="4177364" y="2680319"/>
            <a:ext cx="6901315" cy="34090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6" name="Picture 6">
            <a:extLst>
              <a:ext uri="{FF2B5EF4-FFF2-40B4-BE49-F238E27FC236}">
                <a16:creationId xmlns:a16="http://schemas.microsoft.com/office/drawing/2014/main" xmlns="" id="{3721E610-25FA-46DF-AC9C-508CBE28CB8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4487" b="10187"/>
          <a:stretch/>
        </p:blipFill>
        <p:spPr bwMode="auto">
          <a:xfrm>
            <a:off x="4177363" y="635269"/>
            <a:ext cx="6887769" cy="19053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5917949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Заголовок 10">
            <a:extLst>
              <a:ext uri="{FF2B5EF4-FFF2-40B4-BE49-F238E27FC236}">
                <a16:creationId xmlns:a16="http://schemas.microsoft.com/office/drawing/2014/main" xmlns="" id="{AF420D2C-CC91-4D38-9EC7-ECD6D00B27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Штриховка</a:t>
            </a:r>
            <a:br>
              <a:rPr lang="ru-RU" dirty="0"/>
            </a:br>
            <a:r>
              <a:rPr lang="ru-RU" dirty="0"/>
              <a:t>и светотень</a:t>
            </a:r>
          </a:p>
        </p:txBody>
      </p:sp>
      <p:sp>
        <p:nvSpPr>
          <p:cNvPr id="15" name="Прямоугольник 14">
            <a:extLst>
              <a:ext uri="{FF2B5EF4-FFF2-40B4-BE49-F238E27FC236}">
                <a16:creationId xmlns:a16="http://schemas.microsoft.com/office/drawing/2014/main" xmlns="" id="{9DC2A790-A44A-4B05-9305-69147BDD29CC}"/>
              </a:ext>
            </a:extLst>
          </p:cNvPr>
          <p:cNvSpPr/>
          <p:nvPr/>
        </p:nvSpPr>
        <p:spPr>
          <a:xfrm>
            <a:off x="2863443" y="6237215"/>
            <a:ext cx="6096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dirty="0"/>
              <a:t>МАОУ ДОД «Троицкая ДХШ» 2020</a:t>
            </a: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xmlns="" id="{95C77E81-C7F8-4FF5-8BBA-14DECB20FDA1}"/>
              </a:ext>
            </a:extLst>
          </p:cNvPr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453" r="1" b="14888"/>
          <a:stretch/>
        </p:blipFill>
        <p:spPr bwMode="auto">
          <a:xfrm>
            <a:off x="3647647" y="757487"/>
            <a:ext cx="3022660" cy="535168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2290" name="Picture 2">
            <a:extLst>
              <a:ext uri="{FF2B5EF4-FFF2-40B4-BE49-F238E27FC236}">
                <a16:creationId xmlns:a16="http://schemas.microsoft.com/office/drawing/2014/main" xmlns="" id="{D12B733D-B7D8-40B4-BCE7-9C47B8E7B40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0" t="43147"/>
          <a:stretch/>
        </p:blipFill>
        <p:spPr bwMode="auto">
          <a:xfrm>
            <a:off x="6816696" y="757487"/>
            <a:ext cx="4858748" cy="47717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905034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>
            <a:extLst>
              <a:ext uri="{FF2B5EF4-FFF2-40B4-BE49-F238E27FC236}">
                <a16:creationId xmlns:a16="http://schemas.microsoft.com/office/drawing/2014/main" xmlns="" id="{B0D165C8-8A7E-4385-8743-50A49301F3E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358"/>
          <a:stretch/>
        </p:blipFill>
        <p:spPr bwMode="auto">
          <a:xfrm>
            <a:off x="966377" y="382604"/>
            <a:ext cx="5296289" cy="60927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8" name="Picture 4">
            <a:extLst>
              <a:ext uri="{FF2B5EF4-FFF2-40B4-BE49-F238E27FC236}">
                <a16:creationId xmlns:a16="http://schemas.microsoft.com/office/drawing/2014/main" xmlns="" id="{9C5C548C-ED92-4102-8FC0-E10C459228D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47482" y="382604"/>
            <a:ext cx="4233926" cy="60927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5377420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>
            <a:extLst>
              <a:ext uri="{FF2B5EF4-FFF2-40B4-BE49-F238E27FC236}">
                <a16:creationId xmlns:a16="http://schemas.microsoft.com/office/drawing/2014/main" xmlns="" id="{9AADD9CA-102F-40B1-9574-12A6E102D6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2919" y="1123837"/>
            <a:ext cx="2993620" cy="4681345"/>
          </a:xfrm>
        </p:spPr>
        <p:txBody>
          <a:bodyPr anchor="ctr">
            <a:normAutofit fontScale="90000"/>
          </a:bodyPr>
          <a:lstStyle/>
          <a:p>
            <a:r>
              <a:rPr lang="ru-RU" sz="3600" dirty="0"/>
              <a:t>Учиться рисовать надо с натуры, поэтому для изучения геометрических тел дома рекомендуется изготовить их из бумаги</a:t>
            </a:r>
            <a:endParaRPr lang="ru-RU" dirty="0"/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xmlns="" id="{1AB5BBF8-CF4A-47E0-9C22-FF21112C5B85}"/>
              </a:ext>
            </a:extLst>
          </p:cNvPr>
          <p:cNvSpPr/>
          <p:nvPr/>
        </p:nvSpPr>
        <p:spPr>
          <a:xfrm>
            <a:off x="2863443" y="6237215"/>
            <a:ext cx="6096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dirty="0"/>
              <a:t>МАОУ ДОД «Троицкая ДХШ» 2020</a:t>
            </a:r>
          </a:p>
        </p:txBody>
      </p:sp>
      <p:pic>
        <p:nvPicPr>
          <p:cNvPr id="2" name="Picture 2">
            <a:extLst>
              <a:ext uri="{FF2B5EF4-FFF2-40B4-BE49-F238E27FC236}">
                <a16:creationId xmlns:a16="http://schemas.microsoft.com/office/drawing/2014/main" xmlns="" id="{83B26B43-3168-4165-8E30-4EFB2D9BF49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4905" y="754207"/>
            <a:ext cx="5612235" cy="53571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6F1E5FE0-B027-4F4E-8E35-1D8C5D1DF602}"/>
              </a:ext>
            </a:extLst>
          </p:cNvPr>
          <p:cNvSpPr txBox="1"/>
          <p:nvPr/>
        </p:nvSpPr>
        <p:spPr>
          <a:xfrm>
            <a:off x="3787630" y="754207"/>
            <a:ext cx="2017552" cy="28623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800" dirty="0"/>
              <a:t>Для склеивания понадобится клей ПВА.</a:t>
            </a:r>
            <a:br>
              <a:rPr lang="ru-RU" sz="1800" dirty="0"/>
            </a:br>
            <a:r>
              <a:rPr lang="ru-RU" sz="1800" dirty="0"/>
              <a:t/>
            </a:r>
            <a:br>
              <a:rPr lang="ru-RU" sz="1800" dirty="0"/>
            </a:br>
            <a:r>
              <a:rPr lang="ru-RU" sz="1800" dirty="0"/>
              <a:t>Перед склеиванием пройдитесь по всем сгибам руками.</a:t>
            </a:r>
            <a:br>
              <a:rPr lang="ru-RU" sz="1800" dirty="0"/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3006115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8E1C1D93-BC01-4342-9713-15CFDBC88D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2918" y="1123837"/>
            <a:ext cx="3111067" cy="4601183"/>
          </a:xfrm>
        </p:spPr>
        <p:txBody>
          <a:bodyPr>
            <a:normAutofit fontScale="90000"/>
          </a:bodyPr>
          <a:lstStyle/>
          <a:p>
            <a:r>
              <a:rPr lang="ru-RU" dirty="0"/>
              <a:t>Чтобы изготовить макет</a:t>
            </a:r>
            <a:br>
              <a:rPr lang="ru-RU" dirty="0"/>
            </a:br>
            <a:r>
              <a:rPr lang="ru-RU" dirty="0">
                <a:solidFill>
                  <a:schemeClr val="bg1"/>
                </a:solidFill>
              </a:rPr>
              <a:t>1. </a:t>
            </a:r>
            <a:r>
              <a:rPr lang="ru-RU" dirty="0"/>
              <a:t>скопируйте картинку на чистый лист</a:t>
            </a:r>
            <a:br>
              <a:rPr lang="ru-RU" dirty="0"/>
            </a:br>
            <a:r>
              <a:rPr lang="ru-RU" dirty="0">
                <a:solidFill>
                  <a:schemeClr val="bg1"/>
                </a:solidFill>
              </a:rPr>
              <a:t>2. </a:t>
            </a:r>
            <a:r>
              <a:rPr lang="ru-RU" dirty="0"/>
              <a:t>распечатайте на плотной бумаге</a:t>
            </a:r>
            <a:br>
              <a:rPr lang="ru-RU" dirty="0"/>
            </a:br>
            <a:r>
              <a:rPr lang="ru-RU" dirty="0">
                <a:solidFill>
                  <a:schemeClr val="bg1"/>
                </a:solidFill>
              </a:rPr>
              <a:t>3. </a:t>
            </a:r>
            <a:r>
              <a:rPr lang="ru-RU" dirty="0"/>
              <a:t>аккуратно склейте</a:t>
            </a:r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xmlns="" id="{0898A27D-4483-4894-B2BA-E52DB14B2C9C}"/>
              </a:ext>
            </a:extLst>
          </p:cNvPr>
          <p:cNvSpPr/>
          <p:nvPr/>
        </p:nvSpPr>
        <p:spPr>
          <a:xfrm>
            <a:off x="2863443" y="6237215"/>
            <a:ext cx="6096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dirty="0"/>
              <a:t>МАОУ ДОД «Троицкая ДХШ» 2020</a:t>
            </a:r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xmlns="" id="{EDF3C4A9-DC3E-462D-AEB3-F4F9E72FA41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07696" y="761741"/>
            <a:ext cx="7409052" cy="53345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7058842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987B2060-A1DB-454F-A81D-8DDEFCAA4A1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64946" y="864108"/>
            <a:ext cx="6419521" cy="5120640"/>
          </a:xfrm>
        </p:spPr>
        <p:txBody>
          <a:bodyPr/>
          <a:lstStyle/>
          <a:p>
            <a:pPr marL="0" indent="0" algn="ctr">
              <a:buNone/>
            </a:pPr>
            <a:r>
              <a:rPr lang="ru-RU" sz="3200" dirty="0"/>
              <a:t>Постановка</a:t>
            </a:r>
          </a:p>
          <a:p>
            <a:pPr marL="0" indent="0" algn="ctr">
              <a:buNone/>
            </a:pPr>
            <a:endParaRPr lang="ru-RU" sz="3200" dirty="0"/>
          </a:p>
          <a:p>
            <a:pPr marL="457200" indent="-457200">
              <a:buFont typeface="+mj-lt"/>
              <a:buAutoNum type="arabicPeriod"/>
            </a:pPr>
            <a:r>
              <a:rPr lang="ru-RU" sz="3200" dirty="0"/>
              <a:t>Расположите вашу постановку на нейтральном фоне.</a:t>
            </a:r>
          </a:p>
          <a:p>
            <a:pPr marL="457200" indent="-457200">
              <a:buFont typeface="+mj-lt"/>
              <a:buAutoNum type="arabicPeriod"/>
            </a:pPr>
            <a:r>
              <a:rPr lang="ru-RU" sz="3200" dirty="0"/>
              <a:t>Подсветите лампой. Верхний боковой свет.</a:t>
            </a:r>
          </a:p>
          <a:p>
            <a:pPr marL="457200" indent="-457200">
              <a:buFont typeface="+mj-lt"/>
              <a:buAutoNum type="arabicPeriod"/>
            </a:pPr>
            <a:r>
              <a:rPr lang="ru-RU" sz="3200" dirty="0"/>
              <a:t>Расположитесь так, чтобы объекты были чуть ниже уровня глаз.</a:t>
            </a:r>
            <a:endParaRPr lang="ru-RU" dirty="0"/>
          </a:p>
          <a:p>
            <a:pPr marL="0" indent="0">
              <a:buNone/>
            </a:pPr>
            <a:endParaRPr lang="ru-RU" dirty="0"/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xmlns="" id="{49B07D1E-A34A-4DB7-8B4C-A8CECB58D079}"/>
              </a:ext>
            </a:extLst>
          </p:cNvPr>
          <p:cNvSpPr/>
          <p:nvPr/>
        </p:nvSpPr>
        <p:spPr>
          <a:xfrm>
            <a:off x="2863443" y="6237215"/>
            <a:ext cx="6096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dirty="0"/>
              <a:t>МАОУ ДОД «Троицкая ДХШ» 2020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824283B7-CE50-473D-B99A-900E9AF7B0C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/>
                    </a14:imgEffect>
                  </a14:imgLayer>
                </a14:imgProps>
              </a:ext>
            </a:extLst>
          </a:blip>
          <a:srcRect t="28201" b="14124"/>
          <a:stretch/>
        </p:blipFill>
        <p:spPr>
          <a:xfrm>
            <a:off x="669634" y="1778467"/>
            <a:ext cx="3857625" cy="39553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138497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69F95B02-334D-42D7-98F2-961AAEC9FB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Компоновка листа А3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575123B6-0BE4-4AF7-AB63-87C7923CF2F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ru-RU" sz="2400" dirty="0"/>
              <a:t>Рисовать надо всегда сознательно, а не копировать все, что видит глаз.</a:t>
            </a:r>
          </a:p>
          <a:p>
            <a:pPr algn="just"/>
            <a:r>
              <a:rPr lang="ru-RU" sz="2400" dirty="0"/>
              <a:t>Рисунок начинается с композиционного размещения изображения на листе бумаги.</a:t>
            </a:r>
          </a:p>
          <a:p>
            <a:pPr algn="just"/>
            <a:r>
              <a:rPr lang="ru-RU" sz="2400" dirty="0"/>
              <a:t>Следим за тем, чтобы лист был хорошо и красиво заполнен, учитывая тональные отношения и падающую тень.</a:t>
            </a:r>
          </a:p>
          <a:p>
            <a:pPr algn="just"/>
            <a:r>
              <a:rPr lang="ru-RU" sz="2400" dirty="0"/>
              <a:t>В процессе компоновки изображения легкими линиями намечаем общий характер формы.</a:t>
            </a:r>
          </a:p>
          <a:p>
            <a:pPr algn="just"/>
            <a:r>
              <a:rPr lang="ru-RU" sz="2400" dirty="0"/>
              <a:t>После того, как изображение наметилось и появилось сходство с натурой, приступаем к построению.</a:t>
            </a:r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xmlns="" id="{7876B907-CA2B-4239-8582-C2D4CCEE5DCF}"/>
              </a:ext>
            </a:extLst>
          </p:cNvPr>
          <p:cNvSpPr/>
          <p:nvPr/>
        </p:nvSpPr>
        <p:spPr>
          <a:xfrm>
            <a:off x="2863443" y="6237215"/>
            <a:ext cx="6096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dirty="0"/>
              <a:t>МАОУ ДОД «Троицкая ДХШ» 2020</a:t>
            </a:r>
          </a:p>
        </p:txBody>
      </p:sp>
    </p:spTree>
    <p:extLst>
      <p:ext uri="{BB962C8B-B14F-4D97-AF65-F5344CB8AC3E}">
        <p14:creationId xmlns:p14="http://schemas.microsoft.com/office/powerpoint/2010/main" val="369019631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C29EB969-7ABD-4DD3-B0BA-6449C7C604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Пример заполнения листа</a:t>
            </a:r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xmlns="" id="{B28D0DD2-80DF-4387-91CC-8F7ADB88DBD8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68738" y="763601"/>
            <a:ext cx="7315200" cy="21826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xmlns="" id="{C7441253-52C3-4826-B2FE-F92645A0991D}"/>
              </a:ext>
            </a:extLst>
          </p:cNvPr>
          <p:cNvSpPr/>
          <p:nvPr/>
        </p:nvSpPr>
        <p:spPr>
          <a:xfrm>
            <a:off x="3800213" y="3071468"/>
            <a:ext cx="7383725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dirty="0"/>
              <a:t>На рис. а изображение слишком велико и предметам «тесно» на листе, а на рис. 6 изображение слишком мало и сдвинуто вверх. На рис. в натюрморт по «массе» соответствует формату листа, но изображение сдвинуто вниз. </a:t>
            </a:r>
          </a:p>
          <a:p>
            <a:pPr algn="just"/>
            <a:r>
              <a:rPr lang="ru-RU" sz="2000" dirty="0"/>
              <a:t>На рис. г представлена удачная композиция натюрморта. Не возникает желания сдвинуть натюрморт в сторону, «масса» натюрморта уравновешена с форматом листа, и предметы не теряют своей выразительности.</a:t>
            </a:r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xmlns="" id="{F65C0812-6FB0-4045-9775-883371D5A836}"/>
              </a:ext>
            </a:extLst>
          </p:cNvPr>
          <p:cNvSpPr/>
          <p:nvPr/>
        </p:nvSpPr>
        <p:spPr>
          <a:xfrm>
            <a:off x="2863443" y="6237215"/>
            <a:ext cx="6096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dirty="0"/>
              <a:t>МАОУ ДОД «Троицкая ДХШ» 2020</a:t>
            </a:r>
          </a:p>
        </p:txBody>
      </p:sp>
    </p:spTree>
    <p:extLst>
      <p:ext uri="{BB962C8B-B14F-4D97-AF65-F5344CB8AC3E}">
        <p14:creationId xmlns:p14="http://schemas.microsoft.com/office/powerpoint/2010/main" val="27954999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xmlns="" id="{594A2D76-E7CE-42CB-8266-83B691232CFC}"/>
              </a:ext>
            </a:extLst>
          </p:cNvPr>
          <p:cNvSpPr/>
          <p:nvPr/>
        </p:nvSpPr>
        <p:spPr>
          <a:xfrm>
            <a:off x="2863443" y="6237215"/>
            <a:ext cx="6096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dirty="0"/>
              <a:t>МАОУ ДОД «Троицкая ДХШ» 2020</a:t>
            </a:r>
          </a:p>
        </p:txBody>
      </p:sp>
      <p:pic>
        <p:nvPicPr>
          <p:cNvPr id="3074" name="Picture 2">
            <a:extLst>
              <a:ext uri="{FF2B5EF4-FFF2-40B4-BE49-F238E27FC236}">
                <a16:creationId xmlns:a16="http://schemas.microsoft.com/office/drawing/2014/main" xmlns="" id="{B311FBC0-528A-4A1C-8AE2-52D92F949A4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426" t="50083" r="1935" b="2620"/>
          <a:stretch/>
        </p:blipFill>
        <p:spPr bwMode="auto">
          <a:xfrm>
            <a:off x="6273568" y="1743269"/>
            <a:ext cx="5371750" cy="38869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>
            <a:extLst>
              <a:ext uri="{FF2B5EF4-FFF2-40B4-BE49-F238E27FC236}">
                <a16:creationId xmlns:a16="http://schemas.microsoft.com/office/drawing/2014/main" xmlns="" id="{FCA4ABCD-B896-4D62-891A-B26E38F43F2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571" t="2473" r="38961" b="51188"/>
          <a:stretch/>
        </p:blipFill>
        <p:spPr bwMode="auto">
          <a:xfrm>
            <a:off x="546682" y="643489"/>
            <a:ext cx="5457181" cy="38869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737116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>
            <a:extLst>
              <a:ext uri="{FF2B5EF4-FFF2-40B4-BE49-F238E27FC236}">
                <a16:creationId xmlns:a16="http://schemas.microsoft.com/office/drawing/2014/main" xmlns="" id="{69E2FF5B-B7DF-4BB0-8607-D5AAFCE291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Построение призмы</a:t>
            </a:r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xmlns="" id="{9F0BB05F-DA77-448A-8D74-98C2BC8D1672}"/>
              </a:ext>
            </a:extLst>
          </p:cNvPr>
          <p:cNvSpPr/>
          <p:nvPr/>
        </p:nvSpPr>
        <p:spPr>
          <a:xfrm>
            <a:off x="2863443" y="6237215"/>
            <a:ext cx="6096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dirty="0"/>
              <a:t>МАОУ ДОД «Троицкая ДХШ» 2020</a:t>
            </a:r>
          </a:p>
        </p:txBody>
      </p:sp>
      <p:pic>
        <p:nvPicPr>
          <p:cNvPr id="4098" name="Picture 2">
            <a:extLst>
              <a:ext uri="{FF2B5EF4-FFF2-40B4-BE49-F238E27FC236}">
                <a16:creationId xmlns:a16="http://schemas.microsoft.com/office/drawing/2014/main" xmlns="" id="{D553B1D8-D692-4FEB-B95F-DF539A02BF9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86930" y="1191236"/>
            <a:ext cx="7740242" cy="43538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4174751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>
            <a:extLst>
              <a:ext uri="{FF2B5EF4-FFF2-40B4-BE49-F238E27FC236}">
                <a16:creationId xmlns:a16="http://schemas.microsoft.com/office/drawing/2014/main" xmlns="" id="{69E2FF5B-B7DF-4BB0-8607-D5AAFCE291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Построение и штриховка призмы схожа с работой над кубом</a:t>
            </a:r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xmlns="" id="{9F0BB05F-DA77-448A-8D74-98C2BC8D1672}"/>
              </a:ext>
            </a:extLst>
          </p:cNvPr>
          <p:cNvSpPr/>
          <p:nvPr/>
        </p:nvSpPr>
        <p:spPr>
          <a:xfrm>
            <a:off x="2863443" y="6237215"/>
            <a:ext cx="6096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dirty="0"/>
              <a:t>МАОУ ДОД «Троицкая ДХШ» 2020</a:t>
            </a:r>
          </a:p>
        </p:txBody>
      </p:sp>
      <p:pic>
        <p:nvPicPr>
          <p:cNvPr id="6146" name="Picture 2">
            <a:extLst>
              <a:ext uri="{FF2B5EF4-FFF2-40B4-BE49-F238E27FC236}">
                <a16:creationId xmlns:a16="http://schemas.microsoft.com/office/drawing/2014/main" xmlns="" id="{CF9BD7B1-E2AD-4BC3-B949-D02AA4A1ACB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770" b="32908"/>
          <a:stretch/>
        </p:blipFill>
        <p:spPr bwMode="auto">
          <a:xfrm>
            <a:off x="4764320" y="764921"/>
            <a:ext cx="5537361" cy="53281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94584079"/>
      </p:ext>
    </p:extLst>
  </p:cSld>
  <p:clrMapOvr>
    <a:masterClrMapping/>
  </p:clrMapOvr>
</p:sld>
</file>

<file path=ppt/theme/theme1.xml><?xml version="1.0" encoding="utf-8"?>
<a:theme xmlns:a="http://schemas.openxmlformats.org/drawingml/2006/main" name="Рамка">
  <a:themeElements>
    <a:clrScheme name="Frame">
      <a:dk1>
        <a:sysClr val="windowText" lastClr="000000"/>
      </a:dk1>
      <a:lt1>
        <a:sysClr val="window" lastClr="FFFFFF"/>
      </a:lt1>
      <a:dk2>
        <a:srgbClr val="4A3F38"/>
      </a:dk2>
      <a:lt2>
        <a:srgbClr val="EEEDCB"/>
      </a:lt2>
      <a:accent1>
        <a:srgbClr val="818E9F"/>
      </a:accent1>
      <a:accent2>
        <a:srgbClr val="D26400"/>
      </a:accent2>
      <a:accent3>
        <a:srgbClr val="C3BA45"/>
      </a:accent3>
      <a:accent4>
        <a:srgbClr val="8A8552"/>
      </a:accent4>
      <a:accent5>
        <a:srgbClr val="F3B843"/>
      </a:accent5>
      <a:accent6>
        <a:srgbClr val="786C71"/>
      </a:accent6>
      <a:hlink>
        <a:srgbClr val="46A7CA"/>
      </a:hlink>
      <a:folHlink>
        <a:srgbClr val="B2B2B2"/>
      </a:folHlink>
    </a:clrScheme>
    <a:fontScheme name="Frame">
      <a:majorFont>
        <a:latin typeface="Corbe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Frame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5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2700" h="25400" prst="coolSlan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20000"/>
                <a:lumMod val="102000"/>
              </a:schemeClr>
            </a:gs>
            <a:gs pos="48000">
              <a:schemeClr val="phClr">
                <a:tint val="98000"/>
                <a:shade val="90000"/>
                <a:satMod val="110000"/>
                <a:lumMod val="103000"/>
              </a:schemeClr>
            </a:gs>
            <a:gs pos="100000">
              <a:schemeClr val="phClr">
                <a:tint val="98000"/>
                <a:shade val="80000"/>
                <a:satMod val="10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Frame" id="{F226E7A2-7162-461C-9490-D27D9DC04E43}" vid="{9935E573-C197-41A8-BCA1-5D5F62C560B7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TM03457475[[fn=Рамка]]</Template>
  <TotalTime>415</TotalTime>
  <Words>253</Words>
  <Application>Microsoft Office PowerPoint</Application>
  <PresentationFormat>Произвольный</PresentationFormat>
  <Paragraphs>39</Paragraphs>
  <Slides>16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Рамка</vt:lpstr>
      <vt:lpstr>2.1 Натюрморт из гипсовых геометрических тел</vt:lpstr>
      <vt:lpstr>Учиться рисовать надо с натуры, поэтому для изучения геометрических тел дома рекомендуется изготовить их из бумаги</vt:lpstr>
      <vt:lpstr>Чтобы изготовить макет 1. скопируйте картинку на чистый лист 2. распечатайте на плотной бумаге 3. аккуратно склейте</vt:lpstr>
      <vt:lpstr>Презентация PowerPoint</vt:lpstr>
      <vt:lpstr>Компоновка листа А3</vt:lpstr>
      <vt:lpstr>Пример заполнения листа</vt:lpstr>
      <vt:lpstr>Презентация PowerPoint</vt:lpstr>
      <vt:lpstr>Построение призмы</vt:lpstr>
      <vt:lpstr>Построение и штриховка призмы схожа с работой над кубом</vt:lpstr>
      <vt:lpstr>Презентация PowerPoint</vt:lpstr>
      <vt:lpstr>Презентация PowerPoint</vt:lpstr>
      <vt:lpstr>Построение и штриховка призмы схожа с работой над кубом</vt:lpstr>
      <vt:lpstr>Презентация PowerPoint</vt:lpstr>
      <vt:lpstr>Построение пирамиды</vt:lpstr>
      <vt:lpstr>Штриховка и светотень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4.2 Зарисовки предметов быта (кружка, кастрюля и т.д.) в горизонтальном положении</dc:title>
  <dc:creator>Olga</dc:creator>
  <cp:lastModifiedBy>Троицкая ДХШ</cp:lastModifiedBy>
  <cp:revision>45</cp:revision>
  <dcterms:created xsi:type="dcterms:W3CDTF">2020-03-26T08:50:43Z</dcterms:created>
  <dcterms:modified xsi:type="dcterms:W3CDTF">2020-12-10T12:52:16Z</dcterms:modified>
</cp:coreProperties>
</file>