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71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234" y="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FE7692-7F33-40CE-81C6-0A0BF8B04EB4}" type="datetimeFigureOut">
              <a:rPr lang="ru-RU" smtClean="0"/>
              <a:t>15.04.2021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6AA381-4161-4EE0-B19D-3045E2A801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832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85A69BB-C81C-40A2-BA40-1B26B2F70F5D}" type="slidenum">
              <a:rPr lang="ru-RU" altLang="ru-RU" smtClean="0"/>
              <a:pPr eaLnBrk="1" hangingPunct="1">
                <a:spcBef>
                  <a:spcPct val="0"/>
                </a:spcBef>
              </a:pPr>
              <a:t>4</a:t>
            </a:fld>
            <a:endParaRPr lang="ru-RU" altLang="ru-RU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dirty="0" smtClean="0"/>
              <a:t>Это период, когда создаются лучшие скульптуры не богам, а людям-победителям. Произошел решительный перелом в развитии искусства. Образ гражданина и воина, человека, гармонически развившего свои физические и нравственные качества, стал центральным в искусстве классики. Мирон проявлял особый интерес к изображению движения, выявлял в человеческом теле противоречивое динамическое начало. </a:t>
            </a:r>
          </a:p>
          <a:p>
            <a:pPr eaLnBrk="1" hangingPunct="1"/>
            <a:r>
              <a:rPr lang="ru-RU" altLang="ru-RU" dirty="0" smtClean="0"/>
              <a:t>Скульптор отливал статуи главным образом в бронзе, но ни одно из его произведений не сохранилось; они известны по свидетельству античных авторов и древним римским копиям. </a:t>
            </a:r>
          </a:p>
          <a:p>
            <a:pPr eaLnBrk="1" hangingPunct="1"/>
            <a:endParaRPr lang="ru-RU" altLang="ru-RU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9D58FB4-F717-44AB-B59C-D1A4BEDAAC65}" type="slidenum">
              <a:rPr lang="ru-RU" altLang="ru-RU" smtClean="0"/>
              <a:pPr eaLnBrk="1" hangingPunct="1">
                <a:spcBef>
                  <a:spcPct val="0"/>
                </a:spcBef>
              </a:pPr>
              <a:t>7</a:t>
            </a:fld>
            <a:endParaRPr lang="ru-RU" altLang="ru-RU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B5241F4-B4E1-4418-ABD0-563893633410}" type="slidenum">
              <a:rPr lang="ru-RU" altLang="ru-RU" smtClean="0"/>
              <a:pPr eaLnBrk="1" hangingPunct="1">
                <a:spcBef>
                  <a:spcPct val="0"/>
                </a:spcBef>
              </a:pPr>
              <a:t>14</a:t>
            </a:fld>
            <a:endParaRPr lang="ru-RU" altLang="ru-RU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smtClean="0"/>
              <a:t>Именно этого и добивался Лисипп. Когда его спрашивали, как у него это получается, он отвечал: «Когда я начинал учиться, я спросил учителя, какому из мастеров подражать; и он мне ответил: «Природе». Его произведения не дошли до нашего времени, по крайней мере, в оригинале - сохранились только римские копии. Богатые люди любили украшать свои дома и дворы копиями знаменитых скульптур.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88598-94B3-4BEB-93B5-4285B01EA00C}" type="datetimeFigureOut">
              <a:rPr lang="ru-RU" smtClean="0"/>
              <a:t>15.04.2021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E0D98-5ED4-40A1-B499-1EE2BF46C4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910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88598-94B3-4BEB-93B5-4285B01EA00C}" type="datetimeFigureOut">
              <a:rPr lang="ru-RU" smtClean="0"/>
              <a:t>15.04.2021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E0D98-5ED4-40A1-B499-1EE2BF46C4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7464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88598-94B3-4BEB-93B5-4285B01EA00C}" type="datetimeFigureOut">
              <a:rPr lang="ru-RU" smtClean="0"/>
              <a:t>15.04.2021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E0D98-5ED4-40A1-B499-1EE2BF46C4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8300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88598-94B3-4BEB-93B5-4285B01EA00C}" type="datetimeFigureOut">
              <a:rPr lang="ru-RU" smtClean="0"/>
              <a:t>15.04.2021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E0D98-5ED4-40A1-B499-1EE2BF46C4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5756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88598-94B3-4BEB-93B5-4285B01EA00C}" type="datetimeFigureOut">
              <a:rPr lang="ru-RU" smtClean="0"/>
              <a:t>15.04.2021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E0D98-5ED4-40A1-B499-1EE2BF46C4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7093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88598-94B3-4BEB-93B5-4285B01EA00C}" type="datetimeFigureOut">
              <a:rPr lang="ru-RU" smtClean="0"/>
              <a:t>15.04.2021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E0D98-5ED4-40A1-B499-1EE2BF46C4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4293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88598-94B3-4BEB-93B5-4285B01EA00C}" type="datetimeFigureOut">
              <a:rPr lang="ru-RU" smtClean="0"/>
              <a:t>15.04.2021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E0D98-5ED4-40A1-B499-1EE2BF46C4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157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88598-94B3-4BEB-93B5-4285B01EA00C}" type="datetimeFigureOut">
              <a:rPr lang="ru-RU" smtClean="0"/>
              <a:t>15.04.2021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E0D98-5ED4-40A1-B499-1EE2BF46C4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9271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88598-94B3-4BEB-93B5-4285B01EA00C}" type="datetimeFigureOut">
              <a:rPr lang="ru-RU" smtClean="0"/>
              <a:t>15.04.2021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E0D98-5ED4-40A1-B499-1EE2BF46C4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115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88598-94B3-4BEB-93B5-4285B01EA00C}" type="datetimeFigureOut">
              <a:rPr lang="ru-RU" smtClean="0"/>
              <a:t>15.04.2021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E0D98-5ED4-40A1-B499-1EE2BF46C4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6943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88598-94B3-4BEB-93B5-4285B01EA00C}" type="datetimeFigureOut">
              <a:rPr lang="ru-RU" smtClean="0"/>
              <a:t>15.04.2021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E0D98-5ED4-40A1-B499-1EE2BF46C4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6267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88598-94B3-4BEB-93B5-4285B01EA00C}" type="datetimeFigureOut">
              <a:rPr lang="ru-RU" smtClean="0"/>
              <a:t>15.04.2021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6E0D98-5ED4-40A1-B499-1EE2BF46C4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639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Искусство Древней Греции.</a:t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Скульптура классики</a:t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5 – 4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</a:rPr>
              <a:t>в.в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. до н.э.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80" y="2186781"/>
            <a:ext cx="573024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80857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76" y="404664"/>
            <a:ext cx="8409621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9547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200" b="1" dirty="0" smtClean="0"/>
              <a:t>Другой скульптор - </a:t>
            </a:r>
            <a:r>
              <a:rPr lang="ru-RU" altLang="ru-RU" sz="3200" b="1" dirty="0" err="1" smtClean="0">
                <a:solidFill>
                  <a:schemeClr val="accent2">
                    <a:lumMod val="75000"/>
                  </a:schemeClr>
                </a:solidFill>
              </a:rPr>
              <a:t>Скопас</a:t>
            </a:r>
            <a:r>
              <a:rPr lang="ru-RU" altLang="ru-RU" sz="3200" b="1" dirty="0" smtClean="0">
                <a:solidFill>
                  <a:schemeClr val="accent2">
                    <a:lumMod val="75000"/>
                  </a:schemeClr>
                </a:solidFill>
              </a:rPr>
              <a:t>  передал восторг, боль и страдание</a:t>
            </a:r>
          </a:p>
        </p:txBody>
      </p:sp>
      <p:sp>
        <p:nvSpPr>
          <p:cNvPr id="16387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altLang="ru-RU" b="1" dirty="0" smtClean="0">
                <a:solidFill>
                  <a:schemeClr val="accent2">
                    <a:lumMod val="75000"/>
                  </a:schemeClr>
                </a:solidFill>
              </a:rPr>
              <a:t>Менада или вакханка.</a:t>
            </a:r>
          </a:p>
          <a:p>
            <a:r>
              <a:rPr lang="ru-RU" altLang="ru-RU" b="1" dirty="0" smtClean="0"/>
              <a:t>Спутница бога Диониса изображена в сложном винтообразном движении.</a:t>
            </a:r>
          </a:p>
        </p:txBody>
      </p:sp>
      <p:sp>
        <p:nvSpPr>
          <p:cNvPr id="16388" name="Нижний колонтитул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mtClean="0"/>
              <a:t>© МАОУДОД "Троицкая ДХШ" 2020</a:t>
            </a:r>
          </a:p>
        </p:txBody>
      </p:sp>
      <p:pic>
        <p:nvPicPr>
          <p:cNvPr id="16389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1557338"/>
            <a:ext cx="2303463" cy="50403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1130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63" y="116632"/>
            <a:ext cx="8933400" cy="6730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5314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-155670"/>
            <a:ext cx="9005941" cy="6786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21845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/>
          <a:lstStyle/>
          <a:p>
            <a:pPr eaLnBrk="1" hangingPunct="1"/>
            <a:r>
              <a:rPr lang="ru-RU" altLang="ru-RU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Лисипп</a:t>
            </a: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«</a:t>
            </a:r>
            <a:r>
              <a:rPr lang="ru-RU" altLang="ru-RU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Апоксиомен</a:t>
            </a: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»</a:t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</a:br>
            <a:r>
              <a:rPr lang="ru-RU" altLang="ru-RU" sz="2800" dirty="0" smtClean="0">
                <a:latin typeface="Times New Roman" pitchFamily="18" charset="0"/>
              </a:rPr>
              <a:t>Мраморная римская копия греческого оригинала из бронзы около 330 года до н.э. Рим, Музеи Ватикана</a:t>
            </a: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6084888" y="5116513"/>
            <a:ext cx="3059112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imes New Roman" pitchFamily="18" charset="0"/>
              </a:rPr>
              <a:t>Апоксиомен</a:t>
            </a:r>
            <a:r>
              <a:rPr lang="ru-RU" altLang="ru-RU" sz="1800">
                <a:latin typeface="Times New Roman" pitchFamily="18" charset="0"/>
              </a:rPr>
              <a:t> —означает «обскребающийся»: юноша, полукруглым скребком счищающий с себя масло и песок после упражнений в борьбе. 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0" y="1547813"/>
            <a:ext cx="2916238" cy="531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imes New Roman" pitchFamily="18" charset="0"/>
              </a:rPr>
              <a:t>Лисипп</a:t>
            </a:r>
            <a:r>
              <a:rPr lang="ru-RU" altLang="ru-RU" sz="1800">
                <a:latin typeface="Times New Roman" pitchFamily="18" charset="0"/>
              </a:rPr>
              <a:t> (родился около 390 г. до н.э. - умер в последнее десятилетие </a:t>
            </a:r>
            <a:r>
              <a:rPr lang="en-US" altLang="ru-RU" sz="1800">
                <a:latin typeface="Times New Roman" pitchFamily="18" charset="0"/>
              </a:rPr>
              <a:t>IV</a:t>
            </a:r>
            <a:r>
              <a:rPr lang="ru-RU" altLang="ru-RU" sz="1800">
                <a:latin typeface="Times New Roman" pitchFamily="18" charset="0"/>
              </a:rPr>
              <a:t>в. до н. э.) — греческий скульптор, вместе со Скопасом и Праксителем вошел в триаду величайших скульпторов классической греческой скульптуры. Завершает эпоху поздней классики (IV в. до н. э.). Знаменитого Лисиппа спрашивали, как ему удается делать статуи словно живые. Он отвечал: «Раньше скульпторы изображали людей, каковы они есть, а я — какими они кажутся глазу». </a:t>
            </a:r>
          </a:p>
        </p:txBody>
      </p:sp>
      <p:pic>
        <p:nvPicPr>
          <p:cNvPr id="17413" name="Picture 5" descr="&amp;Acy;&amp;pcy;&amp;ocy;&amp;kcy;&amp;scy;&amp;icy;&amp;ocy;&amp;mcy;&amp;iecy;&amp;ncy;. &amp;Dcy;&amp;iecy;&amp;tcy;&amp;acy;&amp;lcy;&amp;softcy;. &amp;Mcy;&amp;rcy;&amp;acy;&amp;mcy;&amp;ocy;&amp;rcy;. &amp;Rcy;&amp;icy;&amp;mcy;&amp;scy;&amp;kcy;&amp;acy;&amp;yacy; &amp;kcy;&amp;ocy;&amp;pcy;&amp;icy;&amp;yacy; I &amp;vcy;. &amp;ncy;. &amp;ecy;. &amp;scy; &amp;bcy;&amp;rcy;&amp;ocy;&amp;ncy;&amp;zcy;&amp;ocy;&amp;vcy;&amp;ocy;&amp;gcy;&amp;ocy; &amp;ocy;&amp;rcy;&amp;icy;&amp;gcy;&amp;icy;&amp;ncy;&amp;acy;&amp;lcy;&amp;acy; &amp;Lcy;&amp;icy;&amp;scy;&amp;icy;&amp;pcy;&amp;pcy;&amp;acy; &amp;ocy;&amp;kcy;. 320 &amp;gcy;. &amp;dcy;&amp;ocy; &amp;ncy;. &amp;ecy;. &amp;Icy;&amp;ncy;&amp;vcy;. &amp;numero; 1185. &amp;Rcy;&amp;icy;&amp;mcy;, &amp;Vcy;&amp;acy;&amp;tcy;&amp;icy;&amp;kcy;&amp;acy;&amp;ncy;&amp;scy;&amp;kcy;&amp;icy;&amp;iecy; &amp;mcy;&amp;ucy;&amp;zcy;&amp;iecy;&amp;icy;, &amp;Mcy;&amp;ucy;&amp;zcy;&amp;iecy;&amp;jcy; &amp;Pcy;&amp;icy;&amp;yacy;—&amp;Kcy;&amp;lcy;&amp;icy;&amp;mcy;&amp;iecy;&amp;ncy;&amp;tcy;&amp;acy;, &amp;Kcy;&amp;acy;&amp;bcy;&amp;icy;&amp;ncy;&amp;iecy;&amp;tcy; &amp;Acy;&amp;pcy;&amp;ocy;&amp;kcy;&amp;scy;&amp;icy;&amp;ocy;&amp;mcy;&amp;iecy;&amp;ncy;&amp;acy;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628775"/>
            <a:ext cx="3184525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Нижний колонтитул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smtClean="0"/>
              <a:t>© МАОУДОД "Троицкая ДХШ" 2020</a:t>
            </a:r>
          </a:p>
        </p:txBody>
      </p:sp>
    </p:spTree>
    <p:extLst>
      <p:ext uri="{BB962C8B-B14F-4D97-AF65-F5344CB8AC3E}">
        <p14:creationId xmlns:p14="http://schemas.microsoft.com/office/powerpoint/2010/main" val="31215433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Задание: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Записать тему- скульптура  4 века до н.э.</a:t>
            </a:r>
          </a:p>
          <a:p>
            <a:r>
              <a:rPr lang="ru-RU" sz="2400" dirty="0" smtClean="0"/>
              <a:t>Поздняя классика</a:t>
            </a:r>
          </a:p>
          <a:p>
            <a:r>
              <a:rPr lang="ru-RU" sz="2400" dirty="0" smtClean="0"/>
              <a:t>Записать текст, выделенный красным цветом.</a:t>
            </a:r>
          </a:p>
          <a:p>
            <a:r>
              <a:rPr lang="ru-RU" sz="2400" dirty="0" smtClean="0"/>
              <a:t>Успехов!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05290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3050"/>
            <a:ext cx="3008313" cy="5459413"/>
          </a:xfrm>
        </p:spPr>
        <p:txBody>
          <a:bodyPr>
            <a:noAutofit/>
          </a:bodyPr>
          <a:lstStyle/>
          <a:p>
            <a:r>
              <a:rPr lang="ru-RU" sz="3200" dirty="0" smtClean="0"/>
              <a:t> 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750" y="0"/>
            <a:ext cx="4794250" cy="6524625"/>
          </a:xfrm>
        </p:spPr>
      </p:pic>
      <p:sp>
        <p:nvSpPr>
          <p:cNvPr id="3" name="Текст 2"/>
          <p:cNvSpPr>
            <a:spLocks noGrp="1"/>
          </p:cNvSpPr>
          <p:nvPr>
            <p:ph type="body" sz="half" idx="4294967295"/>
          </p:nvPr>
        </p:nvSpPr>
        <p:spPr>
          <a:xfrm>
            <a:off x="0" y="980728"/>
            <a:ext cx="4067944" cy="5256584"/>
          </a:xfrm>
        </p:spPr>
        <p:txBody>
          <a:bodyPr>
            <a:normAutofit fontScale="92500" lnSpcReduction="20000"/>
          </a:bodyPr>
          <a:lstStyle/>
          <a:p>
            <a:r>
              <a:rPr lang="ru-RU" sz="2800" b="1" dirty="0" smtClean="0"/>
              <a:t>В Афинах и других городах работали замечательные скульпторы.</a:t>
            </a:r>
          </a:p>
          <a:p>
            <a:r>
              <a:rPr lang="ru-RU" sz="2800" b="1" dirty="0" smtClean="0"/>
              <a:t>Богиня  Артемида</a:t>
            </a:r>
          </a:p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В Древней Греции скульптура была  главным видом искусства:</a:t>
            </a:r>
          </a:p>
          <a:p>
            <a:r>
              <a:rPr lang="ru-RU" sz="2800" b="1" dirty="0" smtClean="0"/>
              <a:t>«Греки режут из дерева, высекают из мрамора и вырезают из дерева  изображения богов и героев.» 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2021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8482969" cy="6391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7254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3355975" y="4556125"/>
            <a:ext cx="5788025" cy="1196975"/>
          </a:xfrm>
        </p:spPr>
        <p:txBody>
          <a:bodyPr/>
          <a:lstStyle/>
          <a:p>
            <a:pPr algn="l" eaLnBrk="1" hangingPunct="1"/>
            <a:r>
              <a:rPr lang="ru-RU" altLang="ru-RU" sz="2400" b="1" dirty="0" smtClean="0">
                <a:latin typeface="Times New Roman" pitchFamily="18" charset="0"/>
              </a:rPr>
              <a:t> Мирон </a:t>
            </a:r>
            <a:r>
              <a:rPr lang="ru-RU" alt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«Дискобол». – метатель диска. </a:t>
            </a:r>
            <a:r>
              <a:rPr lang="ru-RU" alt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Сер. </a:t>
            </a:r>
            <a:r>
              <a:rPr lang="en-US" alt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V</a:t>
            </a:r>
            <a:r>
              <a:rPr lang="ru-RU" alt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в. до н. э. Римская копия</a:t>
            </a:r>
          </a:p>
        </p:txBody>
      </p:sp>
      <p:pic>
        <p:nvPicPr>
          <p:cNvPr id="13315" name="Picture 3" descr="128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9275"/>
            <a:ext cx="3105150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Прямоугольник 1"/>
          <p:cNvSpPr>
            <a:spLocks noChangeArrowheads="1"/>
          </p:cNvSpPr>
          <p:nvPr/>
        </p:nvSpPr>
        <p:spPr bwMode="auto">
          <a:xfrm>
            <a:off x="3635375" y="765175"/>
            <a:ext cx="5508625" cy="338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dirty="0">
                <a:latin typeface="Times New Roman" pitchFamily="18" charset="0"/>
              </a:rPr>
              <a:t> </a:t>
            </a:r>
            <a:r>
              <a:rPr lang="ru-RU" altLang="ru-RU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Скульпторы V в. до н. э.: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Мирон  и </a:t>
            </a:r>
            <a:r>
              <a:rPr lang="ru-RU" altLang="ru-RU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Поликлет</a:t>
            </a:r>
            <a:r>
              <a:rPr lang="ru-RU" altLang="ru-RU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с</a:t>
            </a:r>
            <a:r>
              <a:rPr lang="ru-RU" alt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тремились </a:t>
            </a:r>
            <a:r>
              <a:rPr lang="ru-RU" altLang="ru-RU" sz="20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передать движение</a:t>
            </a:r>
            <a:r>
              <a:rPr lang="ru-RU" altLang="ru-RU" sz="2000" dirty="0">
                <a:latin typeface="Times New Roman" pitchFamily="18" charset="0"/>
              </a:rPr>
              <a:t>.  Фигура метателя диска похожа на лук с натянутой стрелой. </a:t>
            </a:r>
            <a:r>
              <a:rPr lang="ru-RU" altLang="ru-RU" sz="2000" dirty="0" smtClean="0">
                <a:latin typeface="Times New Roman" pitchFamily="18" charset="0"/>
              </a:rPr>
              <a:t> </a:t>
            </a:r>
            <a:r>
              <a:rPr lang="ru-RU" altLang="ru-RU" sz="2000" dirty="0">
                <a:latin typeface="Times New Roman" pitchFamily="18" charset="0"/>
              </a:rPr>
              <a:t>С</a:t>
            </a:r>
            <a:r>
              <a:rPr lang="ru-RU" altLang="ru-RU" sz="2000" dirty="0" smtClean="0">
                <a:latin typeface="Times New Roman" pitchFamily="18" charset="0"/>
              </a:rPr>
              <a:t>кульптор </a:t>
            </a:r>
            <a:r>
              <a:rPr lang="ru-RU" altLang="ru-RU" sz="2000" dirty="0">
                <a:latin typeface="Times New Roman" pitchFamily="18" charset="0"/>
              </a:rPr>
              <a:t>изобразил краткий миг остановки между замахом диска и броском. Мы понимаем, что дискобол вот-вот метнет диск. Так неподвижная статуя передает возможность движения</a:t>
            </a:r>
            <a:r>
              <a:rPr lang="ru-RU" altLang="ru-RU" sz="2000" dirty="0" smtClean="0">
                <a:latin typeface="Times New Roman" pitchFamily="18" charset="0"/>
              </a:rPr>
              <a:t>.  </a:t>
            </a:r>
            <a:r>
              <a:rPr lang="ru-RU" altLang="ru-RU" sz="2800" dirty="0">
                <a:latin typeface="Times New Roman" pitchFamily="18" charset="0"/>
              </a:rPr>
              <a:t/>
            </a:r>
            <a:br>
              <a:rPr lang="ru-RU" altLang="ru-RU" sz="2800" dirty="0">
                <a:latin typeface="Times New Roman" pitchFamily="18" charset="0"/>
              </a:rPr>
            </a:br>
            <a:endParaRPr lang="ru-RU" altLang="ru-RU" sz="1800" dirty="0"/>
          </a:p>
        </p:txBody>
      </p:sp>
      <p:sp>
        <p:nvSpPr>
          <p:cNvPr id="13317" name="Нижний колонтитул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smtClean="0"/>
              <a:t>© МАОУДОД "Троицкая ДХШ" 2020</a:t>
            </a:r>
          </a:p>
        </p:txBody>
      </p:sp>
    </p:spTree>
    <p:extLst>
      <p:ext uri="{BB962C8B-B14F-4D97-AF65-F5344CB8AC3E}">
        <p14:creationId xmlns:p14="http://schemas.microsoft.com/office/powerpoint/2010/main" val="57708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672"/>
            <a:ext cx="8311245" cy="6261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57540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-6559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</a:rPr>
              <a:t>Дорифор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 (копьеносец) скульптор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</a:rPr>
              <a:t>Поликлет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5" y="1268760"/>
            <a:ext cx="3335432" cy="5022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3563888" y="836712"/>
            <a:ext cx="5328592" cy="5832648"/>
          </a:xfrm>
        </p:spPr>
        <p:txBody>
          <a:bodyPr>
            <a:normAutofit fontScale="62500" lnSpcReduction="20000"/>
          </a:bodyPr>
          <a:lstStyle/>
          <a:p>
            <a:r>
              <a:rPr lang="ru-RU" sz="3600" dirty="0" smtClean="0"/>
              <a:t>Статуя воплощает образ прекрасного и мужественного юноши – эллина, скорее всего, победителя Олимпийских </a:t>
            </a:r>
            <a:r>
              <a:rPr lang="ru-RU" sz="3600" dirty="0"/>
              <a:t>и</a:t>
            </a:r>
            <a:r>
              <a:rPr lang="ru-RU" sz="3600" dirty="0" smtClean="0"/>
              <a:t>гр. </a:t>
            </a:r>
            <a:r>
              <a:rPr lang="ru-RU" altLang="ru-RU" sz="3600" dirty="0"/>
              <a:t>И </a:t>
            </a:r>
            <a:r>
              <a:rPr lang="ru-RU" altLang="ru-RU" sz="3600" dirty="0" err="1"/>
              <a:t>Поликлет</a:t>
            </a:r>
            <a:r>
              <a:rPr lang="ru-RU" altLang="ru-RU" sz="3600" dirty="0"/>
              <a:t>  стремился передать движение в состоянии покоя. Мышцы </a:t>
            </a:r>
            <a:r>
              <a:rPr lang="ru-RU" altLang="ru-RU" sz="3600" dirty="0" smtClean="0"/>
              <a:t> фигуры </a:t>
            </a:r>
            <a:r>
              <a:rPr lang="ru-RU" altLang="ru-RU" sz="3600" dirty="0"/>
              <a:t>начинают двигаться: тяжесть тела перенесена на одну ногу, поднявшемуся бедру соответствует опущенное плечо, опущенному бедру поднятое плечо (хиазм). </a:t>
            </a:r>
            <a:r>
              <a:rPr lang="ru-RU" altLang="ru-RU" sz="3600" b="1" dirty="0"/>
              <a:t>Хиазм – в греческом языке означает «крестообразное расположение». </a:t>
            </a:r>
            <a:r>
              <a:rPr lang="ru-RU" altLang="ru-RU" sz="3600" b="1" dirty="0" err="1"/>
              <a:t>Дорифор</a:t>
            </a:r>
            <a:r>
              <a:rPr lang="ru-RU" altLang="ru-RU" sz="3600" b="1" dirty="0"/>
              <a:t> </a:t>
            </a:r>
            <a:r>
              <a:rPr lang="ru-RU" altLang="ru-RU" sz="3600" b="1" dirty="0" smtClean="0"/>
              <a:t> </a:t>
            </a:r>
            <a:r>
              <a:rPr lang="ru-RU" altLang="ru-RU" sz="3600" b="1" dirty="0"/>
              <a:t>стал каноном пропорций  человеческого тела. </a:t>
            </a:r>
          </a:p>
          <a:p>
            <a:r>
              <a:rPr lang="ru-RU" altLang="ru-RU" sz="3600" dirty="0"/>
              <a:t>В качестве идеальных – длина ступни 1/6 высоты ноги, высота головы – 1/7 длины тела, лицо и кисть руки равны 1/10, для лица установлен принцип деления на 3 равные доли. </a:t>
            </a:r>
          </a:p>
          <a:p>
            <a:endParaRPr lang="ru-RU" sz="3600" dirty="0" smtClean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8763842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44675"/>
            <a:ext cx="5445125" cy="20161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2800" dirty="0" smtClean="0">
                <a:latin typeface="Times New Roman" pitchFamily="18" charset="0"/>
              </a:rPr>
              <a:t> Скульпторы ранней классики создавали образы героев и победителей.</a:t>
            </a:r>
            <a:br>
              <a:rPr lang="ru-RU" altLang="ru-RU" sz="2800" dirty="0" smtClean="0">
                <a:latin typeface="Times New Roman" pitchFamily="18" charset="0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Скульпторы IV в.</a:t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до н. э. открыли новые темы и чувства:</a:t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Пракситель – воспел красоту. «Артемида»</a:t>
            </a:r>
          </a:p>
        </p:txBody>
      </p:sp>
      <p:pic>
        <p:nvPicPr>
          <p:cNvPr id="15363" name="Picture 5" descr="File:Artemis Gabii Louvre Ma529 n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25" y="1125538"/>
            <a:ext cx="3678238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Нижний колонтитул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smtClean="0"/>
              <a:t>© МАОУДОД "Троицкая ДХШ" 2020</a:t>
            </a:r>
          </a:p>
        </p:txBody>
      </p:sp>
    </p:spTree>
    <p:extLst>
      <p:ext uri="{BB962C8B-B14F-4D97-AF65-F5344CB8AC3E}">
        <p14:creationId xmlns:p14="http://schemas.microsoft.com/office/powerpoint/2010/main" val="3144175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 smtClean="0"/>
              <a:t>Его прекрасные герои  уже не так твердо стоят на земле, им обычно нужна опора, как в единственной дошедшей до нас  подлинной статуе скульптора –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Гермес с младенцем Дионисом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00200"/>
            <a:ext cx="6531659" cy="4921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383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/>
              <a:t>Это знаменитый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греческий профиль </a:t>
            </a:r>
            <a:r>
              <a:rPr lang="ru-RU" sz="2400" b="1" dirty="0" smtClean="0"/>
              <a:t>– идеал красоты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00200"/>
            <a:ext cx="6747683" cy="5084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797102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505</Words>
  <Application>Microsoft Office PowerPoint</Application>
  <PresentationFormat>Экран (4:3)</PresentationFormat>
  <Paragraphs>37</Paragraphs>
  <Slides>15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Искусство Древней Греции. Скульптура классики  5 – 4 в.в. до н.э.</vt:lpstr>
      <vt:lpstr> </vt:lpstr>
      <vt:lpstr>Презентация PowerPoint</vt:lpstr>
      <vt:lpstr> Мирон «Дискобол». – метатель диска. Сер. V в. до н. э. Римская копия</vt:lpstr>
      <vt:lpstr>Презентация PowerPoint</vt:lpstr>
      <vt:lpstr>Дорифор (копьеносец) скульптор Поликлет </vt:lpstr>
      <vt:lpstr> Скульпторы ранней классики создавали образы героев и победителей.  Скульпторы IV в.  до н. э. открыли новые темы и чувства: Пракситель – воспел красоту. «Артемида»</vt:lpstr>
      <vt:lpstr>Его прекрасные герои  уже не так твердо стоят на земле, им обычно нужна опора, как в единственной дошедшей до нас  подлинной статуе скульптора – Гермес с младенцем Дионисом.</vt:lpstr>
      <vt:lpstr>Это знаменитый греческий профиль – идеал красоты.</vt:lpstr>
      <vt:lpstr>Презентация PowerPoint</vt:lpstr>
      <vt:lpstr>Другой скульптор - Скопас  передал восторг, боль и страдание</vt:lpstr>
      <vt:lpstr>Презентация PowerPoint</vt:lpstr>
      <vt:lpstr>Презентация PowerPoint</vt:lpstr>
      <vt:lpstr>Лисипп «Апоксиомен» Мраморная римская копия греческого оригинала из бронзы около 330 года до н.э. Рим, Музеи Ватикана</vt:lpstr>
      <vt:lpstr>Задание: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Искусство Древней Греции. Скульптура классики  5 – 4 в.в. до н.э.</dc:title>
  <dc:creator>ASUS</dc:creator>
  <cp:lastModifiedBy>Троицкая ДХШ</cp:lastModifiedBy>
  <cp:revision>1</cp:revision>
  <dcterms:created xsi:type="dcterms:W3CDTF">2021-03-28T14:09:37Z</dcterms:created>
  <dcterms:modified xsi:type="dcterms:W3CDTF">2021-04-15T16:55:36Z</dcterms:modified>
</cp:coreProperties>
</file>