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7245EF-7382-4D5D-B435-7E73D88CB09B}" type="datetimeFigureOut">
              <a:rPr lang="ru-RU" smtClean="0"/>
              <a:t>07.11.2020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E0D542-DFE5-41E3-A9B1-DF2742428E23}" type="slidenum">
              <a:rPr lang="ru-RU" smtClean="0"/>
              <a:t>‹#›</a:t>
            </a:fld>
            <a:endParaRPr lang="ru-RU"/>
          </a:p>
        </p:txBody>
      </p:sp>
    </p:spTree>
    <p:extLst>
      <p:ext uri="{BB962C8B-B14F-4D97-AF65-F5344CB8AC3E}">
        <p14:creationId xmlns:p14="http://schemas.microsoft.com/office/powerpoint/2010/main" val="15903168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245EF-7382-4D5D-B435-7E73D88CB09B}" type="datetimeFigureOut">
              <a:rPr lang="ru-RU" smtClean="0"/>
              <a:t>07.11.2020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0D542-DFE5-41E3-A9B1-DF2742428E23}" type="slidenum">
              <a:rPr lang="ru-RU" smtClean="0"/>
              <a:t>‹#›</a:t>
            </a:fld>
            <a:endParaRPr lang="ru-RU"/>
          </a:p>
        </p:txBody>
      </p:sp>
    </p:spTree>
    <p:extLst>
      <p:ext uri="{BB962C8B-B14F-4D97-AF65-F5344CB8AC3E}">
        <p14:creationId xmlns:p14="http://schemas.microsoft.com/office/powerpoint/2010/main" val="174739370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eaLnBrk="1" hangingPunct="1"/>
            <a:r>
              <a:rPr lang="ru-RU" sz="3200" b="1" smtClean="0">
                <a:solidFill>
                  <a:schemeClr val="accent2"/>
                </a:solidFill>
                <a:latin typeface="Times New Roman" pitchFamily="18" charset="0"/>
              </a:rPr>
              <a:t>Декоративно-прикладное искусство</a:t>
            </a:r>
            <a:endParaRPr lang="ru-RU" sz="3200" smtClean="0">
              <a:solidFill>
                <a:schemeClr val="accent2"/>
              </a:solidFill>
              <a:latin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7789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r" eaLnBrk="1" hangingPunct="1"/>
            <a:r>
              <a:rPr lang="ru-RU" sz="3200" b="1" smtClean="0">
                <a:solidFill>
                  <a:schemeClr val="accent2"/>
                </a:solidFill>
                <a:latin typeface="Times New Roman" pitchFamily="18" charset="0"/>
              </a:rPr>
              <a:t>Ковровое искусство</a:t>
            </a:r>
            <a:endParaRPr lang="ru-RU" sz="3200" smtClean="0">
              <a:solidFill>
                <a:schemeClr val="accent2"/>
              </a:solidFill>
              <a:latin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1467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eaLnBrk="1" hangingPunct="1"/>
            <a:r>
              <a:rPr lang="ru-RU" sz="2400" b="1" smtClean="0">
                <a:latin typeface="Times New Roman" pitchFamily="18" charset="0"/>
              </a:rPr>
              <a:t>Гобеле́н</a:t>
            </a:r>
            <a:r>
              <a:rPr lang="ru-RU" sz="2400" smtClean="0">
                <a:latin typeface="Times New Roman" pitchFamily="18" charset="0"/>
              </a:rPr>
              <a:t> или </a:t>
            </a:r>
            <a:r>
              <a:rPr lang="ru-RU" sz="2400" b="1" smtClean="0">
                <a:latin typeface="Times New Roman" pitchFamily="18" charset="0"/>
              </a:rPr>
              <a:t>шпалера</a:t>
            </a:r>
            <a:r>
              <a:rPr lang="ru-RU" sz="2400" smtClean="0">
                <a:latin typeface="Times New Roman" pitchFamily="18" charset="0"/>
              </a:rPr>
              <a:t>, — один из видов декоративно-прикладного искусства, стенной односторонний безворсовый ковёр с сюжетной или орнаментальной композицией, вытканный вручную перекрёстным переплетением нитей.</a:t>
            </a:r>
            <a:endParaRPr lang="ru-RU" sz="2400" smtClean="0">
              <a:latin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6838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l" eaLnBrk="1" hangingPunct="1"/>
            <a:r>
              <a:rPr lang="ru-RU" sz="2000" smtClean="0">
                <a:latin typeface="Times New Roman" pitchFamily="18" charset="0"/>
              </a:rPr>
              <a:t>Шпалера</a:t>
            </a:r>
            <a:br>
              <a:rPr lang="ru-RU" sz="2000" smtClean="0">
                <a:latin typeface="Times New Roman" pitchFamily="18" charset="0"/>
              </a:rPr>
            </a:br>
            <a:r>
              <a:rPr lang="ru-RU" sz="2000" smtClean="0">
                <a:latin typeface="Times New Roman" pitchFamily="18" charset="0"/>
              </a:rPr>
              <a:t>"Успение. Погребение. Коронование Марии" (Серия "История Девы Марии")</a:t>
            </a:r>
            <a:endParaRPr lang="ru-RU" sz="2000" smtClean="0">
              <a:latin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945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r" eaLnBrk="1" hangingPunct="1"/>
            <a:r>
              <a:rPr lang="ru-RU" sz="2000" smtClean="0">
                <a:latin typeface="Times New Roman" pitchFamily="18" charset="0"/>
              </a:rPr>
              <a:t>Фрагмент шпалеры «История рыцаря Лебедя». </a:t>
            </a:r>
            <a:br>
              <a:rPr lang="ru-RU" sz="2000" smtClean="0">
                <a:latin typeface="Times New Roman" pitchFamily="18" charset="0"/>
              </a:rPr>
            </a:br>
            <a:r>
              <a:rPr lang="ru-RU" sz="2000" smtClean="0">
                <a:latin typeface="Times New Roman" pitchFamily="18" charset="0"/>
              </a:rPr>
              <a:t>Беатриса из серии «История рыцаря Лебедя». Фландрия, Брюссель. Начало XVI в.</a:t>
            </a:r>
            <a:br>
              <a:rPr lang="ru-RU" sz="2000" smtClean="0">
                <a:latin typeface="Times New Roman" pitchFamily="18" charset="0"/>
              </a:rPr>
            </a:br>
            <a:r>
              <a:rPr lang="ru-RU" sz="2000" smtClean="0">
                <a:latin typeface="Times New Roman" pitchFamily="18" charset="0"/>
              </a:rPr>
              <a:t>Шерсть, шелк, золотые и серебряные нити.</a:t>
            </a:r>
            <a:br>
              <a:rPr lang="ru-RU" sz="2000" smtClean="0">
                <a:latin typeface="Times New Roman" pitchFamily="18" charset="0"/>
              </a:rPr>
            </a:br>
            <a:r>
              <a:rPr lang="ru-RU" sz="2000" smtClean="0">
                <a:latin typeface="Times New Roman" pitchFamily="18" charset="0"/>
              </a:rPr>
              <a:t/>
            </a:r>
            <a:br>
              <a:rPr lang="ru-RU" sz="2000" smtClean="0">
                <a:latin typeface="Times New Roman" pitchFamily="18" charset="0"/>
              </a:rPr>
            </a:br>
            <a:r>
              <a:rPr lang="ru-RU" sz="2000" smtClean="0">
                <a:latin typeface="Times New Roman" pitchFamily="18" charset="0"/>
              </a:rPr>
              <a:t>Готическая эпоха являлась периодом интенсивного развития городской и рыцарской культуры. Именно в это время впервые в истории стали культивироваться идеалы духовной, возвышенной, рыцарской любви, возникла лирическая поэзия и музыка. </a:t>
            </a:r>
            <a:endParaRPr lang="ru-RU" sz="2000" smtClean="0">
              <a:latin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6075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r" eaLnBrk="1" hangingPunct="1"/>
            <a:r>
              <a:rPr lang="ru-RU" sz="2200" smtClean="0">
                <a:latin typeface="Times New Roman" pitchFamily="18" charset="0"/>
              </a:rPr>
              <a:t>В XV веке производство французских шпалер из-за Столетней войны переместилось из Парижа в города, расположенные в бассейне Луары. Здесь во второй половине столетия появился особый вид шпалер, называемый </a:t>
            </a:r>
            <a:r>
              <a:rPr lang="ru-RU" sz="2200" b="1" smtClean="0">
                <a:latin typeface="Times New Roman" pitchFamily="18" charset="0"/>
              </a:rPr>
              <a:t>«мильфлёр»</a:t>
            </a:r>
            <a:r>
              <a:rPr lang="ru-RU" sz="2200" smtClean="0">
                <a:latin typeface="Times New Roman" pitchFamily="18" charset="0"/>
              </a:rPr>
              <a:t> (фр. </a:t>
            </a:r>
            <a:r>
              <a:rPr lang="ru-RU" sz="2200" i="1" smtClean="0">
                <a:latin typeface="Times New Roman" pitchFamily="18" charset="0"/>
              </a:rPr>
              <a:t>mille fleur</a:t>
            </a:r>
            <a:r>
              <a:rPr lang="ru-RU" sz="2200" smtClean="0">
                <a:latin typeface="Times New Roman" pitchFamily="18" charset="0"/>
              </a:rPr>
              <a:t>, что означает «тысяча цветов»). На тёмном зелёном, синем или красном фоне, по декоративной кайме, обрамляющей шпалеру,</a:t>
            </a:r>
            <a:br>
              <a:rPr lang="ru-RU" sz="2200" smtClean="0">
                <a:latin typeface="Times New Roman" pitchFamily="18" charset="0"/>
              </a:rPr>
            </a:br>
            <a:r>
              <a:rPr lang="ru-RU" sz="2200" smtClean="0">
                <a:latin typeface="Times New Roman" pitchFamily="18" charset="0"/>
              </a:rPr>
              <a:t>рассыпано множество</a:t>
            </a:r>
            <a:br>
              <a:rPr lang="ru-RU" sz="2200" smtClean="0">
                <a:latin typeface="Times New Roman" pitchFamily="18" charset="0"/>
              </a:rPr>
            </a:br>
            <a:r>
              <a:rPr lang="ru-RU" sz="2200" smtClean="0">
                <a:latin typeface="Times New Roman" pitchFamily="18" charset="0"/>
              </a:rPr>
              <a:t>мелких цветочков,</a:t>
            </a:r>
            <a:br>
              <a:rPr lang="ru-RU" sz="2200" smtClean="0">
                <a:latin typeface="Times New Roman" pitchFamily="18" charset="0"/>
              </a:rPr>
            </a:br>
            <a:r>
              <a:rPr lang="ru-RU" sz="2200" smtClean="0">
                <a:latin typeface="Times New Roman" pitchFamily="18" charset="0"/>
              </a:rPr>
              <a:t>букетиков, ягод,</a:t>
            </a:r>
            <a:br>
              <a:rPr lang="ru-RU" sz="2200" smtClean="0">
                <a:latin typeface="Times New Roman" pitchFamily="18" charset="0"/>
              </a:rPr>
            </a:br>
            <a:r>
              <a:rPr lang="ru-RU" sz="2200" smtClean="0">
                <a:latin typeface="Times New Roman" pitchFamily="18" charset="0"/>
              </a:rPr>
              <a:t>часто изображённых</a:t>
            </a:r>
            <a:br>
              <a:rPr lang="ru-RU" sz="2200" smtClean="0">
                <a:latin typeface="Times New Roman" pitchFamily="18" charset="0"/>
              </a:rPr>
            </a:br>
            <a:r>
              <a:rPr lang="ru-RU" sz="2200" smtClean="0">
                <a:latin typeface="Times New Roman" pitchFamily="18" charset="0"/>
              </a:rPr>
              <a:t>с ботанической</a:t>
            </a:r>
            <a:br>
              <a:rPr lang="ru-RU" sz="2200" smtClean="0">
                <a:latin typeface="Times New Roman" pitchFamily="18" charset="0"/>
              </a:rPr>
            </a:br>
            <a:r>
              <a:rPr lang="ru-RU" sz="2200" smtClean="0">
                <a:latin typeface="Times New Roman" pitchFamily="18" charset="0"/>
              </a:rPr>
              <a:t>точностью.</a:t>
            </a:r>
            <a:endParaRPr lang="ru-RU" sz="2200" smtClean="0">
              <a:latin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7937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r" eaLnBrk="1" hangingPunct="1"/>
            <a:r>
              <a:rPr lang="ru-RU" b="1" smtClean="0">
                <a:solidFill>
                  <a:schemeClr val="accent2"/>
                </a:solidFill>
                <a:latin typeface="Times New Roman" pitchFamily="18" charset="0"/>
              </a:rPr>
              <a:t>Готическая мода (одежда)</a:t>
            </a:r>
            <a:endParaRPr lang="ru-RU" b="1" smtClean="0">
              <a:solidFill>
                <a:schemeClr val="accent2"/>
              </a:solidFill>
              <a:latin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2886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l"/>
            <a:r>
              <a:rPr lang="ru-RU" sz="2400" smtClean="0">
                <a:latin typeface="Times New Roman" pitchFamily="18" charset="0"/>
                <a:cs typeface="Times New Roman" pitchFamily="18" charset="0"/>
              </a:rPr>
              <a:t>В те далекие времена существовало резкое разделение социальных слоёв: феодалы, крестьяне, горожане. Первое, что отличает сословия – цвет одежды. Простые люди носят штаны, рубахи и платья из серой неокрашенной или коричневой ткани.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На сословие человека указывает и сама ткань. Большинство людей носят одежду из недорогой шерстяной или льняной материи. Её производят и продают в Европе, поэтому купить её может каждый.</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Привилегией феодалов</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считались костюмы,</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привезённые купцами из</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далёких стран, 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изготовленные из шёлка,</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бархата, парчи,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украшенные мехом,</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золотом и драгоценными</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камнями.</a:t>
            </a:r>
            <a:endParaRPr lang="ru-RU" sz="2400" smtClean="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5783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02743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1530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0341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4929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8340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9964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3086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8864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2800" b="1" smtClean="0">
                <a:latin typeface="Times New Roman" pitchFamily="18" charset="0"/>
                <a:cs typeface="Times New Roman" pitchFamily="18" charset="0"/>
              </a:rPr>
              <a:t>Домашнее задание</a:t>
            </a:r>
            <a:endParaRPr lang="ru-RU" sz="2800" b="1" smtClean="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5416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l"/>
            <a:r>
              <a:rPr lang="ru-RU" sz="2800" b="1" smtClean="0">
                <a:latin typeface="Times New Roman" pitchFamily="18" charset="0"/>
                <a:cs typeface="Times New Roman" pitchFamily="18" charset="0"/>
              </a:rPr>
              <a:t>Пример выполненной домашней работы:</a:t>
            </a:r>
            <a:endParaRPr lang="ru-RU" sz="2800" b="1" smtClean="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2612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3200" b="1" smtClean="0">
                <a:latin typeface="Times New Roman" pitchFamily="18" charset="0"/>
                <a:cs typeface="Times New Roman" pitchFamily="18" charset="0"/>
              </a:rPr>
              <a:t>Зарисовки приветствуются!</a:t>
            </a:r>
            <a:endParaRPr lang="ru-RU" sz="3200" b="1" smtClean="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4652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2800" b="1" smtClean="0">
                <a:latin typeface="Times New Roman" pitchFamily="18" charset="0"/>
                <a:cs typeface="Times New Roman" pitchFamily="18" charset="0"/>
              </a:rPr>
              <a:t>Иллюстрации из книги «Путешествие в средневековье»,</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автор Наташа Кайя.</a:t>
            </a:r>
            <a:endParaRPr lang="ru-RU" sz="2800" b="1" smtClean="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56731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2800" b="1" smtClean="0">
                <a:latin typeface="Times New Roman" pitchFamily="18" charset="0"/>
                <a:cs typeface="Times New Roman" pitchFamily="18" charset="0"/>
              </a:rPr>
              <a:t>Разворот книги «Путешествие в средневековье»,</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автор Наташа Кайя</a:t>
            </a:r>
            <a:endParaRPr lang="ru-RU" sz="2800" smtClean="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7691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2800" b="1" smtClean="0">
                <a:latin typeface="Times New Roman" pitchFamily="18" charset="0"/>
                <a:cs typeface="Times New Roman" pitchFamily="18" charset="0"/>
              </a:rPr>
              <a:t>Разворот книги «Путешествие в средневековье»,</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автор Наташа Кайя</a:t>
            </a:r>
            <a:endParaRPr lang="ru-RU" sz="2800" smtClean="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1936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smtClean="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48787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2800" b="1" smtClean="0">
                <a:latin typeface="Times New Roman" pitchFamily="18" charset="0"/>
                <a:cs typeface="Times New Roman" pitchFamily="18" charset="0"/>
              </a:rPr>
              <a:t>Разворот книги «Путешествие в средневековье»,</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автор Наташа Кайя</a:t>
            </a:r>
            <a:endParaRPr lang="ru-RU" sz="2800" smtClean="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92597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smtClean="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197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3200" b="1" smtClean="0">
                <a:latin typeface="Times New Roman" pitchFamily="18" charset="0"/>
                <a:cs typeface="Times New Roman" pitchFamily="18" charset="0"/>
              </a:rPr>
              <a:t>О создании книги</a:t>
            </a:r>
            <a:br>
              <a:rPr lang="ru-RU" sz="3200" b="1" smtClean="0">
                <a:latin typeface="Times New Roman" pitchFamily="18" charset="0"/>
                <a:cs typeface="Times New Roman" pitchFamily="18" charset="0"/>
              </a:rPr>
            </a:br>
            <a:r>
              <a:rPr lang="ru-RU" sz="3200" b="1" smtClean="0">
                <a:latin typeface="Times New Roman" pitchFamily="18" charset="0"/>
                <a:cs typeface="Times New Roman" pitchFamily="18" charset="0"/>
              </a:rPr>
              <a:t>«Путешествие в средневековье»:</a:t>
            </a:r>
            <a:endParaRPr lang="ru-RU" sz="3200" b="1" smtClean="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9406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r"/>
            <a:r>
              <a:rPr lang="ru-RU" sz="1800" smtClean="0">
                <a:latin typeface="Times New Roman" pitchFamily="18" charset="0"/>
                <a:cs typeface="Times New Roman" pitchFamily="18" charset="0"/>
              </a:rPr>
              <a:t>«</a:t>
            </a:r>
            <a:r>
              <a:rPr lang="ru-RU" sz="1800" b="1" smtClean="0">
                <a:latin typeface="Times New Roman" pitchFamily="18" charset="0"/>
                <a:cs typeface="Times New Roman" pitchFamily="18" charset="0"/>
              </a:rPr>
              <a:t>Нижняя крышка переплета Евангелия  с изображением Распятия»</a:t>
            </a:r>
            <a:br>
              <a:rPr lang="ru-RU" sz="1800" b="1" smtClean="0">
                <a:latin typeface="Times New Roman" pitchFamily="18" charset="0"/>
                <a:cs typeface="Times New Roman" pitchFamily="18" charset="0"/>
              </a:rPr>
            </a:br>
            <a:r>
              <a:rPr lang="ru-RU" sz="1800" smtClean="0">
                <a:latin typeface="Times New Roman" pitchFamily="18" charset="0"/>
                <a:cs typeface="Times New Roman" pitchFamily="18" charset="0"/>
              </a:rPr>
              <a:t>Франция, Париж, около 1260-1270 гг.</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Золото, драгоценные камни, жемчуг</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Национальная библиотека Франции</a:t>
            </a:r>
            <a:endParaRPr lang="ru-RU" sz="1800" smtClean="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022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l"/>
            <a:r>
              <a:rPr lang="ru-RU" sz="1800" b="1" smtClean="0">
                <a:latin typeface="Times New Roman" pitchFamily="18" charset="0"/>
                <a:cs typeface="Times New Roman" pitchFamily="18" charset="0"/>
              </a:rPr>
              <a:t>Ковчег с изображением Христа</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во славе, Распятия и святых</a:t>
            </a:r>
            <a:br>
              <a:rPr lang="ru-RU" sz="1800" b="1" smtClean="0">
                <a:latin typeface="Times New Roman" pitchFamily="18" charset="0"/>
                <a:cs typeface="Times New Roman" pitchFamily="18" charset="0"/>
              </a:rPr>
            </a:br>
            <a:r>
              <a:rPr lang="ru-RU" sz="1800" smtClean="0">
                <a:latin typeface="Times New Roman" pitchFamily="18" charset="0"/>
                <a:cs typeface="Times New Roman" pitchFamily="18" charset="0"/>
              </a:rPr>
              <a:t>Франция, Лимож, 1200-1210 гг. Государственный Эрмитаж.</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Дерево, медь, непрозрачная эмаль; ковка, чеканка, резьба, гравировка, выемчатая эмаль, золочение.</a:t>
            </a:r>
            <a:endParaRPr lang="ru-RU" sz="1800" smtClean="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8881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l">
              <a:defRPr/>
            </a:pPr>
            <a:r>
              <a:rPr lang="ru-RU" sz="1800" b="1" smtClean="0">
                <a:latin typeface="Times New Roman" pitchFamily="18" charset="0"/>
                <a:cs typeface="Times New Roman" pitchFamily="18" charset="0"/>
              </a:rPr>
              <a:t>«Навершие посоха с изображением сцены Благовещения»</a:t>
            </a:r>
            <a:br>
              <a:rPr lang="ru-RU" sz="1800" b="1" smtClean="0">
                <a:latin typeface="Times New Roman" pitchFamily="18" charset="0"/>
                <a:cs typeface="Times New Roman" pitchFamily="18" charset="0"/>
              </a:rPr>
            </a:br>
            <a:r>
              <a:rPr lang="ru-RU" sz="1800" kern="1200" smtClean="0">
                <a:solidFill>
                  <a:schemeClr val="tx1"/>
                </a:solidFill>
                <a:latin typeface="Times New Roman" pitchFamily="18" charset="0"/>
                <a:cs typeface="Times New Roman" pitchFamily="18" charset="0"/>
              </a:rPr>
              <a:t>Франция, Лимож, вторая четверть XIII в.</a:t>
            </a:r>
            <a:br>
              <a:rPr lang="ru-RU" sz="1800" kern="1200" smtClean="0">
                <a:solidFill>
                  <a:schemeClr val="tx1"/>
                </a:solidFill>
                <a:latin typeface="Times New Roman" pitchFamily="18" charset="0"/>
                <a:cs typeface="Times New Roman" pitchFamily="18" charset="0"/>
              </a:rPr>
            </a:br>
            <a:r>
              <a:rPr lang="ru-RU" sz="1800" smtClean="0">
                <a:latin typeface="Times New Roman" pitchFamily="18" charset="0"/>
                <a:cs typeface="Times New Roman" pitchFamily="18" charset="0"/>
              </a:rPr>
              <a:t>Государственный Эрмитаж</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Медь, непрозрачная эмаль, эмалевые бусины; ковка, чеканка, резьба, гравировка, выемчатая эмаль, золочение.</a:t>
            </a:r>
            <a:endParaRPr lang="ru-RU" sz="1800" dirty="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642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420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7969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smtClean="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814170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Words>
  <Application>Microsoft Office PowerPoint</Application>
  <PresentationFormat>Экран (4:3)</PresentationFormat>
  <Paragraphs>19</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Декоративно-прикладное искусство</vt:lpstr>
      <vt:lpstr>Презентация PowerPoint</vt:lpstr>
      <vt:lpstr>Презентация PowerPoint</vt:lpstr>
      <vt:lpstr>«Нижняя крышка переплета Евангелия  с изображением Распятия» Франция, Париж, около 1260-1270 гг. Золото, драгоценные камни, жемчуг Национальная библиотека Франции</vt:lpstr>
      <vt:lpstr>Ковчег с изображением Христа во славе, Распятия и святых Франция, Лимож, 1200-1210 гг. Государственный Эрмитаж. Дерево, медь, непрозрачная эмаль; ковка, чеканка, резьба, гравировка, выемчатая эмаль, золочение.</vt:lpstr>
      <vt:lpstr>«Навершие посоха с изображением сцены Благовещения» Франция, Лимож, вторая четверть XIII в. Государственный Эрмитаж Медь, непрозрачная эмаль, эмалевые бусины; ковка, чеканка, резьба, гравировка, выемчатая эмаль, золочение.</vt:lpstr>
      <vt:lpstr>Презентация PowerPoint</vt:lpstr>
      <vt:lpstr>Презентация PowerPoint</vt:lpstr>
      <vt:lpstr>Презентация PowerPoint</vt:lpstr>
      <vt:lpstr>Ковровое искусство</vt:lpstr>
      <vt:lpstr>Гобеле́н или шпалера, — один из видов декоративно-прикладного искусства, стенной односторонний безворсовый ковёр с сюжетной или орнаментальной композицией, вытканный вручную перекрёстным переплетением нитей.</vt:lpstr>
      <vt:lpstr>Шпалера "Успение. Погребение. Коронование Марии" (Серия "История Девы Марии")</vt:lpstr>
      <vt:lpstr>Фрагмент шпалеры «История рыцаря Лебедя».  Беатриса из серии «История рыцаря Лебедя». Фландрия, Брюссель. Начало XVI в. Шерсть, шелк, золотые и серебряные нити.  Готическая эпоха являлась периодом интенсивного развития городской и рыцарской культуры. Именно в это время впервые в истории стали культивироваться идеалы духовной, возвышенной, рыцарской любви, возникла лирическая поэзия и музыка. </vt:lpstr>
      <vt:lpstr>В XV веке производство французских шпалер из-за Столетней войны переместилось из Парижа в города, расположенные в бассейне Луары. Здесь во второй половине столетия появился особый вид шпалер, называемый «мильфлёр» (фр. mille fleur, что означает «тысяча цветов»). На тёмном зелёном, синем или красном фоне, по декоративной кайме, обрамляющей шпалеру, рассыпано множество мелких цветочков, букетиков, ягод, часто изображённых с ботанической точностью.</vt:lpstr>
      <vt:lpstr>Готическая мода (одежда)</vt:lpstr>
      <vt:lpstr>В те далекие времена существовало резкое разделение социальных слоёв: феодалы, крестьяне, горожане. Первое, что отличает сословия – цвет одежды. Простые люди носят штаны, рубахи и платья из серой неокрашенной или коричневой ткани. На сословие человека указывает и сама ткань. Большинство людей носят одежду из недорогой шерстяной или льняной материи. Её производят и продают в Европе, поэтому купить её может каждый. Привилегией феодалов считались костюмы, привезённые купцами из далёких стран, и изготовленные из шёлка, бархата, парчи, украшенные мехом, золотом и драгоценными камнями.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Домашнее задание</vt:lpstr>
      <vt:lpstr>Пример выполненной домашней работы:</vt:lpstr>
      <vt:lpstr>Зарисовки приветствуются!</vt:lpstr>
      <vt:lpstr>Иллюстрации из книги «Путешествие в средневековье», автор Наташа Кайя.</vt:lpstr>
      <vt:lpstr>Разворот книги «Путешествие в средневековье», автор Наташа Кайя</vt:lpstr>
      <vt:lpstr>Разворот книги «Путешествие в средневековье», автор Наташа Кайя</vt:lpstr>
      <vt:lpstr>Разворот книги «Путешествие в средневековье», автор Наташа Кайя</vt:lpstr>
      <vt:lpstr>Презентация PowerPoint</vt:lpstr>
      <vt:lpstr>О создании книги «Путешествие в средневековье»: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Декоративно-прикладное искусство</dc:title>
  <dc:creator>Троицкая ДХШ</dc:creator>
  <cp:lastModifiedBy>Троицкая ДХШ</cp:lastModifiedBy>
  <cp:revision>1</cp:revision>
  <dcterms:created xsi:type="dcterms:W3CDTF">2020-11-07T14:37:00Z</dcterms:created>
  <dcterms:modified xsi:type="dcterms:W3CDTF">2020-11-07T14:37:00Z</dcterms:modified>
</cp:coreProperties>
</file>