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3" d="100"/>
          <a:sy n="63" d="100"/>
        </p:scale>
        <p:origin x="-77" y="-4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5FC51-BB7E-4E8C-BA06-CE673F38669B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E9D90-6FE5-4EF8-878E-3C05EEF155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5FC51-BB7E-4E8C-BA06-CE673F38669B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E9D90-6FE5-4EF8-878E-3C05EEF155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5FC51-BB7E-4E8C-BA06-CE673F38669B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E9D90-6FE5-4EF8-878E-3C05EEF155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5FC51-BB7E-4E8C-BA06-CE673F38669B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E9D90-6FE5-4EF8-878E-3C05EEF155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5FC51-BB7E-4E8C-BA06-CE673F38669B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E9D90-6FE5-4EF8-878E-3C05EEF155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5FC51-BB7E-4E8C-BA06-CE673F38669B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E9D90-6FE5-4EF8-878E-3C05EEF155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5FC51-BB7E-4E8C-BA06-CE673F38669B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E9D90-6FE5-4EF8-878E-3C05EEF155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5FC51-BB7E-4E8C-BA06-CE673F38669B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E9D90-6FE5-4EF8-878E-3C05EEF155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5FC51-BB7E-4E8C-BA06-CE673F38669B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E9D90-6FE5-4EF8-878E-3C05EEF155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5FC51-BB7E-4E8C-BA06-CE673F38669B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E9D90-6FE5-4EF8-878E-3C05EEF155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5FC51-BB7E-4E8C-BA06-CE673F38669B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E9D90-6FE5-4EF8-878E-3C05EEF155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5FC51-BB7E-4E8C-BA06-CE673F38669B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E9D90-6FE5-4EF8-878E-3C05EEF1553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071547"/>
            <a:ext cx="7815290" cy="1928825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Century Gothic" pitchFamily="34" charset="0"/>
              </a:rPr>
              <a:t>СИЛУЭТНАЯ КОМПОЗИЦИЯ</a:t>
            </a:r>
            <a:endParaRPr lang="ru-RU" sz="3600" dirty="0">
              <a:latin typeface="Century Gothic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071810"/>
            <a:ext cx="6486548" cy="1500198"/>
          </a:xfrm>
        </p:spPr>
        <p:txBody>
          <a:bodyPr>
            <a:normAutofit/>
          </a:bodyPr>
          <a:lstStyle/>
          <a:p>
            <a:r>
              <a:rPr lang="ru-RU" sz="2800" dirty="0" err="1" smtClean="0">
                <a:solidFill>
                  <a:schemeClr val="tx1"/>
                </a:solidFill>
              </a:rPr>
              <a:t>Однофигурная</a:t>
            </a:r>
            <a:r>
              <a:rPr lang="ru-RU" sz="2800" dirty="0" smtClean="0">
                <a:solidFill>
                  <a:schemeClr val="tx1"/>
                </a:solidFill>
              </a:rPr>
              <a:t>,  </a:t>
            </a:r>
            <a:r>
              <a:rPr lang="ru-RU" sz="2800" dirty="0" err="1" smtClean="0">
                <a:solidFill>
                  <a:schemeClr val="tx1"/>
                </a:solidFill>
              </a:rPr>
              <a:t>двухфигурная</a:t>
            </a:r>
            <a:r>
              <a:rPr lang="ru-RU" sz="2800" dirty="0" smtClean="0">
                <a:solidFill>
                  <a:schemeClr val="tx1"/>
                </a:solidFill>
              </a:rPr>
              <a:t>  композиция на тему: 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«Сцены из жизни людей»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лушк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60" y="1428735"/>
            <a:ext cx="8446478" cy="400052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4480" y="285728"/>
            <a:ext cx="5286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Силуэтные композиции учеников Троицкой ДХШ.</a:t>
            </a:r>
            <a:endParaRPr lang="ru-RU" dirty="0"/>
          </a:p>
        </p:txBody>
      </p:sp>
      <p:pic>
        <p:nvPicPr>
          <p:cNvPr id="3" name="Рисунок 2" descr="Imag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928670"/>
            <a:ext cx="6992829" cy="48577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14480" y="6143644"/>
            <a:ext cx="5286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Рябова Варя «Сцена в детской»</a:t>
            </a: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568" y="237403"/>
            <a:ext cx="8256089" cy="57633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4480" y="6143644"/>
            <a:ext cx="5286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Иванова Полина «Во дворе»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500042"/>
            <a:ext cx="7507388" cy="52984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4480" y="6143644"/>
            <a:ext cx="5286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Ярмак</a:t>
            </a:r>
            <a:r>
              <a:rPr lang="ru-RU" dirty="0" smtClean="0"/>
              <a:t> Софья «Танец»</a:t>
            </a: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илуэты 008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5" y="357166"/>
            <a:ext cx="7429552" cy="55721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4480" y="6143644"/>
            <a:ext cx="5286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Жарылкапова</a:t>
            </a:r>
            <a:r>
              <a:rPr lang="ru-RU" dirty="0" smtClean="0"/>
              <a:t> София «Игра в мяч»</a:t>
            </a: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елод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71736" y="428604"/>
            <a:ext cx="3946549" cy="55721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4480" y="6143644"/>
            <a:ext cx="5286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Байшева</a:t>
            </a:r>
            <a:r>
              <a:rPr lang="ru-RU" dirty="0" smtClean="0"/>
              <a:t> Лиза «Мелодия»</a:t>
            </a: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74638"/>
            <a:ext cx="8001056" cy="1439850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Century Gothic" pitchFamily="34" charset="0"/>
              </a:rPr>
              <a:t>Желаем успехов в работе!</a:t>
            </a:r>
            <a:endParaRPr lang="ru-RU" sz="3600" dirty="0">
              <a:latin typeface="Century Gothic" pitchFamily="34" charset="0"/>
            </a:endParaRPr>
          </a:p>
        </p:txBody>
      </p:sp>
      <p:pic>
        <p:nvPicPr>
          <p:cNvPr id="3" name="Рисунок 2" descr="Женщина с цветам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57554" y="1714488"/>
            <a:ext cx="2571768" cy="36267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00166" y="5857892"/>
            <a:ext cx="6500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Презентацию подготовила преподаватель </a:t>
            </a:r>
            <a:r>
              <a:rPr lang="ru-RU" i="1" dirty="0" err="1" smtClean="0"/>
              <a:t>Караевская</a:t>
            </a:r>
            <a:r>
              <a:rPr lang="ru-RU" i="1" dirty="0" smtClean="0"/>
              <a:t> Т.В.</a:t>
            </a:r>
            <a:endParaRPr lang="ru-RU" i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8605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                       Материалы: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3100" dirty="0" smtClean="0"/>
              <a:t>1. </a:t>
            </a:r>
            <a:r>
              <a:rPr lang="ru-RU" sz="3100" dirty="0"/>
              <a:t>Б</a:t>
            </a:r>
            <a:r>
              <a:rPr lang="ru-RU" sz="3100" dirty="0" smtClean="0"/>
              <a:t>елая бумага формата А-3.</a:t>
            </a:r>
            <a:br>
              <a:rPr lang="ru-RU" sz="3100" dirty="0" smtClean="0"/>
            </a:br>
            <a:r>
              <a:rPr lang="ru-RU" sz="3100" dirty="0" smtClean="0"/>
              <a:t>2. Бумага для эскиза. </a:t>
            </a:r>
            <a:br>
              <a:rPr lang="ru-RU" sz="3100" dirty="0" smtClean="0"/>
            </a:br>
            <a:r>
              <a:rPr lang="ru-RU" sz="3100" dirty="0" smtClean="0"/>
              <a:t>3. Графитный карандаш НВ (ТМ), ластик.</a:t>
            </a:r>
            <a:br>
              <a:rPr lang="ru-RU" sz="3100" dirty="0" smtClean="0"/>
            </a:br>
            <a:r>
              <a:rPr lang="ru-RU" sz="3100" dirty="0" smtClean="0"/>
              <a:t>4. Черная </a:t>
            </a:r>
            <a:r>
              <a:rPr lang="ru-RU" sz="3100" dirty="0" err="1" smtClean="0"/>
              <a:t>гелевая</a:t>
            </a:r>
            <a:r>
              <a:rPr lang="ru-RU" sz="3100" dirty="0" smtClean="0"/>
              <a:t> ручка.</a:t>
            </a:r>
            <a:br>
              <a:rPr lang="ru-RU" sz="3100" dirty="0" smtClean="0"/>
            </a:br>
            <a:r>
              <a:rPr lang="ru-RU" sz="3100" dirty="0" smtClean="0"/>
              <a:t>5. Черная тушь.</a:t>
            </a:r>
            <a:br>
              <a:rPr lang="ru-RU" sz="3100" dirty="0" smtClean="0"/>
            </a:br>
            <a:r>
              <a:rPr lang="ru-RU" sz="3100" dirty="0" smtClean="0"/>
              <a:t>6. Круглые кисти №5, 3, 2 (с хорошим кончиком).</a:t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282" y="428604"/>
            <a:ext cx="414340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Силуэт </a:t>
            </a:r>
            <a:r>
              <a:rPr lang="ru-RU" dirty="0" smtClean="0"/>
              <a:t>– изображение предмета, подражающее тени, </a:t>
            </a:r>
          </a:p>
          <a:p>
            <a:r>
              <a:rPr lang="ru-RU" dirty="0" smtClean="0"/>
              <a:t>падающую на плоскую поверхность при солнечном освещении, </a:t>
            </a:r>
          </a:p>
          <a:p>
            <a:r>
              <a:rPr lang="ru-RU" dirty="0" smtClean="0"/>
              <a:t>то есть такое, в котором,  обозначаются только очертания предмета, </a:t>
            </a:r>
          </a:p>
          <a:p>
            <a:r>
              <a:rPr lang="ru-RU" dirty="0" smtClean="0"/>
              <a:t>а он сам представляется однообразным черным пятном.</a:t>
            </a:r>
          </a:p>
          <a:p>
            <a:r>
              <a:rPr lang="ru-RU" dirty="0" smtClean="0"/>
              <a:t>Силуэт в изобразительном искусстве – вид графического изображения. </a:t>
            </a:r>
          </a:p>
          <a:p>
            <a:r>
              <a:rPr lang="ru-RU" dirty="0" smtClean="0"/>
              <a:t>«Идеальная графика», как писала художница Н.Я. Симонович-Ефимова.</a:t>
            </a:r>
          </a:p>
          <a:p>
            <a:r>
              <a:rPr lang="ru-RU" dirty="0" smtClean="0"/>
              <a:t>Силуэт обычно рисуется черной тушью на белой бумаге или вырезается</a:t>
            </a:r>
          </a:p>
          <a:p>
            <a:r>
              <a:rPr lang="ru-RU" dirty="0" smtClean="0"/>
              <a:t>из черной бумаги, которая потом наклеивается на светлую. </a:t>
            </a:r>
          </a:p>
          <a:p>
            <a:r>
              <a:rPr lang="ru-RU" dirty="0" smtClean="0"/>
              <a:t>В силуэте самое главное – внешние очертания изображения объекта, </a:t>
            </a:r>
          </a:p>
          <a:p>
            <a:r>
              <a:rPr lang="ru-RU" dirty="0" smtClean="0"/>
              <a:t>чтобы он был узнаваемым.</a:t>
            </a:r>
            <a:endParaRPr lang="ru-RU" dirty="0"/>
          </a:p>
        </p:txBody>
      </p:sp>
      <p:pic>
        <p:nvPicPr>
          <p:cNvPr id="4" name="Рисунок 3" descr="поэт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438" y="428604"/>
            <a:ext cx="4214842" cy="57637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857232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ru-RU" sz="1800" dirty="0" smtClean="0"/>
              <a:t>  Изображения подобного рода с древних пор существовали в Китае (так называемые китайские тени) и, вероятно, оттуда проникли в Европу, где это искусство распространилось в Х</a:t>
            </a:r>
            <a:r>
              <a:rPr lang="en-US" sz="1800" dirty="0" smtClean="0"/>
              <a:t>VIII</a:t>
            </a:r>
            <a:r>
              <a:rPr lang="ru-RU" sz="1800" dirty="0" smtClean="0"/>
              <a:t> веке, особенно во Франции. В России – в конце Х</a:t>
            </a:r>
            <a:r>
              <a:rPr lang="en-US" sz="1800" dirty="0" smtClean="0"/>
              <a:t>VIII</a:t>
            </a:r>
            <a:r>
              <a:rPr lang="ru-RU" sz="1800" dirty="0" smtClean="0"/>
              <a:t> – первой половине Х</a:t>
            </a:r>
            <a:r>
              <a:rPr lang="en-US" sz="1800" dirty="0" smtClean="0"/>
              <a:t>I</a:t>
            </a:r>
            <a:r>
              <a:rPr lang="ru-RU" sz="1800" dirty="0" smtClean="0"/>
              <a:t>Х века. </a:t>
            </a:r>
            <a:br>
              <a:rPr lang="ru-RU" sz="1800" dirty="0" smtClean="0"/>
            </a:br>
            <a:r>
              <a:rPr lang="ru-RU" sz="1800" dirty="0" smtClean="0"/>
              <a:t> Излюбленными жанрами были профильные портреты, бытовые сценки, иллюстрации.  </a:t>
            </a:r>
            <a:br>
              <a:rPr lang="ru-RU" sz="1800" dirty="0" smtClean="0"/>
            </a:br>
            <a:r>
              <a:rPr lang="ru-RU" sz="1800" dirty="0" smtClean="0"/>
              <a:t>В России в этой технике работал известный художник, мастер-медальер</a:t>
            </a:r>
            <a:br>
              <a:rPr lang="ru-RU" sz="1800" dirty="0" smtClean="0"/>
            </a:br>
            <a:r>
              <a:rPr lang="ru-RU" sz="1800" dirty="0" smtClean="0"/>
              <a:t>Ф.П. Толстой. </a:t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4" name="Рисунок 3" descr="В людской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2571744"/>
            <a:ext cx="8585768" cy="34686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86050" y="6143644"/>
            <a:ext cx="3405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Ф. П. </a:t>
            </a:r>
            <a:r>
              <a:rPr lang="ru-RU" dirty="0" smtClean="0"/>
              <a:t>Толстой «Сцена в людской»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28662" y="285728"/>
            <a:ext cx="70980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Известны работы прекрасной русской художницы Е.С. Кругликовой. </a:t>
            </a:r>
          </a:p>
          <a:p>
            <a:r>
              <a:rPr lang="ru-RU" dirty="0" smtClean="0"/>
              <a:t>Убежденной последовательницей классической формы силуэта была </a:t>
            </a:r>
          </a:p>
          <a:p>
            <a:r>
              <a:rPr lang="ru-RU" dirty="0" smtClean="0"/>
              <a:t>московская художница Н.Я. Симонович-Ефимова, </a:t>
            </a:r>
          </a:p>
          <a:p>
            <a:r>
              <a:rPr lang="ru-RU" dirty="0" smtClean="0"/>
              <a:t>которую даже называли «силуэтисткой». </a:t>
            </a:r>
            <a:endParaRPr lang="ru-RU" dirty="0"/>
          </a:p>
        </p:txBody>
      </p:sp>
      <p:pic>
        <p:nvPicPr>
          <p:cNvPr id="4" name="Рисунок 3" descr="Эфрос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4546" y="1571612"/>
            <a:ext cx="4568190" cy="4500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43108" y="6215082"/>
            <a:ext cx="4945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Н.Я. Симонович-Ефимова «Критик А.М. Эфрос»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а работо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5387" y="310326"/>
            <a:ext cx="4448052" cy="6047631"/>
          </a:xfrm>
          <a:prstGeom prst="rect">
            <a:avLst/>
          </a:prstGeom>
        </p:spPr>
      </p:pic>
      <p:pic>
        <p:nvPicPr>
          <p:cNvPr id="3" name="Рисунок 2" descr="Ефимов Силуэ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12346" y="323516"/>
            <a:ext cx="4117372" cy="60344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5720" y="6488668"/>
            <a:ext cx="7899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Н.Я. Симонович-Ефимова «В.А. Фаворский»                  «Скульптор И.С. Ефимов»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51" y="214290"/>
            <a:ext cx="8929749" cy="7448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Последовательность выполнения задания:</a:t>
            </a:r>
          </a:p>
          <a:p>
            <a:endParaRPr lang="ru-RU" sz="3200" dirty="0"/>
          </a:p>
          <a:p>
            <a:r>
              <a:rPr lang="ru-RU" b="1" dirty="0" smtClean="0"/>
              <a:t>1</a:t>
            </a:r>
            <a:r>
              <a:rPr lang="ru-RU" dirty="0" smtClean="0"/>
              <a:t>. Выбор сюжета. Тема «Сцена из жизни людей» предполагает самостоятельный выбор сюжета, творческий подход к заданию. </a:t>
            </a:r>
          </a:p>
          <a:p>
            <a:r>
              <a:rPr lang="ru-RU" dirty="0" smtClean="0"/>
              <a:t>Предлагаются следующие варианты для размышления: </a:t>
            </a:r>
          </a:p>
          <a:p>
            <a:pPr>
              <a:buFontTx/>
              <a:buChar char="-"/>
            </a:pPr>
            <a:r>
              <a:rPr lang="ru-RU" dirty="0" smtClean="0"/>
              <a:t> сцены из современной жизни по наблюдениям и по памяти;</a:t>
            </a:r>
          </a:p>
          <a:p>
            <a:pPr>
              <a:buFontTx/>
              <a:buChar char="-"/>
            </a:pPr>
            <a:r>
              <a:rPr lang="ru-RU" dirty="0" smtClean="0"/>
              <a:t> сцены по представлению, например, исторический сюжет: </a:t>
            </a:r>
          </a:p>
          <a:p>
            <a:r>
              <a:rPr lang="ru-RU" dirty="0" smtClean="0"/>
              <a:t>детская комната </a:t>
            </a:r>
            <a:r>
              <a:rPr lang="en-US" dirty="0" smtClean="0"/>
              <a:t>XIX</a:t>
            </a:r>
            <a:r>
              <a:rPr lang="ru-RU" dirty="0" smtClean="0"/>
              <a:t> века, театральные сцены. </a:t>
            </a:r>
          </a:p>
          <a:p>
            <a:r>
              <a:rPr lang="ru-RU" dirty="0" smtClean="0"/>
              <a:t>Главное в данном задании обязательное изображение человека, что собственно </a:t>
            </a:r>
          </a:p>
          <a:p>
            <a:r>
              <a:rPr lang="ru-RU" dirty="0"/>
              <a:t>о</a:t>
            </a:r>
            <a:r>
              <a:rPr lang="ru-RU" dirty="0" smtClean="0"/>
              <a:t>тражено в названии темы. Композиция может быть </a:t>
            </a:r>
            <a:r>
              <a:rPr lang="ru-RU" dirty="0" err="1" smtClean="0"/>
              <a:t>однофигурной</a:t>
            </a:r>
            <a:r>
              <a:rPr lang="ru-RU" dirty="0" smtClean="0"/>
              <a:t>, </a:t>
            </a:r>
            <a:r>
              <a:rPr lang="ru-RU" dirty="0" err="1" smtClean="0"/>
              <a:t>двухфигурной</a:t>
            </a:r>
            <a:endParaRPr lang="ru-RU" dirty="0" smtClean="0"/>
          </a:p>
          <a:p>
            <a:r>
              <a:rPr lang="ru-RU" dirty="0"/>
              <a:t>п</a:t>
            </a:r>
            <a:r>
              <a:rPr lang="ru-RU" dirty="0" smtClean="0"/>
              <a:t>о желанию автора.</a:t>
            </a:r>
          </a:p>
          <a:p>
            <a:r>
              <a:rPr lang="ru-RU" b="1" dirty="0" smtClean="0"/>
              <a:t>2</a:t>
            </a:r>
            <a:r>
              <a:rPr lang="ru-RU" dirty="0" smtClean="0"/>
              <a:t>. После выбора сюжета необходимо сделать подготовительный эскиз, выбрать расположение листа (вертикальное или горизонтальное) .</a:t>
            </a:r>
          </a:p>
          <a:p>
            <a:r>
              <a:rPr lang="ru-RU" b="1" dirty="0" smtClean="0"/>
              <a:t>3</a:t>
            </a:r>
            <a:r>
              <a:rPr lang="ru-RU" dirty="0" smtClean="0"/>
              <a:t>. Выполняется карандашный рисунок на чистовом листе. Линейный рисунок </a:t>
            </a:r>
          </a:p>
          <a:p>
            <a:r>
              <a:rPr lang="ru-RU" dirty="0" smtClean="0"/>
              <a:t>контура должен быть выразительным, внимательным.</a:t>
            </a:r>
          </a:p>
          <a:p>
            <a:r>
              <a:rPr lang="ru-RU" b="1" dirty="0" smtClean="0"/>
              <a:t>4</a:t>
            </a:r>
            <a:r>
              <a:rPr lang="ru-RU" dirty="0" smtClean="0"/>
              <a:t>. После того как линейный рисунок готов, контуры изображения аккуратно </a:t>
            </a:r>
          </a:p>
          <a:p>
            <a:r>
              <a:rPr lang="ru-RU" dirty="0" smtClean="0"/>
              <a:t>обводятся черной </a:t>
            </a:r>
            <a:r>
              <a:rPr lang="ru-RU" dirty="0" err="1" smtClean="0"/>
              <a:t>гелевой</a:t>
            </a:r>
            <a:r>
              <a:rPr lang="ru-RU" dirty="0" smtClean="0"/>
              <a:t> ручкой.</a:t>
            </a:r>
          </a:p>
          <a:p>
            <a:r>
              <a:rPr lang="ru-RU" b="1" dirty="0" smtClean="0"/>
              <a:t>5</a:t>
            </a:r>
            <a:r>
              <a:rPr lang="ru-RU" dirty="0" smtClean="0"/>
              <a:t>. Заливка изображения черной тушью. Сначала кончиком тонкой кисти обводятся внутренние края изображения, начиная с верхней части листа. Работа выполняется аккуратно, не спеша. Затем более толстой кистью выполняется заливка внутренней части </a:t>
            </a:r>
          </a:p>
          <a:p>
            <a:r>
              <a:rPr lang="ru-RU" dirty="0"/>
              <a:t>и</a:t>
            </a:r>
            <a:r>
              <a:rPr lang="ru-RU" dirty="0" smtClean="0"/>
              <a:t>зображения. Заливка выполняется равномерным, однородным тоном. 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ар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46" y="1357298"/>
            <a:ext cx="4643470" cy="45144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5786" y="642918"/>
            <a:ext cx="78005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/>
              <a:t>Предлагаем посмотреть силуэтные композиции для вдохновения!</a:t>
            </a:r>
            <a:endParaRPr lang="ru-RU" sz="2000" i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.Толстой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04" y="857232"/>
            <a:ext cx="6072230" cy="478491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463</Words>
  <Application>Microsoft Office PowerPoint</Application>
  <PresentationFormat>Экран (4:3)</PresentationFormat>
  <Paragraphs>49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СИЛУЭТНАЯ КОМПОЗИЦИЯ</vt:lpstr>
      <vt:lpstr>                       Материалы:   1. Белая бумага формата А-3. 2. Бумага для эскиза.  3. Графитный карандаш НВ (ТМ), ластик. 4. Черная гелевая ручка. 5. Черная тушь. 6. Круглые кисти №5, 3, 2 (с хорошим кончиком).   </vt:lpstr>
      <vt:lpstr>Презентация PowerPoint</vt:lpstr>
      <vt:lpstr>  Изображения подобного рода с древних пор существовали в Китае (так называемые китайские тени) и, вероятно, оттуда проникли в Европу, где это искусство распространилось в ХVIII веке, особенно во Франции. В России – в конце ХVIII – первой половине ХIХ века.   Излюбленными жанрами были профильные портреты, бытовые сценки, иллюстрации.   В России в этой технике работал известный художник, мастер-медальер Ф.П. Толстой.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Желаем успехов в работе!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СИЛУЭТНАЯ КОМПОЗИЦИЯ</dc:title>
  <dc:creator>KAT</dc:creator>
  <cp:lastModifiedBy>Троицкая ДХШ</cp:lastModifiedBy>
  <cp:revision>73</cp:revision>
  <dcterms:created xsi:type="dcterms:W3CDTF">2021-11-03T15:24:22Z</dcterms:created>
  <dcterms:modified xsi:type="dcterms:W3CDTF">2021-11-29T07:31:14Z</dcterms:modified>
</cp:coreProperties>
</file>