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5"/>
  </p:notesMasterIdLst>
  <p:sldIdLst>
    <p:sldId id="256" r:id="rId2"/>
    <p:sldId id="316" r:id="rId3"/>
    <p:sldId id="315" r:id="rId4"/>
    <p:sldId id="317" r:id="rId5"/>
    <p:sldId id="318" r:id="rId6"/>
    <p:sldId id="319" r:id="rId7"/>
    <p:sldId id="322" r:id="rId8"/>
    <p:sldId id="323" r:id="rId9"/>
    <p:sldId id="320" r:id="rId10"/>
    <p:sldId id="321" r:id="rId11"/>
    <p:sldId id="324" r:id="rId12"/>
    <p:sldId id="325" r:id="rId13"/>
    <p:sldId id="326" r:id="rId14"/>
    <p:sldId id="327" r:id="rId15"/>
    <p:sldId id="328" r:id="rId16"/>
    <p:sldId id="329" r:id="rId17"/>
    <p:sldId id="330" r:id="rId18"/>
    <p:sldId id="331" r:id="rId19"/>
    <p:sldId id="335" r:id="rId20"/>
    <p:sldId id="337" r:id="rId21"/>
    <p:sldId id="338" r:id="rId22"/>
    <p:sldId id="339" r:id="rId23"/>
    <p:sldId id="340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/>
              <a:t>количество </a:t>
            </a:r>
            <a:r>
              <a:rPr lang="ru-RU" dirty="0" smtClean="0"/>
              <a:t>ДТП с участием несовершеннолетних водителей</a:t>
            </a:r>
            <a:endParaRPr lang="ru-RU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ДТП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marker>
            <c:symbol val="diamond"/>
            <c:size val="16"/>
            <c:spPr>
              <a:solidFill>
                <a:srgbClr val="00B0F0"/>
              </a:solidFill>
              <a:ln>
                <a:solidFill>
                  <a:srgbClr val="002060"/>
                </a:solidFill>
              </a:ln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marker>
          <c:dLbls>
            <c:dLbl>
              <c:idx val="0"/>
              <c:layout>
                <c:manualLayout>
                  <c:x val="-8.7988733000740713E-2"/>
                  <c:y val="-9.36203495609183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1256084657602493"/>
                  <c:y val="-6.55919444267677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118278875777431E-3"/>
                  <c:y val="-4.5652375645825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351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3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55</c:v>
                </c:pt>
                <c:pt idx="1">
                  <c:v>112</c:v>
                </c:pt>
                <c:pt idx="2">
                  <c:v>125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5359368"/>
        <c:axId val="185357016"/>
      </c:lineChart>
      <c:catAx>
        <c:axId val="185359368"/>
        <c:scaling>
          <c:orientation val="minMax"/>
        </c:scaling>
        <c:delete val="0"/>
        <c:axPos val="b"/>
        <c:minorGridlines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185357016"/>
        <c:crosses val="autoZero"/>
        <c:auto val="1"/>
        <c:lblAlgn val="ctr"/>
        <c:lblOffset val="100"/>
        <c:noMultiLvlLbl val="0"/>
      </c:catAx>
      <c:valAx>
        <c:axId val="185357016"/>
        <c:scaling>
          <c:orientation val="minMax"/>
          <c:max val="150"/>
          <c:min val="5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535936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tx1"/>
      </a:solidFill>
    </a:ln>
    <a:effectLst>
      <a:glow rad="228600">
        <a:schemeClr val="accent1">
          <a:satMod val="175000"/>
          <a:alpha val="40000"/>
        </a:schemeClr>
      </a:glow>
    </a:effectLst>
  </c:sp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103F69-63EA-43F2-8B71-B604AAD2F5CA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924659-8DC6-45D1-B845-FBA096E8B4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461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24659-8DC6-45D1-B845-FBA096E8B41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324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31328-1B83-4C2E-91C0-01A291AD54AC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8564A-9AA0-434B-BE22-9FE7434A8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012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31328-1B83-4C2E-91C0-01A291AD54AC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8564A-9AA0-434B-BE22-9FE7434A8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991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31328-1B83-4C2E-91C0-01A291AD54AC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8564A-9AA0-434B-BE22-9FE7434A84C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921550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31328-1B83-4C2E-91C0-01A291AD54AC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8564A-9AA0-434B-BE22-9FE7434A8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7654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31328-1B83-4C2E-91C0-01A291AD54AC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8564A-9AA0-434B-BE22-9FE7434A84C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557629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31328-1B83-4C2E-91C0-01A291AD54AC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8564A-9AA0-434B-BE22-9FE7434A8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388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31328-1B83-4C2E-91C0-01A291AD54AC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8564A-9AA0-434B-BE22-9FE7434A8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961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31328-1B83-4C2E-91C0-01A291AD54AC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8564A-9AA0-434B-BE22-9FE7434A8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65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31328-1B83-4C2E-91C0-01A291AD54AC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8564A-9AA0-434B-BE22-9FE7434A8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884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31328-1B83-4C2E-91C0-01A291AD54AC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8564A-9AA0-434B-BE22-9FE7434A8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985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31328-1B83-4C2E-91C0-01A291AD54AC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8564A-9AA0-434B-BE22-9FE7434A8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288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31328-1B83-4C2E-91C0-01A291AD54AC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8564A-9AA0-434B-BE22-9FE7434A8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02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31328-1B83-4C2E-91C0-01A291AD54AC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8564A-9AA0-434B-BE22-9FE7434A8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804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31328-1B83-4C2E-91C0-01A291AD54AC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8564A-9AA0-434B-BE22-9FE7434A8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533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31328-1B83-4C2E-91C0-01A291AD54AC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8564A-9AA0-434B-BE22-9FE7434A8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591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8564A-9AA0-434B-BE22-9FE7434A84C4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31328-1B83-4C2E-91C0-01A291AD54AC}" type="datetimeFigureOut">
              <a:rPr lang="ru-RU" smtClean="0"/>
              <a:t>17.04.2024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001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31328-1B83-4C2E-91C0-01A291AD54AC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6D8564A-9AA0-434B-BE22-9FE7434A8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100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184" y="343912"/>
            <a:ext cx="10830526" cy="2669743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Обзор аварийности с участием несовершеннолетних водителей авто-, мототранспорта за 2021-2023 </a:t>
            </a:r>
            <a:r>
              <a:rPr lang="ru-RU" sz="4400" dirty="0" err="1" smtClean="0">
                <a:solidFill>
                  <a:srgbClr val="002060"/>
                </a:solidFill>
              </a:rPr>
              <a:t>г.г</a:t>
            </a:r>
            <a:r>
              <a:rPr lang="ru-RU" sz="4400" dirty="0" smtClean="0">
                <a:solidFill>
                  <a:srgbClr val="002060"/>
                </a:solidFill>
              </a:rPr>
              <a:t>.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51" y="3927566"/>
            <a:ext cx="2555035" cy="246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4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99" y="0"/>
            <a:ext cx="10423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026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54" y="0"/>
            <a:ext cx="93886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8413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36" y="0"/>
            <a:ext cx="51435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754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0455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70" y="0"/>
            <a:ext cx="95736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8724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14" y="0"/>
            <a:ext cx="101360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0341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417" y="0"/>
            <a:ext cx="97363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1851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23" y="0"/>
            <a:ext cx="100111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7896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58" y="0"/>
            <a:ext cx="98094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4918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65" y="0"/>
            <a:ext cx="100369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329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50" y="695460"/>
            <a:ext cx="11949953" cy="5379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311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2694" y="1095554"/>
            <a:ext cx="921301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Несмотря на принимаемые профилактические меры,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количество подобных ДТП ежегодно увеличивается </a:t>
            </a:r>
          </a:p>
          <a:p>
            <a:endParaRPr lang="ru-RU" sz="3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39022715"/>
              </p:ext>
            </p:extLst>
          </p:nvPr>
        </p:nvGraphicFramePr>
        <p:xfrm>
          <a:off x="1120462" y="2331076"/>
          <a:ext cx="7637171" cy="3696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770282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40" y="112136"/>
            <a:ext cx="10522039" cy="660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462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70" y="0"/>
            <a:ext cx="117238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383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18" y="0"/>
            <a:ext cx="93299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56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02" y="353683"/>
            <a:ext cx="109728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142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1999" y="536767"/>
            <a:ext cx="8735683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последние 3 года, с 2021 по 2023 год, произошло </a:t>
            </a:r>
          </a:p>
          <a:p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292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дорожно-транспортных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происшествия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участием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несовершеннолетних водителей,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которых: </a:t>
            </a:r>
          </a:p>
          <a:p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19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детей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погибли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299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получили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травмы различной степени тяжести. </a:t>
            </a:r>
          </a:p>
          <a:p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Из них абсолютное большинство ДТП произошло с участием несовершеннолетних водителей мототранспорта - 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271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008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7234" y="1235886"/>
            <a:ext cx="900767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Самые резонансные ДТП с несовершеннолетними водителями авто-, мототранспорта за последние </a:t>
            </a:r>
          </a:p>
          <a:p>
            <a:pPr algn="ctr"/>
            <a:r>
              <a:rPr lang="ru-RU" sz="4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 года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891092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41" y="0"/>
            <a:ext cx="10449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92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62" y="0"/>
            <a:ext cx="10461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990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60" y="0"/>
            <a:ext cx="9525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215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24" y="0"/>
            <a:ext cx="98008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354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25" y="0"/>
            <a:ext cx="102429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71567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965</TotalTime>
  <Words>95</Words>
  <Application>Microsoft Office PowerPoint</Application>
  <PresentationFormat>Широкоэкранный</PresentationFormat>
  <Paragraphs>18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Times New Roman</vt:lpstr>
      <vt:lpstr>Trebuchet MS</vt:lpstr>
      <vt:lpstr>Wingdings 3</vt:lpstr>
      <vt:lpstr>Грань</vt:lpstr>
      <vt:lpstr>Обзор аварийности с участием несовершеннолетних водителей авто-, мототранспорта за 2021-2023 г.г.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Обзор состояния аварийности с детьми в возрасте до 16 лет в Краснодарском крае  за 12 месяцев 2017 года.</dc:title>
  <dc:creator>Оператор</dc:creator>
  <cp:lastModifiedBy>dianyshev</cp:lastModifiedBy>
  <cp:revision>49</cp:revision>
  <dcterms:created xsi:type="dcterms:W3CDTF">2018-01-31T06:58:13Z</dcterms:created>
  <dcterms:modified xsi:type="dcterms:W3CDTF">2024-04-17T09:16:56Z</dcterms:modified>
</cp:coreProperties>
</file>