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media/image27.jpg" ContentType="image/jpeg"/>
  <Override PartName="/ppt/media/image28.jpg" ContentType="image/jpeg"/>
  <Override PartName="/ppt/media/image31.jpg" ContentType="image/jpeg"/>
  <Override PartName="/ppt/media/image32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handoutMasterIdLst>
    <p:handoutMasterId r:id="rId20"/>
  </p:handoutMasterIdLst>
  <p:sldIdLst>
    <p:sldId id="256" r:id="rId2"/>
    <p:sldId id="281" r:id="rId3"/>
    <p:sldId id="257" r:id="rId4"/>
    <p:sldId id="258" r:id="rId5"/>
    <p:sldId id="272" r:id="rId6"/>
    <p:sldId id="259" r:id="rId7"/>
    <p:sldId id="260" r:id="rId8"/>
    <p:sldId id="261" r:id="rId9"/>
    <p:sldId id="273" r:id="rId10"/>
    <p:sldId id="262" r:id="rId11"/>
    <p:sldId id="278" r:id="rId12"/>
    <p:sldId id="279" r:id="rId13"/>
    <p:sldId id="264" r:id="rId14"/>
    <p:sldId id="280" r:id="rId15"/>
    <p:sldId id="282" r:id="rId16"/>
    <p:sldId id="270" r:id="rId17"/>
    <p:sldId id="275" r:id="rId18"/>
    <p:sldId id="271" r:id="rId19"/>
  </p:sldIdLst>
  <p:sldSz cx="12192000" cy="6858000"/>
  <p:notesSz cx="6858000" cy="12192000"/>
  <p:embeddedFontLst>
    <p:embeddedFont>
      <p:font typeface="Trebuchet MS" panose="020B0603020202020204" pitchFamily="34" charset="0"/>
      <p:regular r:id="rId21"/>
      <p:bold r:id="rId22"/>
      <p:italic r:id="rId23"/>
      <p:boldItalic r:id="rId24"/>
    </p:embeddedFont>
    <p:embeddedFont>
      <p:font typeface="Wingdings 3" panose="05040102010807070707" pitchFamily="18" charset="2"/>
      <p:regular r:id="rId25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629" y="4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61242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414" y="0"/>
            <a:ext cx="2971800" cy="61242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D6ABCE-428B-46C6-A784-31CE7D372A98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11579580"/>
            <a:ext cx="2971800" cy="6124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414" y="11579580"/>
            <a:ext cx="2971800" cy="6124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3B581E-0DAC-4505-AD7D-058EADF6F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904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9/29/2022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9/29/2022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9/29/2022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2001500" y="0"/>
            <a:ext cx="190500" cy="1371600"/>
          </a:xfrm>
          <a:custGeom>
            <a:avLst/>
            <a:gdLst/>
            <a:ahLst/>
            <a:cxnLst/>
            <a:rect l="l" t="t" r="r" b="b"/>
            <a:pathLst>
              <a:path w="190500" h="1371600">
                <a:moveTo>
                  <a:pt x="190500" y="0"/>
                </a:moveTo>
                <a:lnTo>
                  <a:pt x="0" y="0"/>
                </a:lnTo>
                <a:lnTo>
                  <a:pt x="0" y="1371600"/>
                </a:lnTo>
                <a:lnTo>
                  <a:pt x="190500" y="1371600"/>
                </a:lnTo>
                <a:lnTo>
                  <a:pt x="190500" y="0"/>
                </a:lnTo>
                <a:close/>
              </a:path>
            </a:pathLst>
          </a:custGeom>
          <a:solidFill>
            <a:srgbClr val="D128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2001500" y="1371599"/>
            <a:ext cx="190500" cy="5486400"/>
          </a:xfrm>
          <a:custGeom>
            <a:avLst/>
            <a:gdLst/>
            <a:ahLst/>
            <a:cxnLst/>
            <a:rect l="l" t="t" r="r" b="b"/>
            <a:pathLst>
              <a:path w="190500" h="5486400">
                <a:moveTo>
                  <a:pt x="190500" y="0"/>
                </a:moveTo>
                <a:lnTo>
                  <a:pt x="0" y="0"/>
                </a:lnTo>
                <a:lnTo>
                  <a:pt x="0" y="5486400"/>
                </a:lnTo>
                <a:lnTo>
                  <a:pt x="190500" y="5486400"/>
                </a:lnTo>
                <a:lnTo>
                  <a:pt x="1905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65903" y="204927"/>
            <a:ext cx="3060192" cy="406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5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4881" y="1785619"/>
            <a:ext cx="11336020" cy="38665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23.png"/><Relationship Id="rId7" Type="http://schemas.openxmlformats.org/officeDocument/2006/relationships/image" Target="../media/image27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600" y="1327415"/>
            <a:ext cx="10215626" cy="27828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ru-RU" sz="3600" dirty="0" smtClean="0"/>
              <a:t>ИЗ ОПЫТА СОВМЕСТНОЙ РАБОТЫ ШКОЛЫ-УЧАСТНИЦЫ С КУРАТОРОМ ПРОЕКТА «500+»: </a:t>
            </a:r>
            <a:br>
              <a:rPr lang="ru-RU" sz="3600" dirty="0" smtClean="0"/>
            </a:br>
            <a:r>
              <a:rPr lang="ru-RU" sz="3600" dirty="0" smtClean="0"/>
              <a:t>РЕАЛИЗАЦИЯ АНТИРИСКОВЫХ ПРОГРАММ</a:t>
            </a:r>
            <a:endParaRPr sz="3600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47800" y="4110228"/>
            <a:ext cx="3730752" cy="2552700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6324600" y="5367848"/>
            <a:ext cx="5579745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dirty="0" err="1" smtClean="0">
                <a:latin typeface="Times New Roman"/>
                <a:cs typeface="Times New Roman"/>
              </a:rPr>
              <a:t>Крец</a:t>
            </a:r>
            <a:r>
              <a:rPr lang="ru-RU" sz="2400" dirty="0" smtClean="0">
                <a:latin typeface="Times New Roman"/>
                <a:cs typeface="Times New Roman"/>
              </a:rPr>
              <a:t> С.В.</a:t>
            </a:r>
            <a:r>
              <a:rPr sz="2400" spc="-10" dirty="0" smtClean="0">
                <a:latin typeface="Times New Roman"/>
                <a:cs typeface="Times New Roman"/>
              </a:rPr>
              <a:t>,</a:t>
            </a:r>
            <a:endParaRPr sz="24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lang="ru-RU" sz="2400" dirty="0">
                <a:latin typeface="Times New Roman"/>
                <a:cs typeface="Times New Roman"/>
              </a:rPr>
              <a:t>з</a:t>
            </a:r>
            <a:r>
              <a:rPr lang="ru-RU" sz="2400" dirty="0" smtClean="0">
                <a:latin typeface="Times New Roman"/>
                <a:cs typeface="Times New Roman"/>
              </a:rPr>
              <a:t>аместитель </a:t>
            </a:r>
            <a:r>
              <a:rPr sz="2400" dirty="0" err="1" smtClean="0">
                <a:latin typeface="Times New Roman"/>
                <a:cs typeface="Times New Roman"/>
              </a:rPr>
              <a:t>директор</a:t>
            </a:r>
            <a:r>
              <a:rPr lang="ru-RU" sz="2400" dirty="0" smtClean="0">
                <a:latin typeface="Times New Roman"/>
                <a:cs typeface="Times New Roman"/>
              </a:rPr>
              <a:t>а</a:t>
            </a:r>
            <a:r>
              <a:rPr sz="2400" spc="-15" dirty="0" smtClean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МБОУ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lang="ru-RU" sz="2400" dirty="0" smtClean="0">
                <a:latin typeface="Times New Roman"/>
                <a:cs typeface="Times New Roman"/>
              </a:rPr>
              <a:t>СОШ</a:t>
            </a:r>
            <a:r>
              <a:rPr sz="2400" spc="5" dirty="0" smtClean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№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lang="ru-RU" sz="2400" dirty="0" smtClean="0">
                <a:latin typeface="Times New Roman"/>
                <a:cs typeface="Times New Roman"/>
              </a:rPr>
              <a:t>6 им. А.А. </a:t>
            </a:r>
            <a:r>
              <a:rPr lang="ru-RU" sz="2400" dirty="0" err="1" smtClean="0">
                <a:latin typeface="Times New Roman"/>
                <a:cs typeface="Times New Roman"/>
              </a:rPr>
              <a:t>Шукалова</a:t>
            </a:r>
            <a:r>
              <a:rPr lang="ru-RU" sz="2400" dirty="0" smtClean="0">
                <a:latin typeface="Times New Roman"/>
                <a:cs typeface="Times New Roman"/>
              </a:rPr>
              <a:t> с. Екатериновка</a:t>
            </a:r>
            <a:r>
              <a:rPr lang="ru-RU" sz="2400" spc="-15" dirty="0">
                <a:latin typeface="Times New Roman"/>
                <a:cs typeface="Times New Roman"/>
              </a:rPr>
              <a:t>,</a:t>
            </a:r>
            <a:endParaRPr sz="24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b="1" spc="-10" dirty="0">
                <a:latin typeface="Times New Roman"/>
                <a:cs typeface="Times New Roman"/>
              </a:rPr>
              <a:t>куратор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7" name="object 2"/>
          <p:cNvSpPr txBox="1">
            <a:spLocks/>
          </p:cNvSpPr>
          <p:nvPr/>
        </p:nvSpPr>
        <p:spPr>
          <a:xfrm>
            <a:off x="2643377" y="597484"/>
            <a:ext cx="608330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500" b="1" i="0">
                <a:solidFill>
                  <a:srgbClr val="001F5F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ru-RU" sz="3600" b="0" smtClean="0">
                <a:solidFill>
                  <a:srgbClr val="92D050"/>
                </a:solidFill>
                <a:latin typeface="Trebuchet MS"/>
                <a:cs typeface="Trebuchet MS"/>
              </a:rPr>
              <a:t>Федеральный</a:t>
            </a:r>
            <a:r>
              <a:rPr lang="ru-RU" sz="3600" b="0" spc="-105" smtClean="0">
                <a:solidFill>
                  <a:srgbClr val="92D050"/>
                </a:solidFill>
                <a:latin typeface="Trebuchet MS"/>
                <a:cs typeface="Trebuchet MS"/>
              </a:rPr>
              <a:t> </a:t>
            </a:r>
            <a:r>
              <a:rPr lang="ru-RU" sz="3600" b="0" smtClean="0">
                <a:solidFill>
                  <a:srgbClr val="92D050"/>
                </a:solidFill>
                <a:latin typeface="Trebuchet MS"/>
                <a:cs typeface="Trebuchet MS"/>
              </a:rPr>
              <a:t>проект</a:t>
            </a:r>
            <a:r>
              <a:rPr lang="ru-RU" sz="3600" b="0" spc="-80" smtClean="0">
                <a:solidFill>
                  <a:srgbClr val="92D050"/>
                </a:solidFill>
                <a:latin typeface="Trebuchet MS"/>
                <a:cs typeface="Trebuchet MS"/>
              </a:rPr>
              <a:t> </a:t>
            </a:r>
            <a:r>
              <a:rPr lang="ru-RU" sz="3600" b="0" spc="-10" smtClean="0">
                <a:solidFill>
                  <a:srgbClr val="92D050"/>
                </a:solidFill>
                <a:latin typeface="Trebuchet MS"/>
                <a:cs typeface="Trebuchet MS"/>
              </a:rPr>
              <a:t>«500+»</a:t>
            </a:r>
            <a:endParaRPr lang="ru-RU" sz="3600" b="0" spc="-10" dirty="0">
              <a:solidFill>
                <a:srgbClr val="92D050"/>
              </a:solidFill>
              <a:latin typeface="Trebuchet MS"/>
              <a:cs typeface="Trebuchet MS"/>
            </a:endParaRPr>
          </a:p>
        </p:txBody>
      </p:sp>
      <p:pic>
        <p:nvPicPr>
          <p:cNvPr id="8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137647" y="18288"/>
            <a:ext cx="2054351" cy="205435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421382" y="233248"/>
            <a:ext cx="81965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dirty="0">
                <a:solidFill>
                  <a:srgbClr val="FF0000"/>
                </a:solidFill>
              </a:rPr>
              <a:t>ШАГ</a:t>
            </a:r>
            <a:r>
              <a:rPr sz="2800" spc="-65" dirty="0">
                <a:solidFill>
                  <a:srgbClr val="FF0000"/>
                </a:solidFill>
              </a:rPr>
              <a:t> </a:t>
            </a:r>
            <a:r>
              <a:rPr lang="ru-RU" sz="2800" dirty="0">
                <a:solidFill>
                  <a:srgbClr val="FF0000"/>
                </a:solidFill>
              </a:rPr>
              <a:t>4</a:t>
            </a:r>
            <a:r>
              <a:rPr sz="2800" dirty="0" smtClean="0">
                <a:solidFill>
                  <a:srgbClr val="FF0000"/>
                </a:solidFill>
              </a:rPr>
              <a:t>.</a:t>
            </a:r>
            <a:r>
              <a:rPr sz="2800" spc="-75" dirty="0" smtClean="0">
                <a:solidFill>
                  <a:srgbClr val="FF0000"/>
                </a:solidFill>
              </a:rPr>
              <a:t> </a:t>
            </a:r>
            <a:r>
              <a:rPr sz="2800" spc="-114" dirty="0"/>
              <a:t>РАБОТА</a:t>
            </a:r>
            <a:r>
              <a:rPr sz="2800" spc="-40" dirty="0"/>
              <a:t> </a:t>
            </a:r>
            <a:r>
              <a:rPr sz="2800" dirty="0"/>
              <a:t>С</a:t>
            </a:r>
            <a:r>
              <a:rPr sz="2800" spc="-75" dirty="0"/>
              <a:t> </a:t>
            </a:r>
            <a:r>
              <a:rPr sz="2800" spc="-45" dirty="0"/>
              <a:t>ДОКУМЕНТАМИ </a:t>
            </a:r>
            <a:r>
              <a:rPr sz="2800" dirty="0"/>
              <a:t>В</a:t>
            </a:r>
            <a:r>
              <a:rPr sz="2800" spc="-80" dirty="0"/>
              <a:t> </a:t>
            </a:r>
            <a:r>
              <a:rPr sz="2800" dirty="0"/>
              <a:t>ИС</a:t>
            </a:r>
            <a:r>
              <a:rPr sz="2800" spc="-70" dirty="0"/>
              <a:t> </a:t>
            </a:r>
            <a:r>
              <a:rPr sz="2800" spc="-20" dirty="0"/>
              <a:t>МЭДК</a:t>
            </a:r>
            <a:endParaRPr sz="2800" dirty="0"/>
          </a:p>
        </p:txBody>
      </p:sp>
      <p:pic>
        <p:nvPicPr>
          <p:cNvPr id="50" name="object 5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200" y="0"/>
            <a:ext cx="1171956" cy="914400"/>
          </a:xfrm>
          <a:prstGeom prst="rect">
            <a:avLst/>
          </a:prstGeom>
        </p:spPr>
      </p:pic>
      <p:pic>
        <p:nvPicPr>
          <p:cNvPr id="51" name="Рисунок 50"/>
          <p:cNvPicPr/>
          <p:nvPr/>
        </p:nvPicPr>
        <p:blipFill>
          <a:blip r:embed="rId3"/>
          <a:stretch>
            <a:fillRect/>
          </a:stretch>
        </p:blipFill>
        <p:spPr>
          <a:xfrm>
            <a:off x="152400" y="1066800"/>
            <a:ext cx="112776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421382" y="233248"/>
            <a:ext cx="81965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dirty="0">
                <a:solidFill>
                  <a:srgbClr val="FF0000"/>
                </a:solidFill>
              </a:rPr>
              <a:t>ШАГ</a:t>
            </a:r>
            <a:r>
              <a:rPr sz="2800" spc="-65" dirty="0">
                <a:solidFill>
                  <a:srgbClr val="FF0000"/>
                </a:solidFill>
              </a:rPr>
              <a:t> </a:t>
            </a:r>
            <a:r>
              <a:rPr lang="ru-RU" sz="2800" dirty="0">
                <a:solidFill>
                  <a:srgbClr val="FF0000"/>
                </a:solidFill>
              </a:rPr>
              <a:t>4</a:t>
            </a:r>
            <a:r>
              <a:rPr sz="2800" dirty="0" smtClean="0">
                <a:solidFill>
                  <a:srgbClr val="FF0000"/>
                </a:solidFill>
              </a:rPr>
              <a:t>.</a:t>
            </a:r>
            <a:r>
              <a:rPr sz="2800" spc="-75" dirty="0" smtClean="0">
                <a:solidFill>
                  <a:srgbClr val="FF0000"/>
                </a:solidFill>
              </a:rPr>
              <a:t> </a:t>
            </a:r>
            <a:r>
              <a:rPr sz="2800" spc="-114" dirty="0"/>
              <a:t>РАБОТА</a:t>
            </a:r>
            <a:r>
              <a:rPr sz="2800" spc="-40" dirty="0"/>
              <a:t> </a:t>
            </a:r>
            <a:r>
              <a:rPr sz="2800" dirty="0"/>
              <a:t>С</a:t>
            </a:r>
            <a:r>
              <a:rPr sz="2800" spc="-75" dirty="0"/>
              <a:t> </a:t>
            </a:r>
            <a:r>
              <a:rPr sz="2800" spc="-45" dirty="0"/>
              <a:t>ДОКУМЕНТАМИ </a:t>
            </a:r>
            <a:r>
              <a:rPr sz="2800" dirty="0"/>
              <a:t>В</a:t>
            </a:r>
            <a:r>
              <a:rPr sz="2800" spc="-80" dirty="0"/>
              <a:t> </a:t>
            </a:r>
            <a:r>
              <a:rPr sz="2800" dirty="0"/>
              <a:t>ИС</a:t>
            </a:r>
            <a:r>
              <a:rPr sz="2800" spc="-70" dirty="0"/>
              <a:t> </a:t>
            </a:r>
            <a:r>
              <a:rPr sz="2800" spc="-20" dirty="0"/>
              <a:t>МЭДК</a:t>
            </a:r>
            <a:endParaRPr sz="2800" dirty="0"/>
          </a:p>
        </p:txBody>
      </p:sp>
      <p:pic>
        <p:nvPicPr>
          <p:cNvPr id="50" name="object 5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200" y="0"/>
            <a:ext cx="1171956" cy="91440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457200" y="990600"/>
            <a:ext cx="11048999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3266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421382" y="233248"/>
            <a:ext cx="81965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dirty="0">
                <a:solidFill>
                  <a:srgbClr val="FF0000"/>
                </a:solidFill>
              </a:rPr>
              <a:t>ШАГ</a:t>
            </a:r>
            <a:r>
              <a:rPr sz="2800" spc="-65" dirty="0">
                <a:solidFill>
                  <a:srgbClr val="FF0000"/>
                </a:solidFill>
              </a:rPr>
              <a:t> </a:t>
            </a:r>
            <a:r>
              <a:rPr lang="ru-RU" sz="2800" dirty="0">
                <a:solidFill>
                  <a:srgbClr val="FF0000"/>
                </a:solidFill>
              </a:rPr>
              <a:t>4</a:t>
            </a:r>
            <a:r>
              <a:rPr sz="2800" dirty="0" smtClean="0">
                <a:solidFill>
                  <a:srgbClr val="FF0000"/>
                </a:solidFill>
              </a:rPr>
              <a:t>.</a:t>
            </a:r>
            <a:r>
              <a:rPr sz="2800" spc="-75" dirty="0" smtClean="0">
                <a:solidFill>
                  <a:srgbClr val="FF0000"/>
                </a:solidFill>
              </a:rPr>
              <a:t> </a:t>
            </a:r>
            <a:r>
              <a:rPr sz="2800" spc="-114" dirty="0"/>
              <a:t>РАБОТА</a:t>
            </a:r>
            <a:r>
              <a:rPr sz="2800" spc="-40" dirty="0"/>
              <a:t> </a:t>
            </a:r>
            <a:r>
              <a:rPr sz="2800" dirty="0"/>
              <a:t>С</a:t>
            </a:r>
            <a:r>
              <a:rPr sz="2800" spc="-75" dirty="0"/>
              <a:t> </a:t>
            </a:r>
            <a:r>
              <a:rPr sz="2800" spc="-45" dirty="0"/>
              <a:t>ДОКУМЕНТАМИ </a:t>
            </a:r>
            <a:r>
              <a:rPr sz="2800" dirty="0"/>
              <a:t>В</a:t>
            </a:r>
            <a:r>
              <a:rPr sz="2800" spc="-80" dirty="0"/>
              <a:t> </a:t>
            </a:r>
            <a:r>
              <a:rPr sz="2800" dirty="0"/>
              <a:t>ИС</a:t>
            </a:r>
            <a:r>
              <a:rPr sz="2800" spc="-70" dirty="0"/>
              <a:t> </a:t>
            </a:r>
            <a:r>
              <a:rPr sz="2800" spc="-20" dirty="0"/>
              <a:t>МЭДК</a:t>
            </a:r>
            <a:endParaRPr sz="2800" dirty="0"/>
          </a:p>
        </p:txBody>
      </p:sp>
      <p:pic>
        <p:nvPicPr>
          <p:cNvPr id="50" name="object 5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200" y="0"/>
            <a:ext cx="1171956" cy="9144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3962400" y="762000"/>
            <a:ext cx="7769225" cy="411480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4"/>
          <a:stretch>
            <a:fillRect/>
          </a:stretch>
        </p:blipFill>
        <p:spPr>
          <a:xfrm>
            <a:off x="1828800" y="2362200"/>
            <a:ext cx="6754368" cy="4343832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5"/>
          <a:stretch>
            <a:fillRect/>
          </a:stretch>
        </p:blipFill>
        <p:spPr>
          <a:xfrm>
            <a:off x="76200" y="1429944"/>
            <a:ext cx="534079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02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6050" y="908050"/>
            <a:ext cx="7785100" cy="5880100"/>
            <a:chOff x="146050" y="908050"/>
            <a:chExt cx="7785100" cy="58801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2400" y="914400"/>
              <a:ext cx="7772400" cy="58674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52400" y="914400"/>
              <a:ext cx="7772400" cy="5867400"/>
            </a:xfrm>
            <a:custGeom>
              <a:avLst/>
              <a:gdLst/>
              <a:ahLst/>
              <a:cxnLst/>
              <a:rect l="l" t="t" r="r" b="b"/>
              <a:pathLst>
                <a:path w="7772400" h="5867400">
                  <a:moveTo>
                    <a:pt x="0" y="977900"/>
                  </a:moveTo>
                  <a:lnTo>
                    <a:pt x="1196" y="929088"/>
                  </a:lnTo>
                  <a:lnTo>
                    <a:pt x="4749" y="880896"/>
                  </a:lnTo>
                  <a:lnTo>
                    <a:pt x="10603" y="833381"/>
                  </a:lnTo>
                  <a:lnTo>
                    <a:pt x="18700" y="786597"/>
                  </a:lnTo>
                  <a:lnTo>
                    <a:pt x="28986" y="740602"/>
                  </a:lnTo>
                  <a:lnTo>
                    <a:pt x="41404" y="695450"/>
                  </a:lnTo>
                  <a:lnTo>
                    <a:pt x="55898" y="651199"/>
                  </a:lnTo>
                  <a:lnTo>
                    <a:pt x="72412" y="607903"/>
                  </a:lnTo>
                  <a:lnTo>
                    <a:pt x="90890" y="565619"/>
                  </a:lnTo>
                  <a:lnTo>
                    <a:pt x="111276" y="524403"/>
                  </a:lnTo>
                  <a:lnTo>
                    <a:pt x="133515" y="484312"/>
                  </a:lnTo>
                  <a:lnTo>
                    <a:pt x="157549" y="445400"/>
                  </a:lnTo>
                  <a:lnTo>
                    <a:pt x="183323" y="407724"/>
                  </a:lnTo>
                  <a:lnTo>
                    <a:pt x="210781" y="371340"/>
                  </a:lnTo>
                  <a:lnTo>
                    <a:pt x="239867" y="336304"/>
                  </a:lnTo>
                  <a:lnTo>
                    <a:pt x="270525" y="302672"/>
                  </a:lnTo>
                  <a:lnTo>
                    <a:pt x="302699" y="270500"/>
                  </a:lnTo>
                  <a:lnTo>
                    <a:pt x="336332" y="239844"/>
                  </a:lnTo>
                  <a:lnTo>
                    <a:pt x="371369" y="210760"/>
                  </a:lnTo>
                  <a:lnTo>
                    <a:pt x="407754" y="183304"/>
                  </a:lnTo>
                  <a:lnTo>
                    <a:pt x="445431" y="157532"/>
                  </a:lnTo>
                  <a:lnTo>
                    <a:pt x="484344" y="133500"/>
                  </a:lnTo>
                  <a:lnTo>
                    <a:pt x="524436" y="111264"/>
                  </a:lnTo>
                  <a:lnTo>
                    <a:pt x="565652" y="90880"/>
                  </a:lnTo>
                  <a:lnTo>
                    <a:pt x="607935" y="72403"/>
                  </a:lnTo>
                  <a:lnTo>
                    <a:pt x="651230" y="55891"/>
                  </a:lnTo>
                  <a:lnTo>
                    <a:pt x="695480" y="41399"/>
                  </a:lnTo>
                  <a:lnTo>
                    <a:pt x="740630" y="28982"/>
                  </a:lnTo>
                  <a:lnTo>
                    <a:pt x="786624" y="18698"/>
                  </a:lnTo>
                  <a:lnTo>
                    <a:pt x="833405" y="10601"/>
                  </a:lnTo>
                  <a:lnTo>
                    <a:pt x="880917" y="4749"/>
                  </a:lnTo>
                  <a:lnTo>
                    <a:pt x="929105" y="1196"/>
                  </a:lnTo>
                  <a:lnTo>
                    <a:pt x="977912" y="0"/>
                  </a:lnTo>
                  <a:lnTo>
                    <a:pt x="6794500" y="0"/>
                  </a:lnTo>
                  <a:lnTo>
                    <a:pt x="6843311" y="1196"/>
                  </a:lnTo>
                  <a:lnTo>
                    <a:pt x="6891503" y="4749"/>
                  </a:lnTo>
                  <a:lnTo>
                    <a:pt x="6939018" y="10601"/>
                  </a:lnTo>
                  <a:lnTo>
                    <a:pt x="6985802" y="18698"/>
                  </a:lnTo>
                  <a:lnTo>
                    <a:pt x="7031797" y="28982"/>
                  </a:lnTo>
                  <a:lnTo>
                    <a:pt x="7076949" y="41399"/>
                  </a:lnTo>
                  <a:lnTo>
                    <a:pt x="7121200" y="55891"/>
                  </a:lnTo>
                  <a:lnTo>
                    <a:pt x="7164496" y="72403"/>
                  </a:lnTo>
                  <a:lnTo>
                    <a:pt x="7206780" y="90880"/>
                  </a:lnTo>
                  <a:lnTo>
                    <a:pt x="7247996" y="111264"/>
                  </a:lnTo>
                  <a:lnTo>
                    <a:pt x="7288087" y="133500"/>
                  </a:lnTo>
                  <a:lnTo>
                    <a:pt x="7326999" y="157532"/>
                  </a:lnTo>
                  <a:lnTo>
                    <a:pt x="7364675" y="183304"/>
                  </a:lnTo>
                  <a:lnTo>
                    <a:pt x="7401059" y="210760"/>
                  </a:lnTo>
                  <a:lnTo>
                    <a:pt x="7436095" y="239844"/>
                  </a:lnTo>
                  <a:lnTo>
                    <a:pt x="7469727" y="270500"/>
                  </a:lnTo>
                  <a:lnTo>
                    <a:pt x="7501899" y="302672"/>
                  </a:lnTo>
                  <a:lnTo>
                    <a:pt x="7532555" y="336304"/>
                  </a:lnTo>
                  <a:lnTo>
                    <a:pt x="7561639" y="371340"/>
                  </a:lnTo>
                  <a:lnTo>
                    <a:pt x="7589095" y="407724"/>
                  </a:lnTo>
                  <a:lnTo>
                    <a:pt x="7614867" y="445400"/>
                  </a:lnTo>
                  <a:lnTo>
                    <a:pt x="7638899" y="484312"/>
                  </a:lnTo>
                  <a:lnTo>
                    <a:pt x="7661135" y="524403"/>
                  </a:lnTo>
                  <a:lnTo>
                    <a:pt x="7681519" y="565619"/>
                  </a:lnTo>
                  <a:lnTo>
                    <a:pt x="7699996" y="607903"/>
                  </a:lnTo>
                  <a:lnTo>
                    <a:pt x="7716508" y="651199"/>
                  </a:lnTo>
                  <a:lnTo>
                    <a:pt x="7731000" y="695450"/>
                  </a:lnTo>
                  <a:lnTo>
                    <a:pt x="7743417" y="740602"/>
                  </a:lnTo>
                  <a:lnTo>
                    <a:pt x="7753701" y="786597"/>
                  </a:lnTo>
                  <a:lnTo>
                    <a:pt x="7761798" y="833381"/>
                  </a:lnTo>
                  <a:lnTo>
                    <a:pt x="7767650" y="880896"/>
                  </a:lnTo>
                  <a:lnTo>
                    <a:pt x="7771203" y="929088"/>
                  </a:lnTo>
                  <a:lnTo>
                    <a:pt x="7772400" y="977900"/>
                  </a:lnTo>
                  <a:lnTo>
                    <a:pt x="7772400" y="4889487"/>
                  </a:lnTo>
                  <a:lnTo>
                    <a:pt x="7771203" y="4938294"/>
                  </a:lnTo>
                  <a:lnTo>
                    <a:pt x="7767650" y="4986482"/>
                  </a:lnTo>
                  <a:lnTo>
                    <a:pt x="7761798" y="5033994"/>
                  </a:lnTo>
                  <a:lnTo>
                    <a:pt x="7753701" y="5080775"/>
                  </a:lnTo>
                  <a:lnTo>
                    <a:pt x="7743417" y="5126769"/>
                  </a:lnTo>
                  <a:lnTo>
                    <a:pt x="7731000" y="5171919"/>
                  </a:lnTo>
                  <a:lnTo>
                    <a:pt x="7716508" y="5216169"/>
                  </a:lnTo>
                  <a:lnTo>
                    <a:pt x="7699996" y="5259464"/>
                  </a:lnTo>
                  <a:lnTo>
                    <a:pt x="7681519" y="5301747"/>
                  </a:lnTo>
                  <a:lnTo>
                    <a:pt x="7661135" y="5342963"/>
                  </a:lnTo>
                  <a:lnTo>
                    <a:pt x="7638899" y="5383055"/>
                  </a:lnTo>
                  <a:lnTo>
                    <a:pt x="7614867" y="5421968"/>
                  </a:lnTo>
                  <a:lnTo>
                    <a:pt x="7589095" y="5459645"/>
                  </a:lnTo>
                  <a:lnTo>
                    <a:pt x="7561639" y="5496030"/>
                  </a:lnTo>
                  <a:lnTo>
                    <a:pt x="7532555" y="5531067"/>
                  </a:lnTo>
                  <a:lnTo>
                    <a:pt x="7501899" y="5564700"/>
                  </a:lnTo>
                  <a:lnTo>
                    <a:pt x="7469727" y="5596874"/>
                  </a:lnTo>
                  <a:lnTo>
                    <a:pt x="7436095" y="5627532"/>
                  </a:lnTo>
                  <a:lnTo>
                    <a:pt x="7401059" y="5656618"/>
                  </a:lnTo>
                  <a:lnTo>
                    <a:pt x="7364675" y="5684076"/>
                  </a:lnTo>
                  <a:lnTo>
                    <a:pt x="7326999" y="5709850"/>
                  </a:lnTo>
                  <a:lnTo>
                    <a:pt x="7288087" y="5733884"/>
                  </a:lnTo>
                  <a:lnTo>
                    <a:pt x="7247996" y="5756123"/>
                  </a:lnTo>
                  <a:lnTo>
                    <a:pt x="7206780" y="5776509"/>
                  </a:lnTo>
                  <a:lnTo>
                    <a:pt x="7164496" y="5794987"/>
                  </a:lnTo>
                  <a:lnTo>
                    <a:pt x="7121200" y="5811501"/>
                  </a:lnTo>
                  <a:lnTo>
                    <a:pt x="7076949" y="5825995"/>
                  </a:lnTo>
                  <a:lnTo>
                    <a:pt x="7031797" y="5838413"/>
                  </a:lnTo>
                  <a:lnTo>
                    <a:pt x="6985802" y="5848699"/>
                  </a:lnTo>
                  <a:lnTo>
                    <a:pt x="6939018" y="5856796"/>
                  </a:lnTo>
                  <a:lnTo>
                    <a:pt x="6891503" y="5862650"/>
                  </a:lnTo>
                  <a:lnTo>
                    <a:pt x="6843311" y="5866203"/>
                  </a:lnTo>
                  <a:lnTo>
                    <a:pt x="6794500" y="5867400"/>
                  </a:lnTo>
                  <a:lnTo>
                    <a:pt x="977912" y="5867400"/>
                  </a:lnTo>
                  <a:lnTo>
                    <a:pt x="929105" y="5866203"/>
                  </a:lnTo>
                  <a:lnTo>
                    <a:pt x="880917" y="5862650"/>
                  </a:lnTo>
                  <a:lnTo>
                    <a:pt x="833405" y="5856796"/>
                  </a:lnTo>
                  <a:lnTo>
                    <a:pt x="786624" y="5848699"/>
                  </a:lnTo>
                  <a:lnTo>
                    <a:pt x="740630" y="5838413"/>
                  </a:lnTo>
                  <a:lnTo>
                    <a:pt x="695480" y="5825995"/>
                  </a:lnTo>
                  <a:lnTo>
                    <a:pt x="651230" y="5811501"/>
                  </a:lnTo>
                  <a:lnTo>
                    <a:pt x="607935" y="5794987"/>
                  </a:lnTo>
                  <a:lnTo>
                    <a:pt x="565652" y="5776509"/>
                  </a:lnTo>
                  <a:lnTo>
                    <a:pt x="524436" y="5756123"/>
                  </a:lnTo>
                  <a:lnTo>
                    <a:pt x="484344" y="5733884"/>
                  </a:lnTo>
                  <a:lnTo>
                    <a:pt x="445431" y="5709850"/>
                  </a:lnTo>
                  <a:lnTo>
                    <a:pt x="407754" y="5684076"/>
                  </a:lnTo>
                  <a:lnTo>
                    <a:pt x="371369" y="5656618"/>
                  </a:lnTo>
                  <a:lnTo>
                    <a:pt x="336332" y="5627532"/>
                  </a:lnTo>
                  <a:lnTo>
                    <a:pt x="302699" y="5596874"/>
                  </a:lnTo>
                  <a:lnTo>
                    <a:pt x="270525" y="5564700"/>
                  </a:lnTo>
                  <a:lnTo>
                    <a:pt x="239867" y="5531067"/>
                  </a:lnTo>
                  <a:lnTo>
                    <a:pt x="210781" y="5496030"/>
                  </a:lnTo>
                  <a:lnTo>
                    <a:pt x="183323" y="5459645"/>
                  </a:lnTo>
                  <a:lnTo>
                    <a:pt x="157549" y="5421968"/>
                  </a:lnTo>
                  <a:lnTo>
                    <a:pt x="133515" y="5383055"/>
                  </a:lnTo>
                  <a:lnTo>
                    <a:pt x="111276" y="5342963"/>
                  </a:lnTo>
                  <a:lnTo>
                    <a:pt x="90890" y="5301747"/>
                  </a:lnTo>
                  <a:lnTo>
                    <a:pt x="72412" y="5259464"/>
                  </a:lnTo>
                  <a:lnTo>
                    <a:pt x="55898" y="5216169"/>
                  </a:lnTo>
                  <a:lnTo>
                    <a:pt x="41404" y="5171919"/>
                  </a:lnTo>
                  <a:lnTo>
                    <a:pt x="28986" y="5126769"/>
                  </a:lnTo>
                  <a:lnTo>
                    <a:pt x="18700" y="5080775"/>
                  </a:lnTo>
                  <a:lnTo>
                    <a:pt x="10603" y="5033994"/>
                  </a:lnTo>
                  <a:lnTo>
                    <a:pt x="4749" y="4986482"/>
                  </a:lnTo>
                  <a:lnTo>
                    <a:pt x="1196" y="4938294"/>
                  </a:lnTo>
                  <a:lnTo>
                    <a:pt x="0" y="4889487"/>
                  </a:lnTo>
                  <a:lnTo>
                    <a:pt x="0" y="977900"/>
                  </a:lnTo>
                  <a:close/>
                </a:path>
              </a:pathLst>
            </a:custGeom>
            <a:ln w="12192">
              <a:solidFill>
                <a:srgbClr val="9395A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197354" y="207009"/>
            <a:ext cx="781304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35" dirty="0">
                <a:solidFill>
                  <a:srgbClr val="FF0000"/>
                </a:solidFill>
              </a:rPr>
              <a:t>ШАГ</a:t>
            </a:r>
            <a:r>
              <a:rPr sz="3200" spc="-175" dirty="0">
                <a:solidFill>
                  <a:srgbClr val="FF0000"/>
                </a:solidFill>
              </a:rPr>
              <a:t> </a:t>
            </a:r>
            <a:r>
              <a:rPr lang="ru-RU" sz="3200" dirty="0">
                <a:solidFill>
                  <a:srgbClr val="FF0000"/>
                </a:solidFill>
              </a:rPr>
              <a:t>5</a:t>
            </a:r>
            <a:r>
              <a:rPr sz="3200" dirty="0" smtClean="0">
                <a:solidFill>
                  <a:srgbClr val="FF0000"/>
                </a:solidFill>
              </a:rPr>
              <a:t>.</a:t>
            </a:r>
            <a:r>
              <a:rPr sz="3200" spc="-160" dirty="0" smtClean="0">
                <a:solidFill>
                  <a:srgbClr val="FF0000"/>
                </a:solidFill>
              </a:rPr>
              <a:t> </a:t>
            </a:r>
            <a:r>
              <a:rPr sz="3200" spc="-185" dirty="0"/>
              <a:t>РЕЗУЛЬТАТ</a:t>
            </a:r>
            <a:r>
              <a:rPr sz="3200" spc="-155" dirty="0"/>
              <a:t> </a:t>
            </a:r>
            <a:r>
              <a:rPr sz="3200" spc="-125" dirty="0"/>
              <a:t>РАБОТЫ</a:t>
            </a:r>
            <a:r>
              <a:rPr sz="3200" spc="-155" dirty="0"/>
              <a:t> </a:t>
            </a:r>
            <a:r>
              <a:rPr sz="3200" dirty="0" smtClean="0"/>
              <a:t>В</a:t>
            </a:r>
            <a:r>
              <a:rPr sz="3200" spc="-135" dirty="0" smtClean="0"/>
              <a:t> </a:t>
            </a:r>
            <a:r>
              <a:rPr sz="3200" dirty="0" smtClean="0"/>
              <a:t>ИС</a:t>
            </a:r>
            <a:r>
              <a:rPr sz="3200" spc="-155" dirty="0" smtClean="0"/>
              <a:t> </a:t>
            </a:r>
            <a:r>
              <a:rPr sz="3200" spc="-70" dirty="0" smtClean="0"/>
              <a:t>МЭДК</a:t>
            </a:r>
            <a:endParaRPr sz="3200" dirty="0"/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077200" y="1752600"/>
            <a:ext cx="3823715" cy="336956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71931" y="1102613"/>
            <a:ext cx="6986270" cy="47199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0190" marR="245110" algn="ctr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latin typeface="Times New Roman"/>
                <a:cs typeface="Times New Roman"/>
              </a:rPr>
              <a:t>Концептуальные</a:t>
            </a:r>
            <a:r>
              <a:rPr sz="2800" b="1" spc="-14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документы</a:t>
            </a:r>
            <a:r>
              <a:rPr sz="2800" b="1" spc="-13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(концепция образовательной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организации,</a:t>
            </a:r>
            <a:endParaRPr sz="2800" dirty="0">
              <a:latin typeface="Times New Roman"/>
              <a:cs typeface="Times New Roman"/>
            </a:endParaRPr>
          </a:p>
          <a:p>
            <a:pPr marL="120650" marR="120014" algn="ctr">
              <a:lnSpc>
                <a:spcPct val="100000"/>
              </a:lnSpc>
            </a:pPr>
            <a:r>
              <a:rPr sz="2800" dirty="0">
                <a:latin typeface="Times New Roman"/>
                <a:cs typeface="Times New Roman"/>
              </a:rPr>
              <a:t>среднесрочная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программа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развития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(на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год), антирисковые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программы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по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выявленным</a:t>
            </a:r>
            <a:endParaRPr sz="2800" dirty="0">
              <a:latin typeface="Times New Roman"/>
              <a:cs typeface="Times New Roman"/>
            </a:endParaRPr>
          </a:p>
          <a:p>
            <a:pPr marL="12065" marR="5080" algn="ctr">
              <a:lnSpc>
                <a:spcPct val="100000"/>
              </a:lnSpc>
            </a:pPr>
            <a:r>
              <a:rPr sz="2800" dirty="0">
                <a:latin typeface="Times New Roman"/>
                <a:cs typeface="Times New Roman"/>
              </a:rPr>
              <a:t>факторам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риска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-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разработаны,</a:t>
            </a:r>
            <a:r>
              <a:rPr sz="2800" b="1" spc="-95" dirty="0">
                <a:latin typeface="Times New Roman"/>
                <a:cs typeface="Times New Roman"/>
              </a:rPr>
              <a:t> </a:t>
            </a:r>
            <a:r>
              <a:rPr sz="2800" b="1" spc="-10" dirty="0">
                <a:latin typeface="Times New Roman"/>
                <a:cs typeface="Times New Roman"/>
              </a:rPr>
              <a:t>подгружены </a:t>
            </a:r>
            <a:r>
              <a:rPr sz="2800" b="1" dirty="0">
                <a:latin typeface="Times New Roman"/>
                <a:cs typeface="Times New Roman"/>
              </a:rPr>
              <a:t>ОО</a:t>
            </a:r>
            <a:r>
              <a:rPr sz="2800" b="1" spc="-6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и</a:t>
            </a:r>
            <a:r>
              <a:rPr sz="2800" b="1" spc="-55" dirty="0">
                <a:latin typeface="Times New Roman"/>
                <a:cs typeface="Times New Roman"/>
              </a:rPr>
              <a:t> </a:t>
            </a:r>
            <a:r>
              <a:rPr sz="2800" b="1" u="sng" spc="-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подтверждены</a:t>
            </a:r>
            <a:r>
              <a:rPr sz="2800" b="1" u="sng" spc="-6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b="1" u="sng" spc="-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куратором</a:t>
            </a:r>
            <a:r>
              <a:rPr sz="2800" spc="-10" dirty="0">
                <a:latin typeface="Times New Roman"/>
                <a:cs typeface="Times New Roman"/>
              </a:rPr>
              <a:t>).</a:t>
            </a:r>
            <a:endParaRPr sz="2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1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750" dirty="0">
              <a:latin typeface="Times New Roman"/>
              <a:cs typeface="Times New Roman"/>
            </a:endParaRPr>
          </a:p>
          <a:p>
            <a:pPr marL="220979" marR="220345" indent="1270" algn="ctr">
              <a:lnSpc>
                <a:spcPct val="100000"/>
              </a:lnSpc>
            </a:pPr>
            <a:r>
              <a:rPr sz="2800" b="1" dirty="0">
                <a:latin typeface="Times New Roman"/>
                <a:cs typeface="Times New Roman"/>
              </a:rPr>
              <a:t>Отчеты</a:t>
            </a:r>
            <a:r>
              <a:rPr sz="2800" b="1" spc="-10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о</a:t>
            </a:r>
            <a:r>
              <a:rPr sz="2800" b="1" spc="-114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выполнении</a:t>
            </a:r>
            <a:r>
              <a:rPr sz="2800" b="1" spc="-85" dirty="0">
                <a:latin typeface="Times New Roman"/>
                <a:cs typeface="Times New Roman"/>
              </a:rPr>
              <a:t> </a:t>
            </a:r>
            <a:r>
              <a:rPr sz="2800" b="1" spc="-10" dirty="0">
                <a:latin typeface="Times New Roman"/>
                <a:cs typeface="Times New Roman"/>
              </a:rPr>
              <a:t>антирисковых </a:t>
            </a:r>
            <a:r>
              <a:rPr sz="2800" b="1" dirty="0">
                <a:latin typeface="Times New Roman"/>
                <a:cs typeface="Times New Roman"/>
              </a:rPr>
              <a:t>программ</a:t>
            </a:r>
            <a:r>
              <a:rPr sz="2800" b="1" spc="-9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(все</a:t>
            </a:r>
            <a:r>
              <a:rPr sz="2800" b="1" spc="-9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этапы)</a:t>
            </a:r>
            <a:r>
              <a:rPr sz="2800" b="1" spc="-8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подгружены</a:t>
            </a:r>
            <a:r>
              <a:rPr sz="2800" b="1" spc="-10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ОО</a:t>
            </a:r>
            <a:r>
              <a:rPr sz="2800" b="1" spc="-100" dirty="0">
                <a:latin typeface="Times New Roman"/>
                <a:cs typeface="Times New Roman"/>
              </a:rPr>
              <a:t> </a:t>
            </a:r>
            <a:r>
              <a:rPr sz="2800" b="1" spc="-50" dirty="0">
                <a:latin typeface="Times New Roman"/>
                <a:cs typeface="Times New Roman"/>
              </a:rPr>
              <a:t>и </a:t>
            </a:r>
            <a:r>
              <a:rPr sz="2800" b="1" u="sng" spc="-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подтверждены</a:t>
            </a:r>
            <a:r>
              <a:rPr sz="2800" b="1" u="sng" spc="-14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b="1" u="sng" spc="-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куратором</a:t>
            </a:r>
            <a:endParaRPr sz="2800" dirty="0">
              <a:latin typeface="Times New Roman"/>
              <a:cs typeface="Times New Roman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17195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2400" y="762772"/>
            <a:ext cx="10750550" cy="2368550"/>
            <a:chOff x="146050" y="908050"/>
            <a:chExt cx="7785100" cy="58801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2400" y="914400"/>
              <a:ext cx="7772400" cy="58674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52400" y="914400"/>
              <a:ext cx="7772400" cy="5867400"/>
            </a:xfrm>
            <a:custGeom>
              <a:avLst/>
              <a:gdLst/>
              <a:ahLst/>
              <a:cxnLst/>
              <a:rect l="l" t="t" r="r" b="b"/>
              <a:pathLst>
                <a:path w="7772400" h="5867400">
                  <a:moveTo>
                    <a:pt x="0" y="977900"/>
                  </a:moveTo>
                  <a:lnTo>
                    <a:pt x="1196" y="929088"/>
                  </a:lnTo>
                  <a:lnTo>
                    <a:pt x="4749" y="880896"/>
                  </a:lnTo>
                  <a:lnTo>
                    <a:pt x="10603" y="833381"/>
                  </a:lnTo>
                  <a:lnTo>
                    <a:pt x="18700" y="786597"/>
                  </a:lnTo>
                  <a:lnTo>
                    <a:pt x="28986" y="740602"/>
                  </a:lnTo>
                  <a:lnTo>
                    <a:pt x="41404" y="695450"/>
                  </a:lnTo>
                  <a:lnTo>
                    <a:pt x="55898" y="651199"/>
                  </a:lnTo>
                  <a:lnTo>
                    <a:pt x="72412" y="607903"/>
                  </a:lnTo>
                  <a:lnTo>
                    <a:pt x="90890" y="565619"/>
                  </a:lnTo>
                  <a:lnTo>
                    <a:pt x="111276" y="524403"/>
                  </a:lnTo>
                  <a:lnTo>
                    <a:pt x="133515" y="484312"/>
                  </a:lnTo>
                  <a:lnTo>
                    <a:pt x="157549" y="445400"/>
                  </a:lnTo>
                  <a:lnTo>
                    <a:pt x="183323" y="407724"/>
                  </a:lnTo>
                  <a:lnTo>
                    <a:pt x="210781" y="371340"/>
                  </a:lnTo>
                  <a:lnTo>
                    <a:pt x="239867" y="336304"/>
                  </a:lnTo>
                  <a:lnTo>
                    <a:pt x="270525" y="302672"/>
                  </a:lnTo>
                  <a:lnTo>
                    <a:pt x="302699" y="270500"/>
                  </a:lnTo>
                  <a:lnTo>
                    <a:pt x="336332" y="239844"/>
                  </a:lnTo>
                  <a:lnTo>
                    <a:pt x="371369" y="210760"/>
                  </a:lnTo>
                  <a:lnTo>
                    <a:pt x="407754" y="183304"/>
                  </a:lnTo>
                  <a:lnTo>
                    <a:pt x="445431" y="157532"/>
                  </a:lnTo>
                  <a:lnTo>
                    <a:pt x="484344" y="133500"/>
                  </a:lnTo>
                  <a:lnTo>
                    <a:pt x="524436" y="111264"/>
                  </a:lnTo>
                  <a:lnTo>
                    <a:pt x="565652" y="90880"/>
                  </a:lnTo>
                  <a:lnTo>
                    <a:pt x="607935" y="72403"/>
                  </a:lnTo>
                  <a:lnTo>
                    <a:pt x="651230" y="55891"/>
                  </a:lnTo>
                  <a:lnTo>
                    <a:pt x="695480" y="41399"/>
                  </a:lnTo>
                  <a:lnTo>
                    <a:pt x="740630" y="28982"/>
                  </a:lnTo>
                  <a:lnTo>
                    <a:pt x="786624" y="18698"/>
                  </a:lnTo>
                  <a:lnTo>
                    <a:pt x="833405" y="10601"/>
                  </a:lnTo>
                  <a:lnTo>
                    <a:pt x="880917" y="4749"/>
                  </a:lnTo>
                  <a:lnTo>
                    <a:pt x="929105" y="1196"/>
                  </a:lnTo>
                  <a:lnTo>
                    <a:pt x="977912" y="0"/>
                  </a:lnTo>
                  <a:lnTo>
                    <a:pt x="6794500" y="0"/>
                  </a:lnTo>
                  <a:lnTo>
                    <a:pt x="6843311" y="1196"/>
                  </a:lnTo>
                  <a:lnTo>
                    <a:pt x="6891503" y="4749"/>
                  </a:lnTo>
                  <a:lnTo>
                    <a:pt x="6939018" y="10601"/>
                  </a:lnTo>
                  <a:lnTo>
                    <a:pt x="6985802" y="18698"/>
                  </a:lnTo>
                  <a:lnTo>
                    <a:pt x="7031797" y="28982"/>
                  </a:lnTo>
                  <a:lnTo>
                    <a:pt x="7076949" y="41399"/>
                  </a:lnTo>
                  <a:lnTo>
                    <a:pt x="7121200" y="55891"/>
                  </a:lnTo>
                  <a:lnTo>
                    <a:pt x="7164496" y="72403"/>
                  </a:lnTo>
                  <a:lnTo>
                    <a:pt x="7206780" y="90880"/>
                  </a:lnTo>
                  <a:lnTo>
                    <a:pt x="7247996" y="111264"/>
                  </a:lnTo>
                  <a:lnTo>
                    <a:pt x="7288087" y="133500"/>
                  </a:lnTo>
                  <a:lnTo>
                    <a:pt x="7326999" y="157532"/>
                  </a:lnTo>
                  <a:lnTo>
                    <a:pt x="7364675" y="183304"/>
                  </a:lnTo>
                  <a:lnTo>
                    <a:pt x="7401059" y="210760"/>
                  </a:lnTo>
                  <a:lnTo>
                    <a:pt x="7436095" y="239844"/>
                  </a:lnTo>
                  <a:lnTo>
                    <a:pt x="7469727" y="270500"/>
                  </a:lnTo>
                  <a:lnTo>
                    <a:pt x="7501899" y="302672"/>
                  </a:lnTo>
                  <a:lnTo>
                    <a:pt x="7532555" y="336304"/>
                  </a:lnTo>
                  <a:lnTo>
                    <a:pt x="7561639" y="371340"/>
                  </a:lnTo>
                  <a:lnTo>
                    <a:pt x="7589095" y="407724"/>
                  </a:lnTo>
                  <a:lnTo>
                    <a:pt x="7614867" y="445400"/>
                  </a:lnTo>
                  <a:lnTo>
                    <a:pt x="7638899" y="484312"/>
                  </a:lnTo>
                  <a:lnTo>
                    <a:pt x="7661135" y="524403"/>
                  </a:lnTo>
                  <a:lnTo>
                    <a:pt x="7681519" y="565619"/>
                  </a:lnTo>
                  <a:lnTo>
                    <a:pt x="7699996" y="607903"/>
                  </a:lnTo>
                  <a:lnTo>
                    <a:pt x="7716508" y="651199"/>
                  </a:lnTo>
                  <a:lnTo>
                    <a:pt x="7731000" y="695450"/>
                  </a:lnTo>
                  <a:lnTo>
                    <a:pt x="7743417" y="740602"/>
                  </a:lnTo>
                  <a:lnTo>
                    <a:pt x="7753701" y="786597"/>
                  </a:lnTo>
                  <a:lnTo>
                    <a:pt x="7761798" y="833381"/>
                  </a:lnTo>
                  <a:lnTo>
                    <a:pt x="7767650" y="880896"/>
                  </a:lnTo>
                  <a:lnTo>
                    <a:pt x="7771203" y="929088"/>
                  </a:lnTo>
                  <a:lnTo>
                    <a:pt x="7772400" y="977900"/>
                  </a:lnTo>
                  <a:lnTo>
                    <a:pt x="7772400" y="4889487"/>
                  </a:lnTo>
                  <a:lnTo>
                    <a:pt x="7771203" y="4938294"/>
                  </a:lnTo>
                  <a:lnTo>
                    <a:pt x="7767650" y="4986482"/>
                  </a:lnTo>
                  <a:lnTo>
                    <a:pt x="7761798" y="5033994"/>
                  </a:lnTo>
                  <a:lnTo>
                    <a:pt x="7753701" y="5080775"/>
                  </a:lnTo>
                  <a:lnTo>
                    <a:pt x="7743417" y="5126769"/>
                  </a:lnTo>
                  <a:lnTo>
                    <a:pt x="7731000" y="5171919"/>
                  </a:lnTo>
                  <a:lnTo>
                    <a:pt x="7716508" y="5216169"/>
                  </a:lnTo>
                  <a:lnTo>
                    <a:pt x="7699996" y="5259464"/>
                  </a:lnTo>
                  <a:lnTo>
                    <a:pt x="7681519" y="5301747"/>
                  </a:lnTo>
                  <a:lnTo>
                    <a:pt x="7661135" y="5342963"/>
                  </a:lnTo>
                  <a:lnTo>
                    <a:pt x="7638899" y="5383055"/>
                  </a:lnTo>
                  <a:lnTo>
                    <a:pt x="7614867" y="5421968"/>
                  </a:lnTo>
                  <a:lnTo>
                    <a:pt x="7589095" y="5459645"/>
                  </a:lnTo>
                  <a:lnTo>
                    <a:pt x="7561639" y="5496030"/>
                  </a:lnTo>
                  <a:lnTo>
                    <a:pt x="7532555" y="5531067"/>
                  </a:lnTo>
                  <a:lnTo>
                    <a:pt x="7501899" y="5564700"/>
                  </a:lnTo>
                  <a:lnTo>
                    <a:pt x="7469727" y="5596874"/>
                  </a:lnTo>
                  <a:lnTo>
                    <a:pt x="7436095" y="5627532"/>
                  </a:lnTo>
                  <a:lnTo>
                    <a:pt x="7401059" y="5656618"/>
                  </a:lnTo>
                  <a:lnTo>
                    <a:pt x="7364675" y="5684076"/>
                  </a:lnTo>
                  <a:lnTo>
                    <a:pt x="7326999" y="5709850"/>
                  </a:lnTo>
                  <a:lnTo>
                    <a:pt x="7288087" y="5733884"/>
                  </a:lnTo>
                  <a:lnTo>
                    <a:pt x="7247996" y="5756123"/>
                  </a:lnTo>
                  <a:lnTo>
                    <a:pt x="7206780" y="5776509"/>
                  </a:lnTo>
                  <a:lnTo>
                    <a:pt x="7164496" y="5794987"/>
                  </a:lnTo>
                  <a:lnTo>
                    <a:pt x="7121200" y="5811501"/>
                  </a:lnTo>
                  <a:lnTo>
                    <a:pt x="7076949" y="5825995"/>
                  </a:lnTo>
                  <a:lnTo>
                    <a:pt x="7031797" y="5838413"/>
                  </a:lnTo>
                  <a:lnTo>
                    <a:pt x="6985802" y="5848699"/>
                  </a:lnTo>
                  <a:lnTo>
                    <a:pt x="6939018" y="5856796"/>
                  </a:lnTo>
                  <a:lnTo>
                    <a:pt x="6891503" y="5862650"/>
                  </a:lnTo>
                  <a:lnTo>
                    <a:pt x="6843311" y="5866203"/>
                  </a:lnTo>
                  <a:lnTo>
                    <a:pt x="6794500" y="5867400"/>
                  </a:lnTo>
                  <a:lnTo>
                    <a:pt x="977912" y="5867400"/>
                  </a:lnTo>
                  <a:lnTo>
                    <a:pt x="929105" y="5866203"/>
                  </a:lnTo>
                  <a:lnTo>
                    <a:pt x="880917" y="5862650"/>
                  </a:lnTo>
                  <a:lnTo>
                    <a:pt x="833405" y="5856796"/>
                  </a:lnTo>
                  <a:lnTo>
                    <a:pt x="786624" y="5848699"/>
                  </a:lnTo>
                  <a:lnTo>
                    <a:pt x="740630" y="5838413"/>
                  </a:lnTo>
                  <a:lnTo>
                    <a:pt x="695480" y="5825995"/>
                  </a:lnTo>
                  <a:lnTo>
                    <a:pt x="651230" y="5811501"/>
                  </a:lnTo>
                  <a:lnTo>
                    <a:pt x="607935" y="5794987"/>
                  </a:lnTo>
                  <a:lnTo>
                    <a:pt x="565652" y="5776509"/>
                  </a:lnTo>
                  <a:lnTo>
                    <a:pt x="524436" y="5756123"/>
                  </a:lnTo>
                  <a:lnTo>
                    <a:pt x="484344" y="5733884"/>
                  </a:lnTo>
                  <a:lnTo>
                    <a:pt x="445431" y="5709850"/>
                  </a:lnTo>
                  <a:lnTo>
                    <a:pt x="407754" y="5684076"/>
                  </a:lnTo>
                  <a:lnTo>
                    <a:pt x="371369" y="5656618"/>
                  </a:lnTo>
                  <a:lnTo>
                    <a:pt x="336332" y="5627532"/>
                  </a:lnTo>
                  <a:lnTo>
                    <a:pt x="302699" y="5596874"/>
                  </a:lnTo>
                  <a:lnTo>
                    <a:pt x="270525" y="5564700"/>
                  </a:lnTo>
                  <a:lnTo>
                    <a:pt x="239867" y="5531067"/>
                  </a:lnTo>
                  <a:lnTo>
                    <a:pt x="210781" y="5496030"/>
                  </a:lnTo>
                  <a:lnTo>
                    <a:pt x="183323" y="5459645"/>
                  </a:lnTo>
                  <a:lnTo>
                    <a:pt x="157549" y="5421968"/>
                  </a:lnTo>
                  <a:lnTo>
                    <a:pt x="133515" y="5383055"/>
                  </a:lnTo>
                  <a:lnTo>
                    <a:pt x="111276" y="5342963"/>
                  </a:lnTo>
                  <a:lnTo>
                    <a:pt x="90890" y="5301747"/>
                  </a:lnTo>
                  <a:lnTo>
                    <a:pt x="72412" y="5259464"/>
                  </a:lnTo>
                  <a:lnTo>
                    <a:pt x="55898" y="5216169"/>
                  </a:lnTo>
                  <a:lnTo>
                    <a:pt x="41404" y="5171919"/>
                  </a:lnTo>
                  <a:lnTo>
                    <a:pt x="28986" y="5126769"/>
                  </a:lnTo>
                  <a:lnTo>
                    <a:pt x="18700" y="5080775"/>
                  </a:lnTo>
                  <a:lnTo>
                    <a:pt x="10603" y="5033994"/>
                  </a:lnTo>
                  <a:lnTo>
                    <a:pt x="4749" y="4986482"/>
                  </a:lnTo>
                  <a:lnTo>
                    <a:pt x="1196" y="4938294"/>
                  </a:lnTo>
                  <a:lnTo>
                    <a:pt x="0" y="4889487"/>
                  </a:lnTo>
                  <a:lnTo>
                    <a:pt x="0" y="977900"/>
                  </a:lnTo>
                  <a:close/>
                </a:path>
              </a:pathLst>
            </a:custGeom>
            <a:ln w="12192">
              <a:solidFill>
                <a:srgbClr val="9395A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197354" y="207009"/>
            <a:ext cx="781304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35" dirty="0">
                <a:solidFill>
                  <a:srgbClr val="FF0000"/>
                </a:solidFill>
              </a:rPr>
              <a:t>ШАГ</a:t>
            </a:r>
            <a:r>
              <a:rPr sz="3200" spc="-175" dirty="0">
                <a:solidFill>
                  <a:srgbClr val="FF0000"/>
                </a:solidFill>
              </a:rPr>
              <a:t> </a:t>
            </a:r>
            <a:r>
              <a:rPr lang="ru-RU" sz="3200" dirty="0">
                <a:solidFill>
                  <a:srgbClr val="FF0000"/>
                </a:solidFill>
              </a:rPr>
              <a:t>5</a:t>
            </a:r>
            <a:r>
              <a:rPr sz="3200" dirty="0" smtClean="0">
                <a:solidFill>
                  <a:srgbClr val="FF0000"/>
                </a:solidFill>
              </a:rPr>
              <a:t>.</a:t>
            </a:r>
            <a:r>
              <a:rPr sz="3200" spc="-160" dirty="0" smtClean="0">
                <a:solidFill>
                  <a:srgbClr val="FF0000"/>
                </a:solidFill>
              </a:rPr>
              <a:t> </a:t>
            </a:r>
            <a:r>
              <a:rPr sz="3200" spc="-185" dirty="0"/>
              <a:t>РЕЗУЛЬТАТ</a:t>
            </a:r>
            <a:r>
              <a:rPr sz="3200" spc="-155" dirty="0"/>
              <a:t> </a:t>
            </a:r>
            <a:r>
              <a:rPr sz="3200" spc="-125" dirty="0" smtClean="0"/>
              <a:t>РАБОТЫ</a:t>
            </a:r>
            <a:endParaRPr sz="3200" dirty="0"/>
          </a:p>
        </p:txBody>
      </p:sp>
      <p:sp>
        <p:nvSpPr>
          <p:cNvPr id="7" name="object 7"/>
          <p:cNvSpPr txBox="1"/>
          <p:nvPr/>
        </p:nvSpPr>
        <p:spPr>
          <a:xfrm>
            <a:off x="471930" y="1102613"/>
            <a:ext cx="9815069" cy="22050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0190" marR="245110" algn="ctr">
              <a:lnSpc>
                <a:spcPct val="100000"/>
              </a:lnSpc>
              <a:spcBef>
                <a:spcPts val="95"/>
              </a:spcBef>
            </a:pPr>
            <a:r>
              <a:rPr lang="ru-RU" sz="2800" b="1" spc="-10" dirty="0" smtClean="0">
                <a:latin typeface="Times New Roman"/>
                <a:cs typeface="Times New Roman"/>
              </a:rPr>
              <a:t>На сайте школы создан раздел «500+», в котором своевременно размещается актуальная информация по участию школы в проекте</a:t>
            </a:r>
            <a:endParaRPr sz="2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1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750" dirty="0">
              <a:latin typeface="Times New Roman"/>
              <a:cs typeface="Times New Roman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71955" cy="914400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4"/>
          <a:stretch>
            <a:fillRect/>
          </a:stretch>
        </p:blipFill>
        <p:spPr>
          <a:xfrm>
            <a:off x="2286000" y="2743200"/>
            <a:ext cx="6626225" cy="3950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6676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301926" y="2693922"/>
            <a:ext cx="433070" cy="219710"/>
            <a:chOff x="5570220" y="2813304"/>
            <a:chExt cx="433070" cy="21971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76316" y="2819400"/>
              <a:ext cx="420624" cy="207263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5576316" y="2819400"/>
              <a:ext cx="421005" cy="207645"/>
            </a:xfrm>
            <a:custGeom>
              <a:avLst/>
              <a:gdLst/>
              <a:ahLst/>
              <a:cxnLst/>
              <a:rect l="l" t="t" r="r" b="b"/>
              <a:pathLst>
                <a:path w="421004" h="207644">
                  <a:moveTo>
                    <a:pt x="0" y="51815"/>
                  </a:moveTo>
                  <a:lnTo>
                    <a:pt x="316992" y="51815"/>
                  </a:lnTo>
                  <a:lnTo>
                    <a:pt x="316992" y="0"/>
                  </a:lnTo>
                  <a:lnTo>
                    <a:pt x="420624" y="103632"/>
                  </a:lnTo>
                  <a:lnTo>
                    <a:pt x="316992" y="207263"/>
                  </a:lnTo>
                  <a:lnTo>
                    <a:pt x="316992" y="155448"/>
                  </a:lnTo>
                  <a:lnTo>
                    <a:pt x="0" y="155448"/>
                  </a:lnTo>
                  <a:lnTo>
                    <a:pt x="0" y="51815"/>
                  </a:lnTo>
                  <a:close/>
                </a:path>
              </a:pathLst>
            </a:custGeom>
            <a:ln w="12192">
              <a:solidFill>
                <a:srgbClr val="9395A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4151" y="411480"/>
            <a:ext cx="2870454" cy="1632966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962050" y="820292"/>
            <a:ext cx="1854200" cy="77216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567055" marR="5080" indent="-554990">
              <a:lnSpc>
                <a:spcPts val="1860"/>
              </a:lnSpc>
              <a:spcBef>
                <a:spcPts val="409"/>
              </a:spcBef>
            </a:pPr>
            <a:r>
              <a:rPr sz="1800" b="1" spc="-10" dirty="0">
                <a:latin typeface="Times New Roman"/>
                <a:cs typeface="Times New Roman"/>
              </a:rPr>
              <a:t>Коллектив</a:t>
            </a:r>
            <a:r>
              <a:rPr sz="1800" b="1" spc="-45" dirty="0">
                <a:latin typeface="Times New Roman"/>
                <a:cs typeface="Times New Roman"/>
              </a:rPr>
              <a:t> </a:t>
            </a:r>
            <a:r>
              <a:rPr sz="1800" b="1" dirty="0">
                <a:latin typeface="Times New Roman"/>
                <a:cs typeface="Times New Roman"/>
              </a:rPr>
              <a:t>ОО</a:t>
            </a:r>
            <a:r>
              <a:rPr sz="1800" b="1" spc="-30" dirty="0">
                <a:latin typeface="Times New Roman"/>
                <a:cs typeface="Times New Roman"/>
              </a:rPr>
              <a:t> </a:t>
            </a:r>
            <a:r>
              <a:rPr sz="1800" b="1" spc="-25" dirty="0">
                <a:latin typeface="Times New Roman"/>
                <a:cs typeface="Times New Roman"/>
              </a:rPr>
              <a:t>во </a:t>
            </a:r>
            <a:r>
              <a:rPr sz="1800" b="1" dirty="0">
                <a:latin typeface="Times New Roman"/>
                <a:cs typeface="Times New Roman"/>
              </a:rPr>
              <a:t>главе</a:t>
            </a:r>
            <a:r>
              <a:rPr sz="1800" b="1" spc="-120" dirty="0">
                <a:latin typeface="Times New Roman"/>
                <a:cs typeface="Times New Roman"/>
              </a:rPr>
              <a:t> </a:t>
            </a:r>
            <a:r>
              <a:rPr sz="1800" b="1" spc="-50" dirty="0">
                <a:latin typeface="Times New Roman"/>
                <a:cs typeface="Times New Roman"/>
              </a:rPr>
              <a:t>с</a:t>
            </a:r>
            <a:endParaRPr sz="1800">
              <a:latin typeface="Times New Roman"/>
              <a:cs typeface="Times New Roman"/>
            </a:endParaRPr>
          </a:p>
          <a:p>
            <a:pPr marL="60960">
              <a:lnSpc>
                <a:spcPts val="1850"/>
              </a:lnSpc>
            </a:pPr>
            <a:r>
              <a:rPr sz="1800" b="1" spc="-10" dirty="0">
                <a:latin typeface="Times New Roman"/>
                <a:cs typeface="Times New Roman"/>
              </a:rPr>
              <a:t>администрацией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26438" y="2164079"/>
            <a:ext cx="328168" cy="32892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48640" y="2610611"/>
            <a:ext cx="2679954" cy="1072133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304036" y="2923159"/>
            <a:ext cx="11722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5" dirty="0">
                <a:latin typeface="Times New Roman"/>
                <a:cs typeface="Times New Roman"/>
              </a:rPr>
              <a:t>Куратор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726438" y="3802379"/>
            <a:ext cx="328168" cy="32766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64819" y="4248910"/>
            <a:ext cx="2847594" cy="1542289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914400" y="4389882"/>
            <a:ext cx="2392043" cy="1149033"/>
          </a:xfrm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 marL="12700" marR="5080" indent="19685">
              <a:lnSpc>
                <a:spcPts val="2800"/>
              </a:lnSpc>
              <a:spcBef>
                <a:spcPts val="560"/>
              </a:spcBef>
            </a:pPr>
            <a:r>
              <a:rPr lang="ru-RU" sz="2000" b="1" spc="-10" dirty="0" smtClean="0">
                <a:latin typeface="Times New Roman"/>
                <a:cs typeface="Times New Roman"/>
              </a:rPr>
              <a:t>Специалист управления образования</a:t>
            </a:r>
            <a:endParaRPr sz="2000" dirty="0">
              <a:latin typeface="Times New Roman"/>
              <a:cs typeface="Times New Roman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3993134" y="2044065"/>
            <a:ext cx="2780523" cy="1965960"/>
            <a:chOff x="3276600" y="2125979"/>
            <a:chExt cx="2051050" cy="1546225"/>
          </a:xfrm>
        </p:grpSpPr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276600" y="2813303"/>
              <a:ext cx="486155" cy="21336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81044" y="2125979"/>
              <a:ext cx="1546098" cy="1546098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5357340" y="2771710"/>
            <a:ext cx="1023619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latin typeface="Times New Roman"/>
                <a:cs typeface="Times New Roman"/>
              </a:rPr>
              <a:t>Команда</a:t>
            </a:r>
            <a:endParaRPr sz="2000" dirty="0">
              <a:latin typeface="Times New Roman"/>
              <a:cs typeface="Times New Roman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8154539" y="2005744"/>
            <a:ext cx="2066925" cy="1824449"/>
            <a:chOff x="6202679" y="2212848"/>
            <a:chExt cx="2066925" cy="1414780"/>
          </a:xfrm>
        </p:grpSpPr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208775" y="2218944"/>
              <a:ext cx="2054352" cy="140207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208775" y="2218944"/>
              <a:ext cx="2054860" cy="1402080"/>
            </a:xfrm>
            <a:custGeom>
              <a:avLst/>
              <a:gdLst/>
              <a:ahLst/>
              <a:cxnLst/>
              <a:rect l="l" t="t" r="r" b="b"/>
              <a:pathLst>
                <a:path w="2054859" h="1402079">
                  <a:moveTo>
                    <a:pt x="0" y="701039"/>
                  </a:moveTo>
                  <a:lnTo>
                    <a:pt x="1519" y="662571"/>
                  </a:lnTo>
                  <a:lnTo>
                    <a:pt x="6027" y="624645"/>
                  </a:lnTo>
                  <a:lnTo>
                    <a:pt x="23690" y="550635"/>
                  </a:lnTo>
                  <a:lnTo>
                    <a:pt x="36690" y="514658"/>
                  </a:lnTo>
                  <a:lnTo>
                    <a:pt x="52364" y="479438"/>
                  </a:lnTo>
                  <a:lnTo>
                    <a:pt x="70634" y="445027"/>
                  </a:lnTo>
                  <a:lnTo>
                    <a:pt x="91421" y="411480"/>
                  </a:lnTo>
                  <a:lnTo>
                    <a:pt x="114648" y="378850"/>
                  </a:lnTo>
                  <a:lnTo>
                    <a:pt x="140236" y="347189"/>
                  </a:lnTo>
                  <a:lnTo>
                    <a:pt x="168106" y="316553"/>
                  </a:lnTo>
                  <a:lnTo>
                    <a:pt x="198180" y="286993"/>
                  </a:lnTo>
                  <a:lnTo>
                    <a:pt x="230381" y="258564"/>
                  </a:lnTo>
                  <a:lnTo>
                    <a:pt x="264629" y="231319"/>
                  </a:lnTo>
                  <a:lnTo>
                    <a:pt x="300847" y="205311"/>
                  </a:lnTo>
                  <a:lnTo>
                    <a:pt x="338955" y="180594"/>
                  </a:lnTo>
                  <a:lnTo>
                    <a:pt x="378876" y="157221"/>
                  </a:lnTo>
                  <a:lnTo>
                    <a:pt x="420532" y="135245"/>
                  </a:lnTo>
                  <a:lnTo>
                    <a:pt x="463844" y="114721"/>
                  </a:lnTo>
                  <a:lnTo>
                    <a:pt x="508733" y="95701"/>
                  </a:lnTo>
                  <a:lnTo>
                    <a:pt x="555122" y="78239"/>
                  </a:lnTo>
                  <a:lnTo>
                    <a:pt x="602932" y="62388"/>
                  </a:lnTo>
                  <a:lnTo>
                    <a:pt x="652085" y="48202"/>
                  </a:lnTo>
                  <a:lnTo>
                    <a:pt x="702503" y="35734"/>
                  </a:lnTo>
                  <a:lnTo>
                    <a:pt x="754106" y="25038"/>
                  </a:lnTo>
                  <a:lnTo>
                    <a:pt x="806818" y="16167"/>
                  </a:lnTo>
                  <a:lnTo>
                    <a:pt x="860558" y="9174"/>
                  </a:lnTo>
                  <a:lnTo>
                    <a:pt x="915251" y="4112"/>
                  </a:lnTo>
                  <a:lnTo>
                    <a:pt x="970816" y="1037"/>
                  </a:lnTo>
                  <a:lnTo>
                    <a:pt x="1027176" y="0"/>
                  </a:lnTo>
                  <a:lnTo>
                    <a:pt x="1083535" y="1037"/>
                  </a:lnTo>
                  <a:lnTo>
                    <a:pt x="1139100" y="4112"/>
                  </a:lnTo>
                  <a:lnTo>
                    <a:pt x="1193793" y="9174"/>
                  </a:lnTo>
                  <a:lnTo>
                    <a:pt x="1247533" y="16167"/>
                  </a:lnTo>
                  <a:lnTo>
                    <a:pt x="1300245" y="25038"/>
                  </a:lnTo>
                  <a:lnTo>
                    <a:pt x="1351848" y="35734"/>
                  </a:lnTo>
                  <a:lnTo>
                    <a:pt x="1402266" y="48202"/>
                  </a:lnTo>
                  <a:lnTo>
                    <a:pt x="1451419" y="62388"/>
                  </a:lnTo>
                  <a:lnTo>
                    <a:pt x="1499229" y="78239"/>
                  </a:lnTo>
                  <a:lnTo>
                    <a:pt x="1545618" y="95701"/>
                  </a:lnTo>
                  <a:lnTo>
                    <a:pt x="1590507" y="114721"/>
                  </a:lnTo>
                  <a:lnTo>
                    <a:pt x="1633819" y="135245"/>
                  </a:lnTo>
                  <a:lnTo>
                    <a:pt x="1675475" y="157221"/>
                  </a:lnTo>
                  <a:lnTo>
                    <a:pt x="1715396" y="180594"/>
                  </a:lnTo>
                  <a:lnTo>
                    <a:pt x="1753504" y="205311"/>
                  </a:lnTo>
                  <a:lnTo>
                    <a:pt x="1789722" y="231319"/>
                  </a:lnTo>
                  <a:lnTo>
                    <a:pt x="1823970" y="258564"/>
                  </a:lnTo>
                  <a:lnTo>
                    <a:pt x="1856171" y="286993"/>
                  </a:lnTo>
                  <a:lnTo>
                    <a:pt x="1886245" y="316553"/>
                  </a:lnTo>
                  <a:lnTo>
                    <a:pt x="1914115" y="347189"/>
                  </a:lnTo>
                  <a:lnTo>
                    <a:pt x="1939703" y="378850"/>
                  </a:lnTo>
                  <a:lnTo>
                    <a:pt x="1962930" y="411480"/>
                  </a:lnTo>
                  <a:lnTo>
                    <a:pt x="1983717" y="445027"/>
                  </a:lnTo>
                  <a:lnTo>
                    <a:pt x="2001987" y="479438"/>
                  </a:lnTo>
                  <a:lnTo>
                    <a:pt x="2017661" y="514658"/>
                  </a:lnTo>
                  <a:lnTo>
                    <a:pt x="2030661" y="550635"/>
                  </a:lnTo>
                  <a:lnTo>
                    <a:pt x="2048324" y="624645"/>
                  </a:lnTo>
                  <a:lnTo>
                    <a:pt x="2052832" y="662571"/>
                  </a:lnTo>
                  <a:lnTo>
                    <a:pt x="2054352" y="701039"/>
                  </a:lnTo>
                  <a:lnTo>
                    <a:pt x="2052832" y="739508"/>
                  </a:lnTo>
                  <a:lnTo>
                    <a:pt x="2048324" y="777434"/>
                  </a:lnTo>
                  <a:lnTo>
                    <a:pt x="2030661" y="851444"/>
                  </a:lnTo>
                  <a:lnTo>
                    <a:pt x="2017661" y="887421"/>
                  </a:lnTo>
                  <a:lnTo>
                    <a:pt x="2001987" y="922641"/>
                  </a:lnTo>
                  <a:lnTo>
                    <a:pt x="1983717" y="957052"/>
                  </a:lnTo>
                  <a:lnTo>
                    <a:pt x="1962930" y="990599"/>
                  </a:lnTo>
                  <a:lnTo>
                    <a:pt x="1939703" y="1023229"/>
                  </a:lnTo>
                  <a:lnTo>
                    <a:pt x="1914115" y="1054890"/>
                  </a:lnTo>
                  <a:lnTo>
                    <a:pt x="1886245" y="1085526"/>
                  </a:lnTo>
                  <a:lnTo>
                    <a:pt x="1856171" y="1115086"/>
                  </a:lnTo>
                  <a:lnTo>
                    <a:pt x="1823970" y="1143515"/>
                  </a:lnTo>
                  <a:lnTo>
                    <a:pt x="1789722" y="1170760"/>
                  </a:lnTo>
                  <a:lnTo>
                    <a:pt x="1753504" y="1196768"/>
                  </a:lnTo>
                  <a:lnTo>
                    <a:pt x="1715396" y="1221485"/>
                  </a:lnTo>
                  <a:lnTo>
                    <a:pt x="1675475" y="1244858"/>
                  </a:lnTo>
                  <a:lnTo>
                    <a:pt x="1633819" y="1266834"/>
                  </a:lnTo>
                  <a:lnTo>
                    <a:pt x="1590507" y="1287358"/>
                  </a:lnTo>
                  <a:lnTo>
                    <a:pt x="1545618" y="1306378"/>
                  </a:lnTo>
                  <a:lnTo>
                    <a:pt x="1499229" y="1323840"/>
                  </a:lnTo>
                  <a:lnTo>
                    <a:pt x="1451419" y="1339691"/>
                  </a:lnTo>
                  <a:lnTo>
                    <a:pt x="1402266" y="1353877"/>
                  </a:lnTo>
                  <a:lnTo>
                    <a:pt x="1351848" y="1366345"/>
                  </a:lnTo>
                  <a:lnTo>
                    <a:pt x="1300245" y="1377041"/>
                  </a:lnTo>
                  <a:lnTo>
                    <a:pt x="1247533" y="1385912"/>
                  </a:lnTo>
                  <a:lnTo>
                    <a:pt x="1193793" y="1392905"/>
                  </a:lnTo>
                  <a:lnTo>
                    <a:pt x="1139100" y="1397967"/>
                  </a:lnTo>
                  <a:lnTo>
                    <a:pt x="1083535" y="1401042"/>
                  </a:lnTo>
                  <a:lnTo>
                    <a:pt x="1027176" y="1402079"/>
                  </a:lnTo>
                  <a:lnTo>
                    <a:pt x="970816" y="1401042"/>
                  </a:lnTo>
                  <a:lnTo>
                    <a:pt x="915251" y="1397967"/>
                  </a:lnTo>
                  <a:lnTo>
                    <a:pt x="860558" y="1392905"/>
                  </a:lnTo>
                  <a:lnTo>
                    <a:pt x="806818" y="1385912"/>
                  </a:lnTo>
                  <a:lnTo>
                    <a:pt x="754106" y="1377041"/>
                  </a:lnTo>
                  <a:lnTo>
                    <a:pt x="702503" y="1366345"/>
                  </a:lnTo>
                  <a:lnTo>
                    <a:pt x="652085" y="1353877"/>
                  </a:lnTo>
                  <a:lnTo>
                    <a:pt x="602932" y="1339691"/>
                  </a:lnTo>
                  <a:lnTo>
                    <a:pt x="555122" y="1323840"/>
                  </a:lnTo>
                  <a:lnTo>
                    <a:pt x="508733" y="1306378"/>
                  </a:lnTo>
                  <a:lnTo>
                    <a:pt x="463844" y="1287358"/>
                  </a:lnTo>
                  <a:lnTo>
                    <a:pt x="420532" y="1266834"/>
                  </a:lnTo>
                  <a:lnTo>
                    <a:pt x="378876" y="1244858"/>
                  </a:lnTo>
                  <a:lnTo>
                    <a:pt x="338955" y="1221485"/>
                  </a:lnTo>
                  <a:lnTo>
                    <a:pt x="300847" y="1196768"/>
                  </a:lnTo>
                  <a:lnTo>
                    <a:pt x="264629" y="1170760"/>
                  </a:lnTo>
                  <a:lnTo>
                    <a:pt x="230381" y="1143515"/>
                  </a:lnTo>
                  <a:lnTo>
                    <a:pt x="198180" y="1115086"/>
                  </a:lnTo>
                  <a:lnTo>
                    <a:pt x="168106" y="1085526"/>
                  </a:lnTo>
                  <a:lnTo>
                    <a:pt x="140236" y="1054890"/>
                  </a:lnTo>
                  <a:lnTo>
                    <a:pt x="114648" y="1023229"/>
                  </a:lnTo>
                  <a:lnTo>
                    <a:pt x="91421" y="990599"/>
                  </a:lnTo>
                  <a:lnTo>
                    <a:pt x="70634" y="957052"/>
                  </a:lnTo>
                  <a:lnTo>
                    <a:pt x="52364" y="922641"/>
                  </a:lnTo>
                  <a:lnTo>
                    <a:pt x="36690" y="887421"/>
                  </a:lnTo>
                  <a:lnTo>
                    <a:pt x="23690" y="851444"/>
                  </a:lnTo>
                  <a:lnTo>
                    <a:pt x="6027" y="777434"/>
                  </a:lnTo>
                  <a:lnTo>
                    <a:pt x="1519" y="739508"/>
                  </a:lnTo>
                  <a:lnTo>
                    <a:pt x="0" y="701039"/>
                  </a:lnTo>
                  <a:close/>
                </a:path>
              </a:pathLst>
            </a:custGeom>
            <a:ln w="12192">
              <a:solidFill>
                <a:srgbClr val="77777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8717056" y="2663443"/>
            <a:ext cx="10623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Times New Roman"/>
                <a:cs typeface="Times New Roman"/>
              </a:rPr>
              <a:t>Результат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4565902" y="204927"/>
            <a:ext cx="6025897" cy="3969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95"/>
              </a:spcBef>
            </a:pPr>
            <a:r>
              <a:rPr spc="-125" dirty="0"/>
              <a:t>ФОРМУЛА</a:t>
            </a:r>
            <a:r>
              <a:rPr spc="-90" dirty="0"/>
              <a:t> </a:t>
            </a:r>
            <a:r>
              <a:rPr spc="-25" dirty="0" smtClean="0"/>
              <a:t>УСПЕХА</a:t>
            </a:r>
            <a:r>
              <a:rPr lang="ru-RU" spc="-25" dirty="0" smtClean="0"/>
              <a:t> ПРОЕКТА 500+</a:t>
            </a:r>
            <a:endParaRPr spc="-25" dirty="0"/>
          </a:p>
        </p:txBody>
      </p:sp>
      <p:sp>
        <p:nvSpPr>
          <p:cNvPr id="24" name="object 24"/>
          <p:cNvSpPr txBox="1"/>
          <p:nvPr/>
        </p:nvSpPr>
        <p:spPr>
          <a:xfrm>
            <a:off x="5082157" y="4648200"/>
            <a:ext cx="6135815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256030">
              <a:lnSpc>
                <a:spcPct val="100000"/>
              </a:lnSpc>
              <a:spcBef>
                <a:spcPts val="100"/>
              </a:spcBef>
            </a:pPr>
            <a:r>
              <a:rPr sz="2400" b="1" i="1" dirty="0">
                <a:latin typeface="Times New Roman"/>
                <a:cs typeface="Times New Roman"/>
              </a:rPr>
              <a:t>Собраться</a:t>
            </a:r>
            <a:r>
              <a:rPr sz="2400" b="1" i="1" spc="-5" dirty="0">
                <a:latin typeface="Times New Roman"/>
                <a:cs typeface="Times New Roman"/>
              </a:rPr>
              <a:t> </a:t>
            </a:r>
            <a:r>
              <a:rPr sz="2400" b="1" i="1" dirty="0" err="1">
                <a:latin typeface="Times New Roman"/>
                <a:cs typeface="Times New Roman"/>
              </a:rPr>
              <a:t>вместе</a:t>
            </a:r>
            <a:r>
              <a:rPr sz="2400" b="1" i="1" spc="-10" dirty="0">
                <a:latin typeface="Times New Roman"/>
                <a:cs typeface="Times New Roman"/>
              </a:rPr>
              <a:t> </a:t>
            </a:r>
            <a:r>
              <a:rPr sz="2400" b="1" i="1" dirty="0" err="1" smtClean="0">
                <a:latin typeface="Times New Roman"/>
                <a:cs typeface="Times New Roman"/>
              </a:rPr>
              <a:t>есть</a:t>
            </a:r>
            <a:r>
              <a:rPr lang="ru-RU" sz="2400" b="1" i="1" dirty="0" smtClean="0">
                <a:latin typeface="Times New Roman"/>
                <a:cs typeface="Times New Roman"/>
              </a:rPr>
              <a:t> </a:t>
            </a:r>
            <a:r>
              <a:rPr sz="2400" b="1" i="1" spc="-10" dirty="0" smtClean="0">
                <a:latin typeface="Times New Roman"/>
                <a:cs typeface="Times New Roman"/>
              </a:rPr>
              <a:t> </a:t>
            </a:r>
            <a:r>
              <a:rPr sz="2400" b="1" i="1" spc="-10" dirty="0">
                <a:latin typeface="Times New Roman"/>
                <a:cs typeface="Times New Roman"/>
              </a:rPr>
              <a:t>начало. </a:t>
            </a:r>
            <a:r>
              <a:rPr sz="2400" b="1" i="1" dirty="0">
                <a:latin typeface="Times New Roman"/>
                <a:cs typeface="Times New Roman"/>
              </a:rPr>
              <a:t>Держаться</a:t>
            </a:r>
            <a:r>
              <a:rPr sz="2400" b="1" i="1" spc="-15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вместе</a:t>
            </a:r>
            <a:r>
              <a:rPr sz="2400" b="1" i="1" spc="-10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есть</a:t>
            </a:r>
            <a:r>
              <a:rPr sz="2400" b="1" i="1" spc="-10" dirty="0">
                <a:latin typeface="Times New Roman"/>
                <a:cs typeface="Times New Roman"/>
              </a:rPr>
              <a:t> прогресс. </a:t>
            </a:r>
            <a:r>
              <a:rPr sz="2400" b="1" i="1" dirty="0">
                <a:latin typeface="Times New Roman"/>
                <a:cs typeface="Times New Roman"/>
              </a:rPr>
              <a:t>Работать</a:t>
            </a:r>
            <a:r>
              <a:rPr sz="2400" b="1" i="1" spc="-10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вместе</a:t>
            </a:r>
            <a:r>
              <a:rPr sz="2400" b="1" i="1" spc="-10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есть</a:t>
            </a:r>
            <a:r>
              <a:rPr sz="2400" b="1" i="1" spc="-5" dirty="0">
                <a:latin typeface="Times New Roman"/>
                <a:cs typeface="Times New Roman"/>
              </a:rPr>
              <a:t> </a:t>
            </a:r>
            <a:r>
              <a:rPr sz="2400" b="1" i="1" spc="-10" dirty="0">
                <a:latin typeface="Times New Roman"/>
                <a:cs typeface="Times New Roman"/>
              </a:rPr>
              <a:t>успех.</a:t>
            </a:r>
            <a:endParaRPr sz="2400" dirty="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</a:pPr>
            <a:r>
              <a:rPr sz="2400" b="1" i="1" dirty="0">
                <a:latin typeface="Times New Roman"/>
                <a:cs typeface="Times New Roman"/>
              </a:rPr>
              <a:t>Генри</a:t>
            </a:r>
            <a:r>
              <a:rPr sz="2400" b="1" i="1" spc="-20" dirty="0">
                <a:latin typeface="Times New Roman"/>
                <a:cs typeface="Times New Roman"/>
              </a:rPr>
              <a:t> ФОРД</a:t>
            </a:r>
            <a:endParaRPr sz="2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644214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8340" y="790447"/>
            <a:ext cx="501205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b="1" spc="50" dirty="0">
                <a:solidFill>
                  <a:srgbClr val="FF0000"/>
                </a:solidFill>
                <a:latin typeface="Times New Roman"/>
                <a:cs typeface="Times New Roman"/>
              </a:rPr>
              <a:t>ЧТО</a:t>
            </a:r>
            <a:r>
              <a:rPr sz="1800" b="1" spc="170" dirty="0">
                <a:solidFill>
                  <a:srgbClr val="FF0000"/>
                </a:solidFill>
                <a:latin typeface="Times New Roman"/>
                <a:cs typeface="Times New Roman"/>
              </a:rPr>
              <a:t>  </a:t>
            </a:r>
            <a:r>
              <a:rPr sz="1800" b="1" spc="60" dirty="0">
                <a:solidFill>
                  <a:srgbClr val="FF0000"/>
                </a:solidFill>
                <a:latin typeface="Times New Roman"/>
                <a:cs typeface="Times New Roman"/>
              </a:rPr>
              <a:t>ДАЛ</a:t>
            </a:r>
            <a:r>
              <a:rPr sz="1800" b="1" spc="160" dirty="0">
                <a:solidFill>
                  <a:srgbClr val="FF0000"/>
                </a:solidFill>
                <a:latin typeface="Times New Roman"/>
                <a:cs typeface="Times New Roman"/>
              </a:rPr>
              <a:t>  </a:t>
            </a:r>
            <a:r>
              <a:rPr sz="1800" b="1" spc="70" dirty="0">
                <a:solidFill>
                  <a:srgbClr val="FF0000"/>
                </a:solidFill>
                <a:latin typeface="Times New Roman"/>
                <a:cs typeface="Times New Roman"/>
              </a:rPr>
              <a:t>ОПЫТ</a:t>
            </a:r>
            <a:r>
              <a:rPr sz="1800" b="1" spc="165" dirty="0">
                <a:solidFill>
                  <a:srgbClr val="FF0000"/>
                </a:solidFill>
                <a:latin typeface="Times New Roman"/>
                <a:cs typeface="Times New Roman"/>
              </a:rPr>
              <a:t>  </a:t>
            </a:r>
            <a:r>
              <a:rPr sz="1800" b="1" dirty="0">
                <a:solidFill>
                  <a:srgbClr val="FF0000"/>
                </a:solidFill>
                <a:latin typeface="Times New Roman"/>
                <a:cs typeface="Times New Roman"/>
              </a:rPr>
              <a:t>РАБОТЫ</a:t>
            </a:r>
            <a:r>
              <a:rPr sz="1800" b="1" spc="160" dirty="0">
                <a:solidFill>
                  <a:srgbClr val="FF0000"/>
                </a:solidFill>
                <a:latin typeface="Times New Roman"/>
                <a:cs typeface="Times New Roman"/>
              </a:rPr>
              <a:t>  </a:t>
            </a:r>
            <a:r>
              <a:rPr sz="1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КУРАТОРОМ </a:t>
            </a:r>
            <a:r>
              <a:rPr sz="1800" b="1" spc="65" dirty="0">
                <a:solidFill>
                  <a:srgbClr val="FF0000"/>
                </a:solidFill>
                <a:latin typeface="Times New Roman"/>
                <a:cs typeface="Times New Roman"/>
              </a:rPr>
              <a:t>ПРОЕКТА</a:t>
            </a:r>
            <a:r>
              <a:rPr sz="1800" b="1" spc="3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b="1" spc="75" dirty="0">
                <a:solidFill>
                  <a:srgbClr val="FF0000"/>
                </a:solidFill>
                <a:latin typeface="Times New Roman"/>
                <a:cs typeface="Times New Roman"/>
              </a:rPr>
              <a:t>500+</a:t>
            </a:r>
            <a:r>
              <a:rPr sz="1800" b="1" spc="3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b="1" spc="75" dirty="0">
                <a:solidFill>
                  <a:srgbClr val="FF0000"/>
                </a:solidFill>
                <a:latin typeface="Times New Roman"/>
                <a:cs typeface="Times New Roman"/>
              </a:rPr>
              <a:t>ЛИЧНО</a:t>
            </a:r>
            <a:r>
              <a:rPr sz="1800" b="1" spc="36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b="1" spc="65" dirty="0">
                <a:solidFill>
                  <a:srgbClr val="FF0000"/>
                </a:solidFill>
                <a:latin typeface="Times New Roman"/>
                <a:cs typeface="Times New Roman"/>
              </a:rPr>
              <a:t>ДЛЯ</a:t>
            </a:r>
            <a:r>
              <a:rPr sz="1800" b="1" spc="3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b="1" spc="75" dirty="0">
                <a:solidFill>
                  <a:srgbClr val="FF0000"/>
                </a:solidFill>
                <a:latin typeface="Times New Roman"/>
                <a:cs typeface="Times New Roman"/>
              </a:rPr>
              <a:t>МЕНЯ,</a:t>
            </a:r>
            <a:r>
              <a:rPr sz="1800" b="1" spc="3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b="1" spc="35" dirty="0">
                <a:solidFill>
                  <a:srgbClr val="FF0000"/>
                </a:solidFill>
                <a:latin typeface="Times New Roman"/>
                <a:cs typeface="Times New Roman"/>
              </a:rPr>
              <a:t>КАК </a:t>
            </a:r>
            <a:r>
              <a:rPr sz="1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КУРАТОРА?</a:t>
            </a:r>
            <a:endParaRPr sz="1800" b="1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6704" y="2139701"/>
            <a:ext cx="5175250" cy="2139315"/>
          </a:xfrm>
          <a:prstGeom prst="rect">
            <a:avLst/>
          </a:prstGeom>
        </p:spPr>
        <p:txBody>
          <a:bodyPr vert="horz" wrap="square" lIns="0" tIns="15684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2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900" b="1" spc="-10" dirty="0">
                <a:latin typeface="Times New Roman"/>
                <a:cs typeface="Times New Roman"/>
              </a:rPr>
              <a:t>Саморазвитие.</a:t>
            </a:r>
            <a:endParaRPr sz="1900" dirty="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1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900" b="1" dirty="0">
                <a:latin typeface="Times New Roman"/>
                <a:cs typeface="Times New Roman"/>
              </a:rPr>
              <a:t>Личностный</a:t>
            </a:r>
            <a:r>
              <a:rPr sz="1900" b="1" spc="-35" dirty="0">
                <a:latin typeface="Times New Roman"/>
                <a:cs typeface="Times New Roman"/>
              </a:rPr>
              <a:t> </a:t>
            </a:r>
            <a:r>
              <a:rPr sz="1900" b="1" dirty="0">
                <a:latin typeface="Times New Roman"/>
                <a:cs typeface="Times New Roman"/>
              </a:rPr>
              <a:t>и</a:t>
            </a:r>
            <a:r>
              <a:rPr sz="1900" b="1" spc="-80" dirty="0">
                <a:latin typeface="Times New Roman"/>
                <a:cs typeface="Times New Roman"/>
              </a:rPr>
              <a:t> </a:t>
            </a:r>
            <a:r>
              <a:rPr sz="1900" b="1" spc="-10" dirty="0">
                <a:latin typeface="Times New Roman"/>
                <a:cs typeface="Times New Roman"/>
              </a:rPr>
              <a:t>профессиональный рост.</a:t>
            </a:r>
            <a:endParaRPr sz="1900" dirty="0">
              <a:latin typeface="Times New Roman"/>
              <a:cs typeface="Times New Roman"/>
            </a:endParaRPr>
          </a:p>
          <a:p>
            <a:pPr marL="355600" marR="8255" indent="-342900">
              <a:lnSpc>
                <a:spcPct val="13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  <a:tab pos="1466850" algn="l"/>
                <a:tab pos="2740660" algn="l"/>
                <a:tab pos="3322954" algn="l"/>
              </a:tabLst>
            </a:pPr>
            <a:r>
              <a:rPr sz="1900" b="1" spc="-20" dirty="0">
                <a:latin typeface="Times New Roman"/>
                <a:cs typeface="Times New Roman"/>
              </a:rPr>
              <a:t>Опыт</a:t>
            </a:r>
            <a:r>
              <a:rPr sz="1900" b="1" dirty="0">
                <a:latin typeface="Times New Roman"/>
                <a:cs typeface="Times New Roman"/>
              </a:rPr>
              <a:t>	</a:t>
            </a:r>
            <a:r>
              <a:rPr sz="1900" b="1" spc="-10" dirty="0">
                <a:latin typeface="Times New Roman"/>
                <a:cs typeface="Times New Roman"/>
              </a:rPr>
              <a:t>работы</a:t>
            </a:r>
            <a:r>
              <a:rPr sz="1900" b="1" dirty="0">
                <a:latin typeface="Times New Roman"/>
                <a:cs typeface="Times New Roman"/>
              </a:rPr>
              <a:t>	</a:t>
            </a:r>
            <a:r>
              <a:rPr sz="1900" b="1" spc="-50" dirty="0">
                <a:latin typeface="Times New Roman"/>
                <a:cs typeface="Times New Roman"/>
              </a:rPr>
              <a:t>с</a:t>
            </a:r>
            <a:r>
              <a:rPr sz="1900" b="1" dirty="0">
                <a:latin typeface="Times New Roman"/>
                <a:cs typeface="Times New Roman"/>
              </a:rPr>
              <a:t>	</a:t>
            </a:r>
            <a:r>
              <a:rPr sz="1900" b="1" spc="-10" dirty="0">
                <a:latin typeface="Times New Roman"/>
                <a:cs typeface="Times New Roman"/>
              </a:rPr>
              <a:t>разнообразными документами.</a:t>
            </a:r>
            <a:endParaRPr sz="1900" dirty="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140"/>
              </a:spcBef>
              <a:buFont typeface="Arial"/>
              <a:buChar char="•"/>
              <a:tabLst>
                <a:tab pos="354965" algn="l"/>
                <a:tab pos="355600" algn="l"/>
                <a:tab pos="1430020" algn="l"/>
                <a:tab pos="3272790" algn="l"/>
              </a:tabLst>
            </a:pPr>
            <a:r>
              <a:rPr sz="1900" b="1" spc="-20" dirty="0">
                <a:latin typeface="Times New Roman"/>
                <a:cs typeface="Times New Roman"/>
              </a:rPr>
              <a:t>Опыт</a:t>
            </a:r>
            <a:r>
              <a:rPr sz="1900" b="1" dirty="0">
                <a:latin typeface="Times New Roman"/>
                <a:cs typeface="Times New Roman"/>
              </a:rPr>
              <a:t>	</a:t>
            </a:r>
            <a:r>
              <a:rPr sz="1900" b="1" spc="-10" dirty="0">
                <a:latin typeface="Times New Roman"/>
                <a:cs typeface="Times New Roman"/>
              </a:rPr>
              <a:t>организации</a:t>
            </a:r>
            <a:r>
              <a:rPr sz="1900" b="1" dirty="0">
                <a:latin typeface="Times New Roman"/>
                <a:cs typeface="Times New Roman"/>
              </a:rPr>
              <a:t>	</a:t>
            </a:r>
            <a:r>
              <a:rPr sz="1900" b="1" spc="-10" dirty="0">
                <a:latin typeface="Times New Roman"/>
                <a:cs typeface="Times New Roman"/>
              </a:rPr>
              <a:t>конструктивного</a:t>
            </a:r>
            <a:endParaRPr sz="19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6704" y="4253636"/>
            <a:ext cx="5176520" cy="15894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6350">
              <a:lnSpc>
                <a:spcPct val="130000"/>
              </a:lnSpc>
              <a:spcBef>
                <a:spcPts val="100"/>
              </a:spcBef>
              <a:tabLst>
                <a:tab pos="2722245" algn="l"/>
              </a:tabLst>
            </a:pPr>
            <a:r>
              <a:rPr sz="1900" b="1" spc="-10" dirty="0">
                <a:latin typeface="Times New Roman"/>
                <a:cs typeface="Times New Roman"/>
              </a:rPr>
              <a:t>взаимодействия</a:t>
            </a:r>
            <a:r>
              <a:rPr sz="1900" b="1" dirty="0">
                <a:latin typeface="Times New Roman"/>
                <a:cs typeface="Times New Roman"/>
              </a:rPr>
              <a:t>	</a:t>
            </a:r>
            <a:r>
              <a:rPr sz="1900" b="1" spc="-10" dirty="0">
                <a:latin typeface="Times New Roman"/>
                <a:cs typeface="Times New Roman"/>
              </a:rPr>
              <a:t>общеобразовательных </a:t>
            </a:r>
            <a:r>
              <a:rPr sz="1900" b="1" dirty="0">
                <a:latin typeface="Times New Roman"/>
                <a:cs typeface="Times New Roman"/>
              </a:rPr>
              <a:t>организаций</a:t>
            </a:r>
            <a:r>
              <a:rPr sz="1900" b="1" spc="-55" dirty="0">
                <a:latin typeface="Times New Roman"/>
                <a:cs typeface="Times New Roman"/>
              </a:rPr>
              <a:t> </a:t>
            </a:r>
            <a:r>
              <a:rPr sz="1900" b="1" dirty="0">
                <a:latin typeface="Times New Roman"/>
                <a:cs typeface="Times New Roman"/>
              </a:rPr>
              <a:t>между</a:t>
            </a:r>
            <a:r>
              <a:rPr sz="1900" b="1" spc="-60" dirty="0">
                <a:latin typeface="Times New Roman"/>
                <a:cs typeface="Times New Roman"/>
              </a:rPr>
              <a:t> </a:t>
            </a:r>
            <a:r>
              <a:rPr sz="1900" b="1" spc="-10" dirty="0">
                <a:latin typeface="Times New Roman"/>
                <a:cs typeface="Times New Roman"/>
              </a:rPr>
              <a:t>собой.</a:t>
            </a:r>
            <a:endParaRPr sz="1900" dirty="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1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900" b="1" dirty="0">
                <a:latin typeface="Times New Roman"/>
                <a:cs typeface="Times New Roman"/>
              </a:rPr>
              <a:t>Изучение</a:t>
            </a:r>
            <a:r>
              <a:rPr sz="1900" b="1" spc="130" dirty="0">
                <a:latin typeface="Times New Roman"/>
                <a:cs typeface="Times New Roman"/>
              </a:rPr>
              <a:t> </a:t>
            </a:r>
            <a:r>
              <a:rPr sz="1900" b="1" dirty="0">
                <a:latin typeface="Times New Roman"/>
                <a:cs typeface="Times New Roman"/>
              </a:rPr>
              <a:t>современных</a:t>
            </a:r>
            <a:r>
              <a:rPr sz="1900" b="1" spc="130" dirty="0">
                <a:latin typeface="Times New Roman"/>
                <a:cs typeface="Times New Roman"/>
              </a:rPr>
              <a:t> </a:t>
            </a:r>
            <a:r>
              <a:rPr sz="1900" b="1" dirty="0">
                <a:latin typeface="Times New Roman"/>
                <a:cs typeface="Times New Roman"/>
              </a:rPr>
              <a:t>систем</a:t>
            </a:r>
            <a:r>
              <a:rPr sz="1900" b="1" spc="135" dirty="0">
                <a:latin typeface="Times New Roman"/>
                <a:cs typeface="Times New Roman"/>
              </a:rPr>
              <a:t> </a:t>
            </a:r>
            <a:r>
              <a:rPr sz="1900" b="1" spc="-10" dirty="0">
                <a:latin typeface="Times New Roman"/>
                <a:cs typeface="Times New Roman"/>
              </a:rPr>
              <a:t>оценивания</a:t>
            </a:r>
            <a:endParaRPr sz="1900" dirty="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  <a:spcBef>
                <a:spcPts val="685"/>
              </a:spcBef>
            </a:pPr>
            <a:r>
              <a:rPr sz="1900" b="1" dirty="0">
                <a:latin typeface="Times New Roman"/>
                <a:cs typeface="Times New Roman"/>
              </a:rPr>
              <a:t>работы</a:t>
            </a:r>
            <a:r>
              <a:rPr sz="1900" b="1" spc="-105" dirty="0">
                <a:latin typeface="Times New Roman"/>
                <a:cs typeface="Times New Roman"/>
              </a:rPr>
              <a:t> </a:t>
            </a:r>
            <a:r>
              <a:rPr sz="1900" b="1" spc="-10" dirty="0">
                <a:latin typeface="Times New Roman"/>
                <a:cs typeface="Times New Roman"/>
              </a:rPr>
              <a:t>образовательных</a:t>
            </a:r>
            <a:r>
              <a:rPr sz="1900" b="1" spc="-100" dirty="0">
                <a:latin typeface="Times New Roman"/>
                <a:cs typeface="Times New Roman"/>
              </a:rPr>
              <a:t> </a:t>
            </a:r>
            <a:r>
              <a:rPr sz="1900" b="1" spc="-10" dirty="0">
                <a:latin typeface="Times New Roman"/>
                <a:cs typeface="Times New Roman"/>
              </a:rPr>
              <a:t>организаций.</a:t>
            </a:r>
            <a:endParaRPr sz="19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785229" y="744728"/>
            <a:ext cx="42164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79805" algn="l"/>
                <a:tab pos="1945005" algn="l"/>
                <a:tab pos="3162935" algn="l"/>
              </a:tabLst>
            </a:pPr>
            <a:r>
              <a:rPr sz="1800" b="1" spc="25" dirty="0">
                <a:solidFill>
                  <a:srgbClr val="FF0000"/>
                </a:solidFill>
                <a:latin typeface="Times New Roman"/>
                <a:cs typeface="Times New Roman"/>
              </a:rPr>
              <a:t>ЧТО</a:t>
            </a:r>
            <a:r>
              <a:rPr sz="1800" b="1" dirty="0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sz="1800" b="1" spc="35" dirty="0">
                <a:solidFill>
                  <a:srgbClr val="FF0000"/>
                </a:solidFill>
                <a:latin typeface="Times New Roman"/>
                <a:cs typeface="Times New Roman"/>
              </a:rPr>
              <a:t>ДАЛ</a:t>
            </a:r>
            <a:r>
              <a:rPr sz="1800" b="1" dirty="0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sz="1800" b="1" spc="50" dirty="0">
                <a:solidFill>
                  <a:srgbClr val="FF0000"/>
                </a:solidFill>
                <a:latin typeface="Times New Roman"/>
                <a:cs typeface="Times New Roman"/>
              </a:rPr>
              <a:t>ОПЫТ</a:t>
            </a:r>
            <a:r>
              <a:rPr sz="1800" b="1" dirty="0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sz="1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РАБОТЫ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85229" y="1019047"/>
            <a:ext cx="42176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699895" algn="l"/>
                <a:tab pos="3034665" algn="l"/>
                <a:tab pos="3687445" algn="l"/>
              </a:tabLst>
            </a:pPr>
            <a:r>
              <a:rPr sz="1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КУРАТОРОМ</a:t>
            </a:r>
            <a:r>
              <a:rPr sz="1800" b="1" dirty="0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sz="1800" b="1" spc="55" dirty="0">
                <a:solidFill>
                  <a:srgbClr val="FF0000"/>
                </a:solidFill>
                <a:latin typeface="Times New Roman"/>
                <a:cs typeface="Times New Roman"/>
              </a:rPr>
              <a:t>ПРОЕКТА</a:t>
            </a:r>
            <a:r>
              <a:rPr sz="1800" b="1" dirty="0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sz="1800" b="1" spc="55" dirty="0">
                <a:solidFill>
                  <a:srgbClr val="FF0000"/>
                </a:solidFill>
                <a:latin typeface="Times New Roman"/>
                <a:cs typeface="Times New Roman"/>
              </a:rPr>
              <a:t>500+</a:t>
            </a:r>
            <a:r>
              <a:rPr sz="1800" b="1" dirty="0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sz="1800" b="1" spc="35" dirty="0">
                <a:solidFill>
                  <a:srgbClr val="FF0000"/>
                </a:solidFill>
                <a:latin typeface="Times New Roman"/>
                <a:cs typeface="Times New Roman"/>
              </a:rPr>
              <a:t>ДЛЯ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785229" y="1293367"/>
            <a:ext cx="421767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620520" algn="l"/>
                <a:tab pos="2289810" algn="l"/>
                <a:tab pos="4039235" algn="l"/>
              </a:tabLst>
            </a:pPr>
            <a:r>
              <a:rPr sz="1800" b="1" spc="45" dirty="0">
                <a:solidFill>
                  <a:srgbClr val="FF0000"/>
                </a:solidFill>
                <a:latin typeface="Times New Roman"/>
                <a:cs typeface="Times New Roman"/>
              </a:rPr>
              <a:t>ШКОЛЫ,</a:t>
            </a:r>
            <a:r>
              <a:rPr sz="1800" b="1" dirty="0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sz="1800" b="1" spc="-50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1800" b="1" dirty="0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sz="1800" b="1" spc="55" dirty="0">
                <a:solidFill>
                  <a:srgbClr val="FF0000"/>
                </a:solidFill>
                <a:latin typeface="Times New Roman"/>
                <a:cs typeface="Times New Roman"/>
              </a:rPr>
              <a:t>КОТОРОЙ</a:t>
            </a:r>
            <a:r>
              <a:rPr sz="1800" b="1" dirty="0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sz="1800" b="1" spc="-50" dirty="0">
                <a:solidFill>
                  <a:srgbClr val="FF0000"/>
                </a:solidFill>
                <a:latin typeface="Times New Roman"/>
                <a:cs typeface="Times New Roman"/>
              </a:rPr>
              <a:t>Я</a:t>
            </a:r>
            <a:endParaRPr sz="18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b="1" spc="65" dirty="0">
                <a:solidFill>
                  <a:srgbClr val="FF0000"/>
                </a:solidFill>
                <a:latin typeface="Times New Roman"/>
                <a:cs typeface="Times New Roman"/>
              </a:rPr>
              <a:t>ЯВЛЯЮСЬ</a:t>
            </a:r>
            <a:r>
              <a:rPr sz="1800" b="1" spc="2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b="1" spc="60" dirty="0">
                <a:solidFill>
                  <a:srgbClr val="FF0000"/>
                </a:solidFill>
                <a:latin typeface="Times New Roman"/>
                <a:cs typeface="Times New Roman"/>
              </a:rPr>
              <a:t>РУКОВОДИТЕЛЕМ?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870572" y="2245867"/>
            <a:ext cx="1956435" cy="72072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>
              <a:lnSpc>
                <a:spcPts val="2590"/>
              </a:lnSpc>
              <a:spcBef>
                <a:spcPts val="425"/>
              </a:spcBef>
              <a:tabLst>
                <a:tab pos="1807845" algn="l"/>
              </a:tabLst>
            </a:pPr>
            <a:r>
              <a:rPr sz="2400" b="1" spc="-10" dirty="0">
                <a:latin typeface="Times New Roman"/>
                <a:cs typeface="Times New Roman"/>
              </a:rPr>
              <a:t>Работая</a:t>
            </a:r>
            <a:r>
              <a:rPr sz="2400" b="1" dirty="0">
                <a:latin typeface="Times New Roman"/>
                <a:cs typeface="Times New Roman"/>
              </a:rPr>
              <a:t>	</a:t>
            </a:r>
            <a:r>
              <a:rPr sz="2400" b="1" spc="-50" dirty="0">
                <a:latin typeface="Times New Roman"/>
                <a:cs typeface="Times New Roman"/>
              </a:rPr>
              <a:t>с </a:t>
            </a:r>
            <a:r>
              <a:rPr sz="2400" b="1" spc="-10" dirty="0">
                <a:latin typeface="Times New Roman"/>
                <a:cs typeface="Times New Roman"/>
              </a:rPr>
              <a:t>профилями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429750" y="2245867"/>
            <a:ext cx="1671320" cy="72072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 indent="60960">
              <a:lnSpc>
                <a:spcPts val="2590"/>
              </a:lnSpc>
              <a:spcBef>
                <a:spcPts val="425"/>
              </a:spcBef>
            </a:pPr>
            <a:r>
              <a:rPr sz="2400" b="1" spc="-20" dirty="0">
                <a:latin typeface="Times New Roman"/>
                <a:cs typeface="Times New Roman"/>
              </a:rPr>
              <a:t>рисковыми </a:t>
            </a:r>
            <a:r>
              <a:rPr sz="2400" b="1" spc="-25" dirty="0">
                <a:latin typeface="Times New Roman"/>
                <a:cs typeface="Times New Roman"/>
              </a:rPr>
              <a:t>курируемой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870572" y="2904235"/>
            <a:ext cx="42316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606550" algn="l"/>
                <a:tab pos="2289810" algn="l"/>
                <a:tab pos="3502660" algn="l"/>
              </a:tabLst>
            </a:pPr>
            <a:r>
              <a:rPr sz="2400" b="1" spc="-10" dirty="0">
                <a:latin typeface="Times New Roman"/>
                <a:cs typeface="Times New Roman"/>
              </a:rPr>
              <a:t>школы,</a:t>
            </a:r>
            <a:r>
              <a:rPr sz="2400" b="1" dirty="0">
                <a:latin typeface="Times New Roman"/>
                <a:cs typeface="Times New Roman"/>
              </a:rPr>
              <a:t>	</a:t>
            </a:r>
            <a:r>
              <a:rPr sz="2400" b="1" spc="-50" dirty="0">
                <a:latin typeface="Times New Roman"/>
                <a:cs typeface="Times New Roman"/>
              </a:rPr>
              <a:t>у</a:t>
            </a:r>
            <a:r>
              <a:rPr sz="2400" b="1" dirty="0">
                <a:latin typeface="Times New Roman"/>
                <a:cs typeface="Times New Roman"/>
              </a:rPr>
              <a:t>	</a:t>
            </a:r>
            <a:r>
              <a:rPr sz="2400" b="1" spc="-20" dirty="0">
                <a:latin typeface="Times New Roman"/>
                <a:cs typeface="Times New Roman"/>
              </a:rPr>
              <a:t>меня</a:t>
            </a:r>
            <a:r>
              <a:rPr sz="2400" b="1" dirty="0">
                <a:latin typeface="Times New Roman"/>
                <a:cs typeface="Times New Roman"/>
              </a:rPr>
              <a:t>	</a:t>
            </a:r>
            <a:r>
              <a:rPr sz="2400" b="1" spc="-20" dirty="0">
                <a:latin typeface="Times New Roman"/>
                <a:cs typeface="Times New Roman"/>
              </a:rPr>
              <a:t>была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870572" y="3233673"/>
            <a:ext cx="42291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962910" algn="l"/>
              </a:tabLst>
            </a:pPr>
            <a:r>
              <a:rPr sz="2400" b="1" spc="-10" dirty="0">
                <a:latin typeface="Times New Roman"/>
                <a:cs typeface="Times New Roman"/>
              </a:rPr>
              <a:t>возможность</a:t>
            </a:r>
            <a:r>
              <a:rPr sz="2400" b="1" dirty="0">
                <a:latin typeface="Times New Roman"/>
                <a:cs typeface="Times New Roman"/>
              </a:rPr>
              <a:t>	</a:t>
            </a:r>
            <a:r>
              <a:rPr sz="2400" b="1" spc="-10" dirty="0">
                <a:latin typeface="Times New Roman"/>
                <a:cs typeface="Times New Roman"/>
              </a:rPr>
              <a:t>провести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870572" y="3562857"/>
            <a:ext cx="42322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265170" algn="l"/>
              </a:tabLst>
            </a:pPr>
            <a:r>
              <a:rPr sz="2400" b="1" spc="-10" dirty="0">
                <a:latin typeface="Times New Roman"/>
                <a:cs typeface="Times New Roman"/>
              </a:rPr>
              <a:t>сравнительный</a:t>
            </a:r>
            <a:r>
              <a:rPr sz="2400" b="1" dirty="0">
                <a:latin typeface="Times New Roman"/>
                <a:cs typeface="Times New Roman"/>
              </a:rPr>
              <a:t>	</a:t>
            </a:r>
            <a:r>
              <a:rPr sz="2400" b="1" spc="-10" dirty="0">
                <a:latin typeface="Times New Roman"/>
                <a:cs typeface="Times New Roman"/>
              </a:rPr>
              <a:t>анализ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870572" y="3892042"/>
            <a:ext cx="42291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наличия</a:t>
            </a:r>
            <a:r>
              <a:rPr sz="2400" b="1" spc="12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аналогичных</a:t>
            </a:r>
            <a:r>
              <a:rPr sz="2400" b="1" spc="145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рисков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870572" y="4221226"/>
            <a:ext cx="4231005" cy="72072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>
              <a:lnSpc>
                <a:spcPts val="2590"/>
              </a:lnSpc>
              <a:spcBef>
                <a:spcPts val="425"/>
              </a:spcBef>
              <a:tabLst>
                <a:tab pos="455930" algn="l"/>
                <a:tab pos="1402715" algn="l"/>
                <a:tab pos="2641600" algn="l"/>
              </a:tabLst>
            </a:pPr>
            <a:r>
              <a:rPr sz="2400" b="1" spc="-50" dirty="0">
                <a:latin typeface="Times New Roman"/>
                <a:cs typeface="Times New Roman"/>
              </a:rPr>
              <a:t>в</a:t>
            </a:r>
            <a:r>
              <a:rPr sz="2400" b="1" dirty="0">
                <a:latin typeface="Times New Roman"/>
                <a:cs typeface="Times New Roman"/>
              </a:rPr>
              <a:t>	</a:t>
            </a:r>
            <a:r>
              <a:rPr sz="2400" b="1" spc="-20" dirty="0">
                <a:latin typeface="Times New Roman"/>
                <a:cs typeface="Times New Roman"/>
              </a:rPr>
              <a:t>моей</a:t>
            </a:r>
            <a:r>
              <a:rPr sz="2400" b="1" dirty="0">
                <a:latin typeface="Times New Roman"/>
                <a:cs typeface="Times New Roman"/>
              </a:rPr>
              <a:t>	</a:t>
            </a:r>
            <a:r>
              <a:rPr sz="2400" b="1" spc="-10" dirty="0">
                <a:latin typeface="Times New Roman"/>
                <a:cs typeface="Times New Roman"/>
              </a:rPr>
              <a:t>школе,</a:t>
            </a:r>
            <a:r>
              <a:rPr sz="2400" b="1" dirty="0">
                <a:latin typeface="Times New Roman"/>
                <a:cs typeface="Times New Roman"/>
              </a:rPr>
              <a:t>	</a:t>
            </a:r>
            <a:r>
              <a:rPr sz="2400" b="1" spc="-10" dirty="0">
                <a:latin typeface="Times New Roman"/>
                <a:cs typeface="Times New Roman"/>
              </a:rPr>
              <a:t>определить </a:t>
            </a:r>
            <a:r>
              <a:rPr sz="2400" b="1" dirty="0">
                <a:latin typeface="Times New Roman"/>
                <a:cs typeface="Times New Roman"/>
              </a:rPr>
              <a:t>слабые</a:t>
            </a:r>
            <a:r>
              <a:rPr sz="2400" b="1" spc="29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места</a:t>
            </a:r>
            <a:r>
              <a:rPr sz="2400" b="1" spc="29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и</a:t>
            </a:r>
            <a:r>
              <a:rPr sz="2400" b="1" spc="285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спланировать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870572" y="4879975"/>
            <a:ext cx="42291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888740" algn="l"/>
              </a:tabLst>
            </a:pPr>
            <a:r>
              <a:rPr sz="2400" b="1" spc="-10" dirty="0">
                <a:latin typeface="Times New Roman"/>
                <a:cs typeface="Times New Roman"/>
              </a:rPr>
              <a:t>мероприятия</a:t>
            </a:r>
            <a:r>
              <a:rPr sz="2400" b="1" dirty="0">
                <a:latin typeface="Times New Roman"/>
                <a:cs typeface="Times New Roman"/>
              </a:rPr>
              <a:t>	</a:t>
            </a:r>
            <a:r>
              <a:rPr sz="2400" b="1" spc="-25" dirty="0">
                <a:latin typeface="Times New Roman"/>
                <a:cs typeface="Times New Roman"/>
              </a:rPr>
              <a:t>по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870572" y="5209158"/>
            <a:ext cx="42291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406775" algn="l"/>
              </a:tabLst>
            </a:pPr>
            <a:r>
              <a:rPr sz="2400" b="1" spc="-10" dirty="0">
                <a:latin typeface="Times New Roman"/>
                <a:cs typeface="Times New Roman"/>
              </a:rPr>
              <a:t>предупреждению</a:t>
            </a:r>
            <a:r>
              <a:rPr sz="2400" b="1" dirty="0">
                <a:latin typeface="Times New Roman"/>
                <a:cs typeface="Times New Roman"/>
              </a:rPr>
              <a:t>	</a:t>
            </a:r>
            <a:r>
              <a:rPr sz="2400" b="1" spc="-10" dirty="0">
                <a:latin typeface="Times New Roman"/>
                <a:cs typeface="Times New Roman"/>
              </a:rPr>
              <a:t>таких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870572" y="5538012"/>
            <a:ext cx="391858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рисков</a:t>
            </a:r>
            <a:r>
              <a:rPr sz="2400" b="1" spc="-3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в</a:t>
            </a:r>
            <a:r>
              <a:rPr sz="2400" b="1" spc="-5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своем</a:t>
            </a:r>
            <a:r>
              <a:rPr sz="2400" b="1" spc="-45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учреждении.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18" name="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0" y="5486399"/>
            <a:ext cx="1373124" cy="137159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200" y="1031189"/>
            <a:ext cx="10515600" cy="37202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079500" marR="5080" indent="-728980" algn="ctr">
              <a:lnSpc>
                <a:spcPct val="100000"/>
              </a:lnSpc>
              <a:spcBef>
                <a:spcPts val="110"/>
              </a:spcBef>
            </a:pPr>
            <a:r>
              <a:rPr sz="4000" b="1" dirty="0">
                <a:solidFill>
                  <a:srgbClr val="6C911D"/>
                </a:solidFill>
                <a:latin typeface="Trebuchet MS"/>
                <a:cs typeface="Trebuchet MS"/>
              </a:rPr>
              <a:t>Оглянитесь,</a:t>
            </a:r>
            <a:r>
              <a:rPr sz="4000" b="1" spc="-200" dirty="0">
                <a:solidFill>
                  <a:srgbClr val="6C911D"/>
                </a:solidFill>
                <a:latin typeface="Trebuchet MS"/>
                <a:cs typeface="Trebuchet MS"/>
              </a:rPr>
              <a:t> </a:t>
            </a:r>
            <a:r>
              <a:rPr sz="4000" b="1" dirty="0">
                <a:solidFill>
                  <a:srgbClr val="6C911D"/>
                </a:solidFill>
                <a:latin typeface="Trebuchet MS"/>
                <a:cs typeface="Trebuchet MS"/>
              </a:rPr>
              <a:t>посмотрите</a:t>
            </a:r>
            <a:r>
              <a:rPr sz="4000" b="1" spc="-215" dirty="0">
                <a:solidFill>
                  <a:srgbClr val="6C911D"/>
                </a:solidFill>
                <a:latin typeface="Trebuchet MS"/>
                <a:cs typeface="Trebuchet MS"/>
              </a:rPr>
              <a:t> </a:t>
            </a:r>
            <a:r>
              <a:rPr sz="4000" b="1" dirty="0">
                <a:solidFill>
                  <a:srgbClr val="6C911D"/>
                </a:solidFill>
                <a:latin typeface="Trebuchet MS"/>
                <a:cs typeface="Trebuchet MS"/>
              </a:rPr>
              <a:t>друг</a:t>
            </a:r>
            <a:r>
              <a:rPr sz="4000" b="1" spc="-229" dirty="0">
                <a:solidFill>
                  <a:srgbClr val="6C911D"/>
                </a:solidFill>
                <a:latin typeface="Trebuchet MS"/>
                <a:cs typeface="Trebuchet MS"/>
              </a:rPr>
              <a:t> </a:t>
            </a:r>
            <a:r>
              <a:rPr sz="4000" b="1" spc="-25" dirty="0">
                <a:solidFill>
                  <a:srgbClr val="6C911D"/>
                </a:solidFill>
                <a:latin typeface="Trebuchet MS"/>
                <a:cs typeface="Trebuchet MS"/>
              </a:rPr>
              <a:t>на </a:t>
            </a:r>
            <a:r>
              <a:rPr sz="4000" b="1" dirty="0">
                <a:solidFill>
                  <a:srgbClr val="6C911D"/>
                </a:solidFill>
                <a:latin typeface="Trebuchet MS"/>
                <a:cs typeface="Trebuchet MS"/>
              </a:rPr>
              <a:t>друга.</a:t>
            </a:r>
            <a:r>
              <a:rPr sz="4000" b="1" spc="-150" dirty="0">
                <a:solidFill>
                  <a:srgbClr val="6C911D"/>
                </a:solidFill>
                <a:latin typeface="Trebuchet MS"/>
                <a:cs typeface="Trebuchet MS"/>
              </a:rPr>
              <a:t> </a:t>
            </a:r>
            <a:endParaRPr lang="ru-RU" sz="4000" b="1" spc="-150" dirty="0" smtClean="0">
              <a:solidFill>
                <a:srgbClr val="6C911D"/>
              </a:solidFill>
              <a:latin typeface="Trebuchet MS"/>
              <a:cs typeface="Trebuchet MS"/>
            </a:endParaRPr>
          </a:p>
          <a:p>
            <a:pPr marL="1079500" marR="5080" indent="-728980" algn="ctr">
              <a:lnSpc>
                <a:spcPct val="100000"/>
              </a:lnSpc>
              <a:spcBef>
                <a:spcPts val="110"/>
              </a:spcBef>
            </a:pPr>
            <a:r>
              <a:rPr sz="4000" b="1" dirty="0" err="1" smtClean="0">
                <a:solidFill>
                  <a:srgbClr val="6C911D"/>
                </a:solidFill>
                <a:latin typeface="Trebuchet MS"/>
                <a:cs typeface="Trebuchet MS"/>
              </a:rPr>
              <a:t>Каждый</a:t>
            </a:r>
            <a:r>
              <a:rPr sz="4000" b="1" spc="-170" dirty="0" smtClean="0">
                <a:solidFill>
                  <a:srgbClr val="6C911D"/>
                </a:solidFill>
                <a:latin typeface="Trebuchet MS"/>
                <a:cs typeface="Trebuchet MS"/>
              </a:rPr>
              <a:t> </a:t>
            </a:r>
            <a:r>
              <a:rPr sz="4000" b="1" spc="-10" dirty="0" err="1" smtClean="0">
                <a:solidFill>
                  <a:srgbClr val="6C911D"/>
                </a:solidFill>
                <a:latin typeface="Trebuchet MS"/>
                <a:cs typeface="Trebuchet MS"/>
              </a:rPr>
              <a:t>обладает</a:t>
            </a:r>
            <a:r>
              <a:rPr lang="ru-RU" sz="4000" dirty="0">
                <a:latin typeface="Trebuchet MS"/>
                <a:cs typeface="Trebuchet MS"/>
              </a:rPr>
              <a:t> </a:t>
            </a:r>
            <a:r>
              <a:rPr sz="4000" b="1" dirty="0" err="1" smtClean="0">
                <a:solidFill>
                  <a:srgbClr val="6C911D"/>
                </a:solidFill>
                <a:latin typeface="Trebuchet MS"/>
                <a:cs typeface="Trebuchet MS"/>
              </a:rPr>
              <a:t>навыком</a:t>
            </a:r>
            <a:r>
              <a:rPr sz="4000" b="1" dirty="0">
                <a:solidFill>
                  <a:srgbClr val="6C911D"/>
                </a:solidFill>
                <a:latin typeface="Trebuchet MS"/>
                <a:cs typeface="Trebuchet MS"/>
              </a:rPr>
              <a:t>,</a:t>
            </a:r>
            <a:r>
              <a:rPr sz="4000" b="1" spc="-225" dirty="0">
                <a:solidFill>
                  <a:srgbClr val="6C911D"/>
                </a:solidFill>
                <a:latin typeface="Trebuchet MS"/>
                <a:cs typeface="Trebuchet MS"/>
              </a:rPr>
              <a:t> </a:t>
            </a:r>
            <a:r>
              <a:rPr sz="4000" b="1" dirty="0">
                <a:solidFill>
                  <a:srgbClr val="6C911D"/>
                </a:solidFill>
                <a:latin typeface="Trebuchet MS"/>
                <a:cs typeface="Trebuchet MS"/>
              </a:rPr>
              <a:t>необходимым</a:t>
            </a:r>
            <a:r>
              <a:rPr sz="4000" b="1" spc="-240" dirty="0">
                <a:solidFill>
                  <a:srgbClr val="6C911D"/>
                </a:solidFill>
                <a:latin typeface="Trebuchet MS"/>
                <a:cs typeface="Trebuchet MS"/>
              </a:rPr>
              <a:t> </a:t>
            </a:r>
            <a:r>
              <a:rPr sz="4000" b="1" spc="-25" dirty="0">
                <a:solidFill>
                  <a:srgbClr val="6C911D"/>
                </a:solidFill>
                <a:latin typeface="Trebuchet MS"/>
                <a:cs typeface="Trebuchet MS"/>
              </a:rPr>
              <a:t>для </a:t>
            </a:r>
            <a:r>
              <a:rPr sz="4000" b="1" dirty="0">
                <a:solidFill>
                  <a:srgbClr val="6C911D"/>
                </a:solidFill>
                <a:latin typeface="Trebuchet MS"/>
                <a:cs typeface="Trebuchet MS"/>
              </a:rPr>
              <a:t>работы.</a:t>
            </a:r>
            <a:r>
              <a:rPr sz="4000" b="1" spc="-165" dirty="0">
                <a:solidFill>
                  <a:srgbClr val="6C911D"/>
                </a:solidFill>
                <a:latin typeface="Trebuchet MS"/>
                <a:cs typeface="Trebuchet MS"/>
              </a:rPr>
              <a:t> </a:t>
            </a:r>
            <a:endParaRPr lang="ru-RU" sz="4000" b="1" spc="-165" dirty="0" smtClean="0">
              <a:solidFill>
                <a:srgbClr val="6C911D"/>
              </a:solidFill>
              <a:latin typeface="Trebuchet MS"/>
              <a:cs typeface="Trebuchet MS"/>
            </a:endParaRPr>
          </a:p>
          <a:p>
            <a:pPr marL="1079500" marR="5080" indent="-728980" algn="ctr">
              <a:lnSpc>
                <a:spcPct val="100000"/>
              </a:lnSpc>
              <a:spcBef>
                <a:spcPts val="110"/>
              </a:spcBef>
            </a:pPr>
            <a:r>
              <a:rPr sz="4000" b="1" dirty="0" err="1" smtClean="0">
                <a:solidFill>
                  <a:srgbClr val="6C911D"/>
                </a:solidFill>
                <a:latin typeface="Trebuchet MS"/>
                <a:cs typeface="Trebuchet MS"/>
              </a:rPr>
              <a:t>Здесь</a:t>
            </a:r>
            <a:r>
              <a:rPr sz="4000" b="1" spc="-185" dirty="0" smtClean="0">
                <a:solidFill>
                  <a:srgbClr val="6C911D"/>
                </a:solidFill>
                <a:latin typeface="Trebuchet MS"/>
                <a:cs typeface="Trebuchet MS"/>
              </a:rPr>
              <a:t> </a:t>
            </a:r>
            <a:r>
              <a:rPr sz="4000" b="1" dirty="0">
                <a:solidFill>
                  <a:srgbClr val="6C911D"/>
                </a:solidFill>
                <a:latin typeface="Trebuchet MS"/>
                <a:cs typeface="Trebuchet MS"/>
              </a:rPr>
              <a:t>нет</a:t>
            </a:r>
            <a:r>
              <a:rPr sz="4000" b="1" spc="-185" dirty="0">
                <a:solidFill>
                  <a:srgbClr val="6C911D"/>
                </a:solidFill>
                <a:latin typeface="Trebuchet MS"/>
                <a:cs typeface="Trebuchet MS"/>
              </a:rPr>
              <a:t> </a:t>
            </a:r>
            <a:r>
              <a:rPr sz="4000" b="1" dirty="0">
                <a:solidFill>
                  <a:srgbClr val="6C911D"/>
                </a:solidFill>
                <a:latin typeface="Trebuchet MS"/>
                <a:cs typeface="Trebuchet MS"/>
              </a:rPr>
              <a:t>начальников</a:t>
            </a:r>
            <a:r>
              <a:rPr sz="4000" b="1" spc="-125" dirty="0">
                <a:solidFill>
                  <a:srgbClr val="6C911D"/>
                </a:solidFill>
                <a:latin typeface="Trebuchet MS"/>
                <a:cs typeface="Trebuchet MS"/>
              </a:rPr>
              <a:t> </a:t>
            </a:r>
            <a:r>
              <a:rPr sz="4000" b="1" spc="-50" dirty="0">
                <a:solidFill>
                  <a:srgbClr val="6C911D"/>
                </a:solidFill>
                <a:latin typeface="Trebuchet MS"/>
                <a:cs typeface="Trebuchet MS"/>
              </a:rPr>
              <a:t>и </a:t>
            </a:r>
            <a:r>
              <a:rPr sz="4000" b="1" dirty="0">
                <a:solidFill>
                  <a:srgbClr val="6C911D"/>
                </a:solidFill>
                <a:latin typeface="Trebuchet MS"/>
                <a:cs typeface="Trebuchet MS"/>
              </a:rPr>
              <a:t>подчиненных</a:t>
            </a:r>
            <a:r>
              <a:rPr sz="4000" b="1" spc="-135" dirty="0">
                <a:solidFill>
                  <a:srgbClr val="6C911D"/>
                </a:solidFill>
                <a:latin typeface="Trebuchet MS"/>
                <a:cs typeface="Trebuchet MS"/>
              </a:rPr>
              <a:t> </a:t>
            </a:r>
            <a:r>
              <a:rPr sz="4000" b="1" dirty="0">
                <a:solidFill>
                  <a:srgbClr val="6C911D"/>
                </a:solidFill>
                <a:latin typeface="Trebuchet MS"/>
                <a:cs typeface="Trebuchet MS"/>
              </a:rPr>
              <a:t>—</a:t>
            </a:r>
            <a:r>
              <a:rPr sz="4000" b="1" spc="-155" dirty="0">
                <a:solidFill>
                  <a:srgbClr val="6C911D"/>
                </a:solidFill>
                <a:latin typeface="Trebuchet MS"/>
                <a:cs typeface="Trebuchet MS"/>
              </a:rPr>
              <a:t> </a:t>
            </a:r>
            <a:r>
              <a:rPr sz="4000" b="1" dirty="0">
                <a:solidFill>
                  <a:srgbClr val="6C911D"/>
                </a:solidFill>
                <a:latin typeface="Trebuchet MS"/>
                <a:cs typeface="Trebuchet MS"/>
              </a:rPr>
              <a:t>здесь</a:t>
            </a:r>
            <a:r>
              <a:rPr sz="4000" b="1" spc="-125" dirty="0">
                <a:solidFill>
                  <a:srgbClr val="6C911D"/>
                </a:solidFill>
                <a:latin typeface="Trebuchet MS"/>
                <a:cs typeface="Trebuchet MS"/>
              </a:rPr>
              <a:t> </a:t>
            </a:r>
            <a:r>
              <a:rPr sz="4000" b="1" dirty="0">
                <a:solidFill>
                  <a:srgbClr val="6C911D"/>
                </a:solidFill>
                <a:latin typeface="Trebuchet MS"/>
                <a:cs typeface="Trebuchet MS"/>
              </a:rPr>
              <a:t>все</a:t>
            </a:r>
            <a:r>
              <a:rPr sz="4000" b="1" spc="-150" dirty="0">
                <a:solidFill>
                  <a:srgbClr val="6C911D"/>
                </a:solidFill>
                <a:latin typeface="Trebuchet MS"/>
                <a:cs typeface="Trebuchet MS"/>
              </a:rPr>
              <a:t> </a:t>
            </a:r>
            <a:r>
              <a:rPr sz="4000" b="1" spc="-10" dirty="0">
                <a:solidFill>
                  <a:srgbClr val="6C911D"/>
                </a:solidFill>
                <a:latin typeface="Trebuchet MS"/>
                <a:cs typeface="Trebuchet MS"/>
              </a:rPr>
              <a:t>равны, </a:t>
            </a:r>
            <a:r>
              <a:rPr sz="4000" b="1" dirty="0">
                <a:solidFill>
                  <a:srgbClr val="6C911D"/>
                </a:solidFill>
                <a:latin typeface="Trebuchet MS"/>
                <a:cs typeface="Trebuchet MS"/>
              </a:rPr>
              <a:t>все</a:t>
            </a:r>
            <a:r>
              <a:rPr sz="4000" b="1" spc="-114" dirty="0">
                <a:solidFill>
                  <a:srgbClr val="6C911D"/>
                </a:solidFill>
                <a:latin typeface="Trebuchet MS"/>
                <a:cs typeface="Trebuchet MS"/>
              </a:rPr>
              <a:t> </a:t>
            </a:r>
            <a:r>
              <a:rPr sz="4000" b="1" dirty="0">
                <a:solidFill>
                  <a:srgbClr val="6C911D"/>
                </a:solidFill>
                <a:latin typeface="Trebuchet MS"/>
                <a:cs typeface="Trebuchet MS"/>
              </a:rPr>
              <a:t>важны.</a:t>
            </a:r>
            <a:r>
              <a:rPr sz="4000" b="1" spc="-85" dirty="0">
                <a:solidFill>
                  <a:srgbClr val="6C911D"/>
                </a:solidFill>
                <a:latin typeface="Trebuchet MS"/>
                <a:cs typeface="Trebuchet MS"/>
              </a:rPr>
              <a:t> </a:t>
            </a:r>
            <a:endParaRPr lang="ru-RU" sz="4000" b="1" spc="-85" dirty="0" smtClean="0">
              <a:solidFill>
                <a:srgbClr val="6C911D"/>
              </a:solidFill>
              <a:latin typeface="Trebuchet MS"/>
              <a:cs typeface="Trebuchet MS"/>
            </a:endParaRPr>
          </a:p>
          <a:p>
            <a:pPr marL="1079500" marR="5080" indent="-728980" algn="ctr">
              <a:lnSpc>
                <a:spcPct val="100000"/>
              </a:lnSpc>
              <a:spcBef>
                <a:spcPts val="110"/>
              </a:spcBef>
            </a:pPr>
            <a:r>
              <a:rPr sz="4000" b="1" dirty="0" err="1" smtClean="0">
                <a:solidFill>
                  <a:srgbClr val="6C911D"/>
                </a:solidFill>
                <a:latin typeface="Trebuchet MS"/>
                <a:cs typeface="Trebuchet MS"/>
              </a:rPr>
              <a:t>Мы</a:t>
            </a:r>
            <a:r>
              <a:rPr sz="4000" b="1" spc="-95" dirty="0" smtClean="0">
                <a:solidFill>
                  <a:srgbClr val="6C911D"/>
                </a:solidFill>
                <a:latin typeface="Trebuchet MS"/>
                <a:cs typeface="Trebuchet MS"/>
              </a:rPr>
              <a:t> </a:t>
            </a:r>
            <a:r>
              <a:rPr sz="4000" b="1" spc="-50" dirty="0">
                <a:solidFill>
                  <a:srgbClr val="6C911D"/>
                </a:solidFill>
                <a:latin typeface="Trebuchet MS"/>
                <a:cs typeface="Trebuchet MS"/>
              </a:rPr>
              <a:t>-</a:t>
            </a:r>
            <a:r>
              <a:rPr sz="4000" b="1" dirty="0">
                <a:solidFill>
                  <a:srgbClr val="6C911D"/>
                </a:solidFill>
                <a:latin typeface="Trebuchet MS"/>
                <a:cs typeface="Trebuchet MS"/>
              </a:rPr>
              <a:t>	одна</a:t>
            </a:r>
            <a:r>
              <a:rPr sz="4000" b="1" spc="-120" dirty="0">
                <a:solidFill>
                  <a:srgbClr val="6C911D"/>
                </a:solidFill>
                <a:latin typeface="Trebuchet MS"/>
                <a:cs typeface="Trebuchet MS"/>
              </a:rPr>
              <a:t> </a:t>
            </a:r>
            <a:r>
              <a:rPr sz="4000" b="1" spc="-10" dirty="0">
                <a:solidFill>
                  <a:srgbClr val="6C911D"/>
                </a:solidFill>
                <a:latin typeface="Trebuchet MS"/>
                <a:cs typeface="Trebuchet MS"/>
              </a:rPr>
              <a:t>команда!</a:t>
            </a:r>
            <a:endParaRPr sz="4000" dirty="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137647" y="18288"/>
            <a:ext cx="2054351" cy="2054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078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3036189"/>
            <a:ext cx="59639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spc="-85" dirty="0">
                <a:solidFill>
                  <a:srgbClr val="D1282D"/>
                </a:solidFill>
              </a:rPr>
              <a:t>СПАСИБО</a:t>
            </a:r>
            <a:r>
              <a:rPr sz="3600" spc="-140" dirty="0">
                <a:solidFill>
                  <a:srgbClr val="D1282D"/>
                </a:solidFill>
              </a:rPr>
              <a:t> </a:t>
            </a:r>
            <a:r>
              <a:rPr sz="3600" dirty="0">
                <a:solidFill>
                  <a:srgbClr val="D1282D"/>
                </a:solidFill>
              </a:rPr>
              <a:t>ЗА</a:t>
            </a:r>
            <a:r>
              <a:rPr sz="3600" spc="-140" dirty="0">
                <a:solidFill>
                  <a:srgbClr val="D1282D"/>
                </a:solidFill>
              </a:rPr>
              <a:t> </a:t>
            </a:r>
            <a:r>
              <a:rPr sz="3600" spc="-50" dirty="0">
                <a:solidFill>
                  <a:srgbClr val="D1282D"/>
                </a:solidFill>
              </a:rPr>
              <a:t>ВНИМАНИЕ!</a:t>
            </a:r>
            <a:endParaRPr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301926" y="2693922"/>
            <a:ext cx="433070" cy="219710"/>
            <a:chOff x="5570220" y="2813304"/>
            <a:chExt cx="433070" cy="21971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76316" y="2819400"/>
              <a:ext cx="420624" cy="207263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5576316" y="2819400"/>
              <a:ext cx="421005" cy="207645"/>
            </a:xfrm>
            <a:custGeom>
              <a:avLst/>
              <a:gdLst/>
              <a:ahLst/>
              <a:cxnLst/>
              <a:rect l="l" t="t" r="r" b="b"/>
              <a:pathLst>
                <a:path w="421004" h="207644">
                  <a:moveTo>
                    <a:pt x="0" y="51815"/>
                  </a:moveTo>
                  <a:lnTo>
                    <a:pt x="316992" y="51815"/>
                  </a:lnTo>
                  <a:lnTo>
                    <a:pt x="316992" y="0"/>
                  </a:lnTo>
                  <a:lnTo>
                    <a:pt x="420624" y="103632"/>
                  </a:lnTo>
                  <a:lnTo>
                    <a:pt x="316992" y="207263"/>
                  </a:lnTo>
                  <a:lnTo>
                    <a:pt x="316992" y="155448"/>
                  </a:lnTo>
                  <a:lnTo>
                    <a:pt x="0" y="155448"/>
                  </a:lnTo>
                  <a:lnTo>
                    <a:pt x="0" y="51815"/>
                  </a:lnTo>
                  <a:close/>
                </a:path>
              </a:pathLst>
            </a:custGeom>
            <a:ln w="12192">
              <a:solidFill>
                <a:srgbClr val="9395A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4151" y="411480"/>
            <a:ext cx="2870454" cy="1632966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962050" y="820292"/>
            <a:ext cx="1854200" cy="77216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567055" marR="5080" indent="-554990">
              <a:lnSpc>
                <a:spcPts val="1860"/>
              </a:lnSpc>
              <a:spcBef>
                <a:spcPts val="409"/>
              </a:spcBef>
            </a:pPr>
            <a:r>
              <a:rPr sz="1800" b="1" spc="-10" dirty="0">
                <a:latin typeface="Times New Roman"/>
                <a:cs typeface="Times New Roman"/>
              </a:rPr>
              <a:t>Коллектив</a:t>
            </a:r>
            <a:r>
              <a:rPr sz="1800" b="1" spc="-45" dirty="0">
                <a:latin typeface="Times New Roman"/>
                <a:cs typeface="Times New Roman"/>
              </a:rPr>
              <a:t> </a:t>
            </a:r>
            <a:r>
              <a:rPr sz="1800" b="1" dirty="0">
                <a:latin typeface="Times New Roman"/>
                <a:cs typeface="Times New Roman"/>
              </a:rPr>
              <a:t>ОО</a:t>
            </a:r>
            <a:r>
              <a:rPr sz="1800" b="1" spc="-30" dirty="0">
                <a:latin typeface="Times New Roman"/>
                <a:cs typeface="Times New Roman"/>
              </a:rPr>
              <a:t> </a:t>
            </a:r>
            <a:r>
              <a:rPr sz="1800" b="1" spc="-25" dirty="0">
                <a:latin typeface="Times New Roman"/>
                <a:cs typeface="Times New Roman"/>
              </a:rPr>
              <a:t>во </a:t>
            </a:r>
            <a:r>
              <a:rPr sz="1800" b="1" dirty="0">
                <a:latin typeface="Times New Roman"/>
                <a:cs typeface="Times New Roman"/>
              </a:rPr>
              <a:t>главе</a:t>
            </a:r>
            <a:r>
              <a:rPr sz="1800" b="1" spc="-120" dirty="0">
                <a:latin typeface="Times New Roman"/>
                <a:cs typeface="Times New Roman"/>
              </a:rPr>
              <a:t> </a:t>
            </a:r>
            <a:r>
              <a:rPr sz="1800" b="1" spc="-50" dirty="0">
                <a:latin typeface="Times New Roman"/>
                <a:cs typeface="Times New Roman"/>
              </a:rPr>
              <a:t>с</a:t>
            </a:r>
            <a:endParaRPr sz="1800">
              <a:latin typeface="Times New Roman"/>
              <a:cs typeface="Times New Roman"/>
            </a:endParaRPr>
          </a:p>
          <a:p>
            <a:pPr marL="60960">
              <a:lnSpc>
                <a:spcPts val="1850"/>
              </a:lnSpc>
            </a:pPr>
            <a:r>
              <a:rPr sz="1800" b="1" spc="-10" dirty="0">
                <a:latin typeface="Times New Roman"/>
                <a:cs typeface="Times New Roman"/>
              </a:rPr>
              <a:t>администрацией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26438" y="2164079"/>
            <a:ext cx="328168" cy="32892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48640" y="2610611"/>
            <a:ext cx="2679954" cy="1072133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304036" y="2923159"/>
            <a:ext cx="11722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5" dirty="0">
                <a:latin typeface="Times New Roman"/>
                <a:cs typeface="Times New Roman"/>
              </a:rPr>
              <a:t>Куратор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726438" y="3802379"/>
            <a:ext cx="328168" cy="32766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64819" y="4248910"/>
            <a:ext cx="2847594" cy="1542289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914400" y="4389882"/>
            <a:ext cx="2392043" cy="1149033"/>
          </a:xfrm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 marL="12700" marR="5080" indent="19685">
              <a:lnSpc>
                <a:spcPts val="2800"/>
              </a:lnSpc>
              <a:spcBef>
                <a:spcPts val="560"/>
              </a:spcBef>
            </a:pPr>
            <a:r>
              <a:rPr lang="ru-RU" sz="2000" b="1" spc="-10" dirty="0" smtClean="0">
                <a:latin typeface="Times New Roman"/>
                <a:cs typeface="Times New Roman"/>
              </a:rPr>
              <a:t>Специалист управления образования</a:t>
            </a:r>
            <a:endParaRPr sz="2000" dirty="0">
              <a:latin typeface="Times New Roman"/>
              <a:cs typeface="Times New Roman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3993134" y="2044065"/>
            <a:ext cx="2780523" cy="1965960"/>
            <a:chOff x="3276600" y="2125979"/>
            <a:chExt cx="2051050" cy="1546225"/>
          </a:xfrm>
        </p:grpSpPr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276600" y="2813303"/>
              <a:ext cx="486155" cy="21336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81044" y="2125979"/>
              <a:ext cx="1546098" cy="1546098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5357340" y="2771710"/>
            <a:ext cx="1023619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latin typeface="Times New Roman"/>
                <a:cs typeface="Times New Roman"/>
              </a:rPr>
              <a:t>Команда</a:t>
            </a:r>
            <a:endParaRPr sz="2000" dirty="0">
              <a:latin typeface="Times New Roman"/>
              <a:cs typeface="Times New Roman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8154539" y="2005744"/>
            <a:ext cx="2066925" cy="1824449"/>
            <a:chOff x="6202679" y="2212848"/>
            <a:chExt cx="2066925" cy="1414780"/>
          </a:xfrm>
        </p:grpSpPr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208775" y="2218944"/>
              <a:ext cx="2054352" cy="140207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208775" y="2218944"/>
              <a:ext cx="2054860" cy="1402080"/>
            </a:xfrm>
            <a:custGeom>
              <a:avLst/>
              <a:gdLst/>
              <a:ahLst/>
              <a:cxnLst/>
              <a:rect l="l" t="t" r="r" b="b"/>
              <a:pathLst>
                <a:path w="2054859" h="1402079">
                  <a:moveTo>
                    <a:pt x="0" y="701039"/>
                  </a:moveTo>
                  <a:lnTo>
                    <a:pt x="1519" y="662571"/>
                  </a:lnTo>
                  <a:lnTo>
                    <a:pt x="6027" y="624645"/>
                  </a:lnTo>
                  <a:lnTo>
                    <a:pt x="23690" y="550635"/>
                  </a:lnTo>
                  <a:lnTo>
                    <a:pt x="36690" y="514658"/>
                  </a:lnTo>
                  <a:lnTo>
                    <a:pt x="52364" y="479438"/>
                  </a:lnTo>
                  <a:lnTo>
                    <a:pt x="70634" y="445027"/>
                  </a:lnTo>
                  <a:lnTo>
                    <a:pt x="91421" y="411480"/>
                  </a:lnTo>
                  <a:lnTo>
                    <a:pt x="114648" y="378850"/>
                  </a:lnTo>
                  <a:lnTo>
                    <a:pt x="140236" y="347189"/>
                  </a:lnTo>
                  <a:lnTo>
                    <a:pt x="168106" y="316553"/>
                  </a:lnTo>
                  <a:lnTo>
                    <a:pt x="198180" y="286993"/>
                  </a:lnTo>
                  <a:lnTo>
                    <a:pt x="230381" y="258564"/>
                  </a:lnTo>
                  <a:lnTo>
                    <a:pt x="264629" y="231319"/>
                  </a:lnTo>
                  <a:lnTo>
                    <a:pt x="300847" y="205311"/>
                  </a:lnTo>
                  <a:lnTo>
                    <a:pt x="338955" y="180594"/>
                  </a:lnTo>
                  <a:lnTo>
                    <a:pt x="378876" y="157221"/>
                  </a:lnTo>
                  <a:lnTo>
                    <a:pt x="420532" y="135245"/>
                  </a:lnTo>
                  <a:lnTo>
                    <a:pt x="463844" y="114721"/>
                  </a:lnTo>
                  <a:lnTo>
                    <a:pt x="508733" y="95701"/>
                  </a:lnTo>
                  <a:lnTo>
                    <a:pt x="555122" y="78239"/>
                  </a:lnTo>
                  <a:lnTo>
                    <a:pt x="602932" y="62388"/>
                  </a:lnTo>
                  <a:lnTo>
                    <a:pt x="652085" y="48202"/>
                  </a:lnTo>
                  <a:lnTo>
                    <a:pt x="702503" y="35734"/>
                  </a:lnTo>
                  <a:lnTo>
                    <a:pt x="754106" y="25038"/>
                  </a:lnTo>
                  <a:lnTo>
                    <a:pt x="806818" y="16167"/>
                  </a:lnTo>
                  <a:lnTo>
                    <a:pt x="860558" y="9174"/>
                  </a:lnTo>
                  <a:lnTo>
                    <a:pt x="915251" y="4112"/>
                  </a:lnTo>
                  <a:lnTo>
                    <a:pt x="970816" y="1037"/>
                  </a:lnTo>
                  <a:lnTo>
                    <a:pt x="1027176" y="0"/>
                  </a:lnTo>
                  <a:lnTo>
                    <a:pt x="1083535" y="1037"/>
                  </a:lnTo>
                  <a:lnTo>
                    <a:pt x="1139100" y="4112"/>
                  </a:lnTo>
                  <a:lnTo>
                    <a:pt x="1193793" y="9174"/>
                  </a:lnTo>
                  <a:lnTo>
                    <a:pt x="1247533" y="16167"/>
                  </a:lnTo>
                  <a:lnTo>
                    <a:pt x="1300245" y="25038"/>
                  </a:lnTo>
                  <a:lnTo>
                    <a:pt x="1351848" y="35734"/>
                  </a:lnTo>
                  <a:lnTo>
                    <a:pt x="1402266" y="48202"/>
                  </a:lnTo>
                  <a:lnTo>
                    <a:pt x="1451419" y="62388"/>
                  </a:lnTo>
                  <a:lnTo>
                    <a:pt x="1499229" y="78239"/>
                  </a:lnTo>
                  <a:lnTo>
                    <a:pt x="1545618" y="95701"/>
                  </a:lnTo>
                  <a:lnTo>
                    <a:pt x="1590507" y="114721"/>
                  </a:lnTo>
                  <a:lnTo>
                    <a:pt x="1633819" y="135245"/>
                  </a:lnTo>
                  <a:lnTo>
                    <a:pt x="1675475" y="157221"/>
                  </a:lnTo>
                  <a:lnTo>
                    <a:pt x="1715396" y="180594"/>
                  </a:lnTo>
                  <a:lnTo>
                    <a:pt x="1753504" y="205311"/>
                  </a:lnTo>
                  <a:lnTo>
                    <a:pt x="1789722" y="231319"/>
                  </a:lnTo>
                  <a:lnTo>
                    <a:pt x="1823970" y="258564"/>
                  </a:lnTo>
                  <a:lnTo>
                    <a:pt x="1856171" y="286993"/>
                  </a:lnTo>
                  <a:lnTo>
                    <a:pt x="1886245" y="316553"/>
                  </a:lnTo>
                  <a:lnTo>
                    <a:pt x="1914115" y="347189"/>
                  </a:lnTo>
                  <a:lnTo>
                    <a:pt x="1939703" y="378850"/>
                  </a:lnTo>
                  <a:lnTo>
                    <a:pt x="1962930" y="411480"/>
                  </a:lnTo>
                  <a:lnTo>
                    <a:pt x="1983717" y="445027"/>
                  </a:lnTo>
                  <a:lnTo>
                    <a:pt x="2001987" y="479438"/>
                  </a:lnTo>
                  <a:lnTo>
                    <a:pt x="2017661" y="514658"/>
                  </a:lnTo>
                  <a:lnTo>
                    <a:pt x="2030661" y="550635"/>
                  </a:lnTo>
                  <a:lnTo>
                    <a:pt x="2048324" y="624645"/>
                  </a:lnTo>
                  <a:lnTo>
                    <a:pt x="2052832" y="662571"/>
                  </a:lnTo>
                  <a:lnTo>
                    <a:pt x="2054352" y="701039"/>
                  </a:lnTo>
                  <a:lnTo>
                    <a:pt x="2052832" y="739508"/>
                  </a:lnTo>
                  <a:lnTo>
                    <a:pt x="2048324" y="777434"/>
                  </a:lnTo>
                  <a:lnTo>
                    <a:pt x="2030661" y="851444"/>
                  </a:lnTo>
                  <a:lnTo>
                    <a:pt x="2017661" y="887421"/>
                  </a:lnTo>
                  <a:lnTo>
                    <a:pt x="2001987" y="922641"/>
                  </a:lnTo>
                  <a:lnTo>
                    <a:pt x="1983717" y="957052"/>
                  </a:lnTo>
                  <a:lnTo>
                    <a:pt x="1962930" y="990599"/>
                  </a:lnTo>
                  <a:lnTo>
                    <a:pt x="1939703" y="1023229"/>
                  </a:lnTo>
                  <a:lnTo>
                    <a:pt x="1914115" y="1054890"/>
                  </a:lnTo>
                  <a:lnTo>
                    <a:pt x="1886245" y="1085526"/>
                  </a:lnTo>
                  <a:lnTo>
                    <a:pt x="1856171" y="1115086"/>
                  </a:lnTo>
                  <a:lnTo>
                    <a:pt x="1823970" y="1143515"/>
                  </a:lnTo>
                  <a:lnTo>
                    <a:pt x="1789722" y="1170760"/>
                  </a:lnTo>
                  <a:lnTo>
                    <a:pt x="1753504" y="1196768"/>
                  </a:lnTo>
                  <a:lnTo>
                    <a:pt x="1715396" y="1221485"/>
                  </a:lnTo>
                  <a:lnTo>
                    <a:pt x="1675475" y="1244858"/>
                  </a:lnTo>
                  <a:lnTo>
                    <a:pt x="1633819" y="1266834"/>
                  </a:lnTo>
                  <a:lnTo>
                    <a:pt x="1590507" y="1287358"/>
                  </a:lnTo>
                  <a:lnTo>
                    <a:pt x="1545618" y="1306378"/>
                  </a:lnTo>
                  <a:lnTo>
                    <a:pt x="1499229" y="1323840"/>
                  </a:lnTo>
                  <a:lnTo>
                    <a:pt x="1451419" y="1339691"/>
                  </a:lnTo>
                  <a:lnTo>
                    <a:pt x="1402266" y="1353877"/>
                  </a:lnTo>
                  <a:lnTo>
                    <a:pt x="1351848" y="1366345"/>
                  </a:lnTo>
                  <a:lnTo>
                    <a:pt x="1300245" y="1377041"/>
                  </a:lnTo>
                  <a:lnTo>
                    <a:pt x="1247533" y="1385912"/>
                  </a:lnTo>
                  <a:lnTo>
                    <a:pt x="1193793" y="1392905"/>
                  </a:lnTo>
                  <a:lnTo>
                    <a:pt x="1139100" y="1397967"/>
                  </a:lnTo>
                  <a:lnTo>
                    <a:pt x="1083535" y="1401042"/>
                  </a:lnTo>
                  <a:lnTo>
                    <a:pt x="1027176" y="1402079"/>
                  </a:lnTo>
                  <a:lnTo>
                    <a:pt x="970816" y="1401042"/>
                  </a:lnTo>
                  <a:lnTo>
                    <a:pt x="915251" y="1397967"/>
                  </a:lnTo>
                  <a:lnTo>
                    <a:pt x="860558" y="1392905"/>
                  </a:lnTo>
                  <a:lnTo>
                    <a:pt x="806818" y="1385912"/>
                  </a:lnTo>
                  <a:lnTo>
                    <a:pt x="754106" y="1377041"/>
                  </a:lnTo>
                  <a:lnTo>
                    <a:pt x="702503" y="1366345"/>
                  </a:lnTo>
                  <a:lnTo>
                    <a:pt x="652085" y="1353877"/>
                  </a:lnTo>
                  <a:lnTo>
                    <a:pt x="602932" y="1339691"/>
                  </a:lnTo>
                  <a:lnTo>
                    <a:pt x="555122" y="1323840"/>
                  </a:lnTo>
                  <a:lnTo>
                    <a:pt x="508733" y="1306378"/>
                  </a:lnTo>
                  <a:lnTo>
                    <a:pt x="463844" y="1287358"/>
                  </a:lnTo>
                  <a:lnTo>
                    <a:pt x="420532" y="1266834"/>
                  </a:lnTo>
                  <a:lnTo>
                    <a:pt x="378876" y="1244858"/>
                  </a:lnTo>
                  <a:lnTo>
                    <a:pt x="338955" y="1221485"/>
                  </a:lnTo>
                  <a:lnTo>
                    <a:pt x="300847" y="1196768"/>
                  </a:lnTo>
                  <a:lnTo>
                    <a:pt x="264629" y="1170760"/>
                  </a:lnTo>
                  <a:lnTo>
                    <a:pt x="230381" y="1143515"/>
                  </a:lnTo>
                  <a:lnTo>
                    <a:pt x="198180" y="1115086"/>
                  </a:lnTo>
                  <a:lnTo>
                    <a:pt x="168106" y="1085526"/>
                  </a:lnTo>
                  <a:lnTo>
                    <a:pt x="140236" y="1054890"/>
                  </a:lnTo>
                  <a:lnTo>
                    <a:pt x="114648" y="1023229"/>
                  </a:lnTo>
                  <a:lnTo>
                    <a:pt x="91421" y="990599"/>
                  </a:lnTo>
                  <a:lnTo>
                    <a:pt x="70634" y="957052"/>
                  </a:lnTo>
                  <a:lnTo>
                    <a:pt x="52364" y="922641"/>
                  </a:lnTo>
                  <a:lnTo>
                    <a:pt x="36690" y="887421"/>
                  </a:lnTo>
                  <a:lnTo>
                    <a:pt x="23690" y="851444"/>
                  </a:lnTo>
                  <a:lnTo>
                    <a:pt x="6027" y="777434"/>
                  </a:lnTo>
                  <a:lnTo>
                    <a:pt x="1519" y="739508"/>
                  </a:lnTo>
                  <a:lnTo>
                    <a:pt x="0" y="701039"/>
                  </a:lnTo>
                  <a:close/>
                </a:path>
              </a:pathLst>
            </a:custGeom>
            <a:ln w="12192">
              <a:solidFill>
                <a:srgbClr val="77777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8717056" y="2663443"/>
            <a:ext cx="10623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Times New Roman"/>
                <a:cs typeface="Times New Roman"/>
              </a:rPr>
              <a:t>Результат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4565902" y="204927"/>
            <a:ext cx="6025897" cy="3969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95"/>
              </a:spcBef>
            </a:pPr>
            <a:r>
              <a:rPr spc="-125" dirty="0"/>
              <a:t>ФОРМУЛА</a:t>
            </a:r>
            <a:r>
              <a:rPr spc="-90" dirty="0"/>
              <a:t> </a:t>
            </a:r>
            <a:r>
              <a:rPr spc="-25" dirty="0" smtClean="0"/>
              <a:t>УСПЕХА</a:t>
            </a:r>
            <a:r>
              <a:rPr lang="ru-RU" spc="-25" dirty="0" smtClean="0"/>
              <a:t> ПРОЕКТА 500+</a:t>
            </a:r>
            <a:endParaRPr spc="-25" dirty="0"/>
          </a:p>
        </p:txBody>
      </p:sp>
      <p:sp>
        <p:nvSpPr>
          <p:cNvPr id="24" name="object 24"/>
          <p:cNvSpPr txBox="1"/>
          <p:nvPr/>
        </p:nvSpPr>
        <p:spPr>
          <a:xfrm>
            <a:off x="5082157" y="4648200"/>
            <a:ext cx="6135815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256030">
              <a:lnSpc>
                <a:spcPct val="100000"/>
              </a:lnSpc>
              <a:spcBef>
                <a:spcPts val="100"/>
              </a:spcBef>
            </a:pPr>
            <a:r>
              <a:rPr sz="2400" b="1" i="1" dirty="0">
                <a:latin typeface="Times New Roman"/>
                <a:cs typeface="Times New Roman"/>
              </a:rPr>
              <a:t>Собраться</a:t>
            </a:r>
            <a:r>
              <a:rPr sz="2400" b="1" i="1" spc="-5" dirty="0">
                <a:latin typeface="Times New Roman"/>
                <a:cs typeface="Times New Roman"/>
              </a:rPr>
              <a:t> </a:t>
            </a:r>
            <a:r>
              <a:rPr sz="2400" b="1" i="1" dirty="0" err="1">
                <a:latin typeface="Times New Roman"/>
                <a:cs typeface="Times New Roman"/>
              </a:rPr>
              <a:t>вместе</a:t>
            </a:r>
            <a:r>
              <a:rPr sz="2400" b="1" i="1" spc="-10" dirty="0">
                <a:latin typeface="Times New Roman"/>
                <a:cs typeface="Times New Roman"/>
              </a:rPr>
              <a:t> </a:t>
            </a:r>
            <a:r>
              <a:rPr sz="2400" b="1" i="1" dirty="0" err="1" smtClean="0">
                <a:latin typeface="Times New Roman"/>
                <a:cs typeface="Times New Roman"/>
              </a:rPr>
              <a:t>есть</a:t>
            </a:r>
            <a:r>
              <a:rPr lang="ru-RU" sz="2400" b="1" i="1" dirty="0" smtClean="0">
                <a:latin typeface="Times New Roman"/>
                <a:cs typeface="Times New Roman"/>
              </a:rPr>
              <a:t> </a:t>
            </a:r>
            <a:r>
              <a:rPr sz="2400" b="1" i="1" spc="-10" dirty="0" smtClean="0">
                <a:latin typeface="Times New Roman"/>
                <a:cs typeface="Times New Roman"/>
              </a:rPr>
              <a:t> </a:t>
            </a:r>
            <a:r>
              <a:rPr sz="2400" b="1" i="1" spc="-10" dirty="0">
                <a:latin typeface="Times New Roman"/>
                <a:cs typeface="Times New Roman"/>
              </a:rPr>
              <a:t>начало. </a:t>
            </a:r>
            <a:r>
              <a:rPr sz="2400" b="1" i="1" dirty="0">
                <a:latin typeface="Times New Roman"/>
                <a:cs typeface="Times New Roman"/>
              </a:rPr>
              <a:t>Держаться</a:t>
            </a:r>
            <a:r>
              <a:rPr sz="2400" b="1" i="1" spc="-15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вместе</a:t>
            </a:r>
            <a:r>
              <a:rPr sz="2400" b="1" i="1" spc="-10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есть</a:t>
            </a:r>
            <a:r>
              <a:rPr sz="2400" b="1" i="1" spc="-10" dirty="0">
                <a:latin typeface="Times New Roman"/>
                <a:cs typeface="Times New Roman"/>
              </a:rPr>
              <a:t> прогресс. </a:t>
            </a:r>
            <a:r>
              <a:rPr sz="2400" b="1" i="1" dirty="0">
                <a:latin typeface="Times New Roman"/>
                <a:cs typeface="Times New Roman"/>
              </a:rPr>
              <a:t>Работать</a:t>
            </a:r>
            <a:r>
              <a:rPr sz="2400" b="1" i="1" spc="-10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вместе</a:t>
            </a:r>
            <a:r>
              <a:rPr sz="2400" b="1" i="1" spc="-10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есть</a:t>
            </a:r>
            <a:r>
              <a:rPr sz="2400" b="1" i="1" spc="-5" dirty="0">
                <a:latin typeface="Times New Roman"/>
                <a:cs typeface="Times New Roman"/>
              </a:rPr>
              <a:t> </a:t>
            </a:r>
            <a:r>
              <a:rPr sz="2400" b="1" i="1" spc="-10" dirty="0">
                <a:latin typeface="Times New Roman"/>
                <a:cs typeface="Times New Roman"/>
              </a:rPr>
              <a:t>успех.</a:t>
            </a:r>
            <a:endParaRPr sz="2400" dirty="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</a:pPr>
            <a:r>
              <a:rPr sz="2400" b="1" i="1" dirty="0">
                <a:latin typeface="Times New Roman"/>
                <a:cs typeface="Times New Roman"/>
              </a:rPr>
              <a:t>Генри</a:t>
            </a:r>
            <a:r>
              <a:rPr sz="2400" b="1" i="1" spc="-20" dirty="0">
                <a:latin typeface="Times New Roman"/>
                <a:cs typeface="Times New Roman"/>
              </a:rPr>
              <a:t> ФОРД</a:t>
            </a:r>
            <a:endParaRPr sz="2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05103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1000" y="605027"/>
            <a:ext cx="3505200" cy="30480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025383" y="481583"/>
            <a:ext cx="3328416" cy="3035807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5519420" y="3441065"/>
            <a:ext cx="430530" cy="431165"/>
          </a:xfrm>
          <a:custGeom>
            <a:avLst/>
            <a:gdLst/>
            <a:ahLst/>
            <a:cxnLst/>
            <a:rect l="l" t="t" r="r" b="b"/>
            <a:pathLst>
              <a:path w="430529" h="431164">
                <a:moveTo>
                  <a:pt x="215900" y="0"/>
                </a:moveTo>
                <a:lnTo>
                  <a:pt x="133095" y="6223"/>
                </a:lnTo>
                <a:lnTo>
                  <a:pt x="74040" y="25526"/>
                </a:lnTo>
                <a:lnTo>
                  <a:pt x="23621" y="77088"/>
                </a:lnTo>
                <a:lnTo>
                  <a:pt x="5587" y="136651"/>
                </a:lnTo>
                <a:lnTo>
                  <a:pt x="0" y="217678"/>
                </a:lnTo>
                <a:lnTo>
                  <a:pt x="634" y="246380"/>
                </a:lnTo>
                <a:lnTo>
                  <a:pt x="9905" y="318389"/>
                </a:lnTo>
                <a:lnTo>
                  <a:pt x="44830" y="384175"/>
                </a:lnTo>
                <a:lnTo>
                  <a:pt x="111125" y="419862"/>
                </a:lnTo>
                <a:lnTo>
                  <a:pt x="185419" y="430149"/>
                </a:lnTo>
                <a:lnTo>
                  <a:pt x="215900" y="430784"/>
                </a:lnTo>
                <a:lnTo>
                  <a:pt x="245109" y="430149"/>
                </a:lnTo>
                <a:lnTo>
                  <a:pt x="318515" y="419862"/>
                </a:lnTo>
                <a:lnTo>
                  <a:pt x="385571" y="384175"/>
                </a:lnTo>
                <a:lnTo>
                  <a:pt x="420496" y="318389"/>
                </a:lnTo>
                <a:lnTo>
                  <a:pt x="429767" y="246380"/>
                </a:lnTo>
                <a:lnTo>
                  <a:pt x="430402" y="217678"/>
                </a:lnTo>
                <a:lnTo>
                  <a:pt x="429767" y="188087"/>
                </a:lnTo>
                <a:lnTo>
                  <a:pt x="420496" y="114554"/>
                </a:lnTo>
                <a:lnTo>
                  <a:pt x="385571" y="47371"/>
                </a:lnTo>
                <a:lnTo>
                  <a:pt x="318515" y="10922"/>
                </a:lnTo>
                <a:lnTo>
                  <a:pt x="245109" y="635"/>
                </a:lnTo>
                <a:lnTo>
                  <a:pt x="21590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257800" y="1828799"/>
            <a:ext cx="1142365" cy="1464945"/>
          </a:xfrm>
          <a:custGeom>
            <a:avLst/>
            <a:gdLst/>
            <a:ahLst/>
            <a:cxnLst/>
            <a:rect l="l" t="t" r="r" b="b"/>
            <a:pathLst>
              <a:path w="1142364" h="1464945">
                <a:moveTo>
                  <a:pt x="1142111" y="578358"/>
                </a:moveTo>
                <a:lnTo>
                  <a:pt x="1139825" y="521462"/>
                </a:lnTo>
                <a:lnTo>
                  <a:pt x="1132713" y="465963"/>
                </a:lnTo>
                <a:lnTo>
                  <a:pt x="1120775" y="411861"/>
                </a:lnTo>
                <a:lnTo>
                  <a:pt x="1104138" y="359283"/>
                </a:lnTo>
                <a:lnTo>
                  <a:pt x="1082421" y="308864"/>
                </a:lnTo>
                <a:lnTo>
                  <a:pt x="1055243" y="261493"/>
                </a:lnTo>
                <a:lnTo>
                  <a:pt x="984758" y="175260"/>
                </a:lnTo>
                <a:lnTo>
                  <a:pt x="891794" y="103251"/>
                </a:lnTo>
                <a:lnTo>
                  <a:pt x="836676" y="73279"/>
                </a:lnTo>
                <a:lnTo>
                  <a:pt x="775716" y="47498"/>
                </a:lnTo>
                <a:lnTo>
                  <a:pt x="708533" y="26797"/>
                </a:lnTo>
                <a:lnTo>
                  <a:pt x="634873" y="11938"/>
                </a:lnTo>
                <a:lnTo>
                  <a:pt x="554863" y="2921"/>
                </a:lnTo>
                <a:lnTo>
                  <a:pt x="468376" y="0"/>
                </a:lnTo>
                <a:lnTo>
                  <a:pt x="390652" y="2921"/>
                </a:lnTo>
                <a:lnTo>
                  <a:pt x="316484" y="11811"/>
                </a:lnTo>
                <a:lnTo>
                  <a:pt x="246761" y="24765"/>
                </a:lnTo>
                <a:lnTo>
                  <a:pt x="184150" y="40259"/>
                </a:lnTo>
                <a:lnTo>
                  <a:pt x="104521" y="67056"/>
                </a:lnTo>
                <a:lnTo>
                  <a:pt x="46355" y="95123"/>
                </a:lnTo>
                <a:lnTo>
                  <a:pt x="4572" y="148971"/>
                </a:lnTo>
                <a:lnTo>
                  <a:pt x="0" y="223520"/>
                </a:lnTo>
                <a:lnTo>
                  <a:pt x="254" y="247269"/>
                </a:lnTo>
                <a:lnTo>
                  <a:pt x="5969" y="320421"/>
                </a:lnTo>
                <a:lnTo>
                  <a:pt x="28829" y="378968"/>
                </a:lnTo>
                <a:lnTo>
                  <a:pt x="107061" y="363601"/>
                </a:lnTo>
                <a:lnTo>
                  <a:pt x="123825" y="355727"/>
                </a:lnTo>
                <a:lnTo>
                  <a:pt x="185166" y="330327"/>
                </a:lnTo>
                <a:lnTo>
                  <a:pt x="264668" y="306705"/>
                </a:lnTo>
                <a:lnTo>
                  <a:pt x="328549" y="295783"/>
                </a:lnTo>
                <a:lnTo>
                  <a:pt x="401574" y="292100"/>
                </a:lnTo>
                <a:lnTo>
                  <a:pt x="442722" y="293497"/>
                </a:lnTo>
                <a:lnTo>
                  <a:pt x="481076" y="297815"/>
                </a:lnTo>
                <a:lnTo>
                  <a:pt x="549783" y="314833"/>
                </a:lnTo>
                <a:lnTo>
                  <a:pt x="607568" y="342265"/>
                </a:lnTo>
                <a:lnTo>
                  <a:pt x="674370" y="401955"/>
                </a:lnTo>
                <a:lnTo>
                  <a:pt x="717169" y="480568"/>
                </a:lnTo>
                <a:lnTo>
                  <a:pt x="732536" y="541782"/>
                </a:lnTo>
                <a:lnTo>
                  <a:pt x="737743" y="609092"/>
                </a:lnTo>
                <a:lnTo>
                  <a:pt x="736600" y="639953"/>
                </a:lnTo>
                <a:lnTo>
                  <a:pt x="720090" y="727329"/>
                </a:lnTo>
                <a:lnTo>
                  <a:pt x="682371" y="802259"/>
                </a:lnTo>
                <a:lnTo>
                  <a:pt x="621538" y="860552"/>
                </a:lnTo>
                <a:lnTo>
                  <a:pt x="537464" y="900303"/>
                </a:lnTo>
                <a:lnTo>
                  <a:pt x="467868" y="912622"/>
                </a:lnTo>
                <a:lnTo>
                  <a:pt x="429006" y="914146"/>
                </a:lnTo>
                <a:lnTo>
                  <a:pt x="407543" y="914146"/>
                </a:lnTo>
                <a:lnTo>
                  <a:pt x="391414" y="914527"/>
                </a:lnTo>
                <a:lnTo>
                  <a:pt x="327660" y="930148"/>
                </a:lnTo>
                <a:lnTo>
                  <a:pt x="287528" y="991489"/>
                </a:lnTo>
                <a:lnTo>
                  <a:pt x="282702" y="1045210"/>
                </a:lnTo>
                <a:lnTo>
                  <a:pt x="282956" y="1067562"/>
                </a:lnTo>
                <a:lnTo>
                  <a:pt x="296672" y="1412240"/>
                </a:lnTo>
                <a:lnTo>
                  <a:pt x="297561" y="1423035"/>
                </a:lnTo>
                <a:lnTo>
                  <a:pt x="301117" y="1431798"/>
                </a:lnTo>
                <a:lnTo>
                  <a:pt x="307340" y="1438529"/>
                </a:lnTo>
                <a:lnTo>
                  <a:pt x="313309" y="1445387"/>
                </a:lnTo>
                <a:lnTo>
                  <a:pt x="373888" y="1461262"/>
                </a:lnTo>
                <a:lnTo>
                  <a:pt x="450342" y="1464691"/>
                </a:lnTo>
                <a:lnTo>
                  <a:pt x="474472" y="1464818"/>
                </a:lnTo>
                <a:lnTo>
                  <a:pt x="511683" y="1464056"/>
                </a:lnTo>
                <a:lnTo>
                  <a:pt x="595503" y="1451737"/>
                </a:lnTo>
                <a:lnTo>
                  <a:pt x="650875" y="1127506"/>
                </a:lnTo>
                <a:lnTo>
                  <a:pt x="704469" y="1119759"/>
                </a:lnTo>
                <a:lnTo>
                  <a:pt x="804545" y="1092708"/>
                </a:lnTo>
                <a:lnTo>
                  <a:pt x="894588" y="1050544"/>
                </a:lnTo>
                <a:lnTo>
                  <a:pt x="972058" y="994283"/>
                </a:lnTo>
                <a:lnTo>
                  <a:pt x="1036574" y="924306"/>
                </a:lnTo>
                <a:lnTo>
                  <a:pt x="1086739" y="840994"/>
                </a:lnTo>
                <a:lnTo>
                  <a:pt x="1122045" y="744855"/>
                </a:lnTo>
                <a:lnTo>
                  <a:pt x="1139952" y="636778"/>
                </a:lnTo>
                <a:lnTo>
                  <a:pt x="1142111" y="578358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985254" y="724662"/>
            <a:ext cx="786130" cy="1161415"/>
          </a:xfrm>
          <a:custGeom>
            <a:avLst/>
            <a:gdLst/>
            <a:ahLst/>
            <a:cxnLst/>
            <a:rect l="l" t="t" r="r" b="b"/>
            <a:pathLst>
              <a:path w="786129" h="1161414">
                <a:moveTo>
                  <a:pt x="322325" y="0"/>
                </a:moveTo>
                <a:lnTo>
                  <a:pt x="381762" y="2412"/>
                </a:lnTo>
                <a:lnTo>
                  <a:pt x="436752" y="9398"/>
                </a:lnTo>
                <a:lnTo>
                  <a:pt x="487425" y="21209"/>
                </a:lnTo>
                <a:lnTo>
                  <a:pt x="533653" y="37591"/>
                </a:lnTo>
                <a:lnTo>
                  <a:pt x="575564" y="58038"/>
                </a:lnTo>
                <a:lnTo>
                  <a:pt x="613537" y="81787"/>
                </a:lnTo>
                <a:lnTo>
                  <a:pt x="677545" y="138937"/>
                </a:lnTo>
                <a:lnTo>
                  <a:pt x="726059" y="207263"/>
                </a:lnTo>
                <a:lnTo>
                  <a:pt x="759714" y="284861"/>
                </a:lnTo>
                <a:lnTo>
                  <a:pt x="779272" y="369315"/>
                </a:lnTo>
                <a:lnTo>
                  <a:pt x="785749" y="458470"/>
                </a:lnTo>
                <a:lnTo>
                  <a:pt x="784225" y="504825"/>
                </a:lnTo>
                <a:lnTo>
                  <a:pt x="771905" y="590423"/>
                </a:lnTo>
                <a:lnTo>
                  <a:pt x="747649" y="666750"/>
                </a:lnTo>
                <a:lnTo>
                  <a:pt x="713104" y="732663"/>
                </a:lnTo>
                <a:lnTo>
                  <a:pt x="668781" y="788162"/>
                </a:lnTo>
                <a:lnTo>
                  <a:pt x="615442" y="832738"/>
                </a:lnTo>
                <a:lnTo>
                  <a:pt x="553466" y="866139"/>
                </a:lnTo>
                <a:lnTo>
                  <a:pt x="484759" y="887602"/>
                </a:lnTo>
                <a:lnTo>
                  <a:pt x="447801" y="893826"/>
                </a:lnTo>
                <a:lnTo>
                  <a:pt x="439420" y="1119504"/>
                </a:lnTo>
                <a:lnTo>
                  <a:pt x="393700" y="1155318"/>
                </a:lnTo>
                <a:lnTo>
                  <a:pt x="326390" y="1161161"/>
                </a:lnTo>
                <a:lnTo>
                  <a:pt x="309879" y="1161034"/>
                </a:lnTo>
                <a:lnTo>
                  <a:pt x="257301" y="1158366"/>
                </a:lnTo>
                <a:lnTo>
                  <a:pt x="215519" y="1145666"/>
                </a:lnTo>
                <a:lnTo>
                  <a:pt x="211454" y="1140333"/>
                </a:lnTo>
                <a:lnTo>
                  <a:pt x="207137" y="1134999"/>
                </a:lnTo>
                <a:lnTo>
                  <a:pt x="204724" y="1128014"/>
                </a:lnTo>
                <a:lnTo>
                  <a:pt x="204089" y="1119504"/>
                </a:lnTo>
                <a:lnTo>
                  <a:pt x="194691" y="846201"/>
                </a:lnTo>
                <a:lnTo>
                  <a:pt x="194437" y="828548"/>
                </a:lnTo>
                <a:lnTo>
                  <a:pt x="194945" y="812673"/>
                </a:lnTo>
                <a:lnTo>
                  <a:pt x="203707" y="765175"/>
                </a:lnTo>
                <a:lnTo>
                  <a:pt x="240665" y="729868"/>
                </a:lnTo>
                <a:lnTo>
                  <a:pt x="280416" y="724662"/>
                </a:lnTo>
                <a:lnTo>
                  <a:pt x="295148" y="724662"/>
                </a:lnTo>
                <a:lnTo>
                  <a:pt x="321945" y="723391"/>
                </a:lnTo>
                <a:lnTo>
                  <a:pt x="369697" y="713613"/>
                </a:lnTo>
                <a:lnTo>
                  <a:pt x="410082" y="694436"/>
                </a:lnTo>
                <a:lnTo>
                  <a:pt x="457200" y="652907"/>
                </a:lnTo>
                <a:lnTo>
                  <a:pt x="488569" y="597788"/>
                </a:lnTo>
                <a:lnTo>
                  <a:pt x="504444" y="531113"/>
                </a:lnTo>
                <a:lnTo>
                  <a:pt x="507492" y="482853"/>
                </a:lnTo>
                <a:lnTo>
                  <a:pt x="506602" y="455549"/>
                </a:lnTo>
                <a:lnTo>
                  <a:pt x="499618" y="404622"/>
                </a:lnTo>
                <a:lnTo>
                  <a:pt x="485394" y="358521"/>
                </a:lnTo>
                <a:lnTo>
                  <a:pt x="450342" y="301116"/>
                </a:lnTo>
                <a:lnTo>
                  <a:pt x="399034" y="259461"/>
                </a:lnTo>
                <a:lnTo>
                  <a:pt x="355600" y="241680"/>
                </a:lnTo>
                <a:lnTo>
                  <a:pt x="304546" y="232663"/>
                </a:lnTo>
                <a:lnTo>
                  <a:pt x="276225" y="231521"/>
                </a:lnTo>
                <a:lnTo>
                  <a:pt x="250317" y="232283"/>
                </a:lnTo>
                <a:lnTo>
                  <a:pt x="203326" y="238125"/>
                </a:lnTo>
                <a:lnTo>
                  <a:pt x="144145" y="255270"/>
                </a:lnTo>
                <a:lnTo>
                  <a:pt x="97917" y="275463"/>
                </a:lnTo>
                <a:lnTo>
                  <a:pt x="63246" y="294132"/>
                </a:lnTo>
                <a:lnTo>
                  <a:pt x="54228" y="299212"/>
                </a:lnTo>
                <a:lnTo>
                  <a:pt x="46227" y="302767"/>
                </a:lnTo>
                <a:lnTo>
                  <a:pt x="39370" y="304926"/>
                </a:lnTo>
                <a:lnTo>
                  <a:pt x="33527" y="305688"/>
                </a:lnTo>
                <a:lnTo>
                  <a:pt x="28575" y="305688"/>
                </a:lnTo>
                <a:lnTo>
                  <a:pt x="5715" y="264667"/>
                </a:lnTo>
                <a:lnTo>
                  <a:pt x="635" y="213105"/>
                </a:lnTo>
                <a:lnTo>
                  <a:pt x="0" y="177164"/>
                </a:lnTo>
                <a:lnTo>
                  <a:pt x="253" y="158241"/>
                </a:lnTo>
                <a:lnTo>
                  <a:pt x="5206" y="109220"/>
                </a:lnTo>
                <a:lnTo>
                  <a:pt x="43052" y="68452"/>
                </a:lnTo>
                <a:lnTo>
                  <a:pt x="88773" y="45847"/>
                </a:lnTo>
                <a:lnTo>
                  <a:pt x="147700" y="25526"/>
                </a:lnTo>
                <a:lnTo>
                  <a:pt x="193167" y="14224"/>
                </a:lnTo>
                <a:lnTo>
                  <a:pt x="243077" y="5207"/>
                </a:lnTo>
                <a:lnTo>
                  <a:pt x="295275" y="635"/>
                </a:lnTo>
                <a:lnTo>
                  <a:pt x="322325" y="0"/>
                </a:lnTo>
                <a:close/>
              </a:path>
            </a:pathLst>
          </a:custGeom>
          <a:ln w="1371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83540" y="4214621"/>
            <a:ext cx="4997450" cy="1854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4798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Кураторство</a:t>
            </a:r>
            <a:r>
              <a:rPr sz="2400" b="1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—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это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особый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навык, </a:t>
            </a:r>
            <a:r>
              <a:rPr sz="2400" dirty="0">
                <a:latin typeface="Times New Roman"/>
                <a:cs typeface="Times New Roman"/>
              </a:rPr>
              <a:t>владение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которым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помогает:</a:t>
            </a:r>
            <a:endParaRPr sz="2400" dirty="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tabLst>
                <a:tab pos="2551430" algn="l"/>
                <a:tab pos="3529329" algn="l"/>
              </a:tabLst>
            </a:pPr>
            <a:r>
              <a:rPr sz="2400" dirty="0">
                <a:latin typeface="Times New Roman"/>
                <a:cs typeface="Times New Roman"/>
              </a:rPr>
              <a:t>слышать, </a:t>
            </a:r>
            <a:r>
              <a:rPr sz="2400" spc="-10" dirty="0">
                <a:latin typeface="Times New Roman"/>
                <a:cs typeface="Times New Roman"/>
              </a:rPr>
              <a:t>задавать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spc="-10" dirty="0">
                <a:latin typeface="Times New Roman"/>
                <a:cs typeface="Times New Roman"/>
              </a:rPr>
              <a:t>правильные </a:t>
            </a:r>
            <a:r>
              <a:rPr sz="2400" dirty="0">
                <a:latin typeface="Times New Roman"/>
                <a:cs typeface="Times New Roman"/>
              </a:rPr>
              <a:t>вопросы;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совмещать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роли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spc="-10" dirty="0">
                <a:latin typeface="Times New Roman"/>
                <a:cs typeface="Times New Roman"/>
              </a:rPr>
              <a:t>наставника </a:t>
            </a:r>
            <a:r>
              <a:rPr sz="2400" dirty="0">
                <a:latin typeface="Times New Roman"/>
                <a:cs typeface="Times New Roman"/>
              </a:rPr>
              <a:t>и </a:t>
            </a:r>
            <a:r>
              <a:rPr lang="ru-RU" sz="2400" dirty="0" smtClean="0">
                <a:latin typeface="Times New Roman"/>
                <a:cs typeface="Times New Roman"/>
              </a:rPr>
              <a:t>ученика</a:t>
            </a:r>
            <a:r>
              <a:rPr sz="2400" spc="-10" dirty="0" smtClean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в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нужный</a:t>
            </a:r>
            <a:r>
              <a:rPr sz="2400" spc="-10" dirty="0">
                <a:latin typeface="Times New Roman"/>
                <a:cs typeface="Times New Roman"/>
              </a:rPr>
              <a:t> момент.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861429" y="4214621"/>
            <a:ext cx="448691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Куратор</a:t>
            </a:r>
            <a:r>
              <a:rPr sz="24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–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от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латинского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сurator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0" dirty="0">
                <a:latin typeface="Times New Roman"/>
                <a:cs typeface="Times New Roman"/>
              </a:rPr>
              <a:t>– </a:t>
            </a:r>
            <a:r>
              <a:rPr sz="2400" dirty="0">
                <a:latin typeface="Times New Roman"/>
                <a:cs typeface="Times New Roman"/>
              </a:rPr>
              <a:t>попечитель,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который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оказывает </a:t>
            </a:r>
            <a:r>
              <a:rPr sz="2400" dirty="0">
                <a:latin typeface="Times New Roman"/>
                <a:cs typeface="Times New Roman"/>
              </a:rPr>
              <a:t>поддержку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во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всех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начинаниях.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09600" y="304800"/>
            <a:ext cx="10668000" cy="6248400"/>
            <a:chOff x="609600" y="304800"/>
            <a:chExt cx="10668000" cy="6248400"/>
          </a:xfrm>
        </p:grpSpPr>
        <p:sp>
          <p:nvSpPr>
            <p:cNvPr id="3" name="object 3"/>
            <p:cNvSpPr/>
            <p:nvPr/>
          </p:nvSpPr>
          <p:spPr>
            <a:xfrm>
              <a:off x="609600" y="304800"/>
              <a:ext cx="10668000" cy="6248400"/>
            </a:xfrm>
            <a:custGeom>
              <a:avLst/>
              <a:gdLst/>
              <a:ahLst/>
              <a:cxnLst/>
              <a:rect l="l" t="t" r="r" b="b"/>
              <a:pathLst>
                <a:path w="10668000" h="6248400">
                  <a:moveTo>
                    <a:pt x="7543800" y="0"/>
                  </a:moveTo>
                  <a:lnTo>
                    <a:pt x="7543800" y="1562100"/>
                  </a:lnTo>
                  <a:lnTo>
                    <a:pt x="0" y="1562100"/>
                  </a:lnTo>
                  <a:lnTo>
                    <a:pt x="0" y="4686300"/>
                  </a:lnTo>
                  <a:lnTo>
                    <a:pt x="7543800" y="4686300"/>
                  </a:lnTo>
                  <a:lnTo>
                    <a:pt x="7543800" y="6248400"/>
                  </a:lnTo>
                  <a:lnTo>
                    <a:pt x="10668000" y="3124200"/>
                  </a:lnTo>
                  <a:lnTo>
                    <a:pt x="7543800" y="0"/>
                  </a:lnTo>
                  <a:close/>
                </a:path>
              </a:pathLst>
            </a:custGeom>
            <a:solidFill>
              <a:srgbClr val="FAE9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5152" y="1520952"/>
              <a:ext cx="2113026" cy="3813810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1012952" y="2330317"/>
            <a:ext cx="1762125" cy="210185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15"/>
              </a:spcBef>
            </a:pPr>
            <a:r>
              <a:rPr sz="1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ЦЕЛЬ:</a:t>
            </a:r>
            <a:endParaRPr sz="1800" dirty="0">
              <a:latin typeface="Times New Roman"/>
              <a:cs typeface="Times New Roman"/>
            </a:endParaRPr>
          </a:p>
          <a:p>
            <a:pPr algn="ctr">
              <a:lnSpc>
                <a:spcPts val="2020"/>
              </a:lnSpc>
              <a:spcBef>
                <a:spcPts val="420"/>
              </a:spcBef>
            </a:pPr>
            <a:r>
              <a:rPr sz="1800" spc="-10" dirty="0">
                <a:latin typeface="Times New Roman"/>
                <a:cs typeface="Times New Roman"/>
              </a:rPr>
              <a:t>оказание</a:t>
            </a:r>
            <a:endParaRPr sz="1800" dirty="0">
              <a:latin typeface="Times New Roman"/>
              <a:cs typeface="Times New Roman"/>
            </a:endParaRPr>
          </a:p>
          <a:p>
            <a:pPr marL="12700" marR="5080" algn="ctr">
              <a:lnSpc>
                <a:spcPct val="86200"/>
              </a:lnSpc>
              <a:spcBef>
                <a:spcPts val="155"/>
              </a:spcBef>
            </a:pPr>
            <a:r>
              <a:rPr sz="1800" dirty="0">
                <a:latin typeface="Times New Roman"/>
                <a:cs typeface="Times New Roman"/>
              </a:rPr>
              <a:t>адресной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30" dirty="0" err="1">
                <a:latin typeface="Times New Roman"/>
                <a:cs typeface="Times New Roman"/>
              </a:rPr>
              <a:t>помощи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-10" dirty="0" err="1" smtClean="0">
                <a:latin typeface="Times New Roman"/>
                <a:cs typeface="Times New Roman"/>
              </a:rPr>
              <a:t>школ</a:t>
            </a:r>
            <a:r>
              <a:rPr lang="ru-RU" sz="1800" spc="-10" dirty="0" smtClean="0">
                <a:latin typeface="Times New Roman"/>
                <a:cs typeface="Times New Roman"/>
              </a:rPr>
              <a:t>е</a:t>
            </a:r>
            <a:r>
              <a:rPr sz="1800" spc="-10" dirty="0" smtClean="0">
                <a:latin typeface="Times New Roman"/>
                <a:cs typeface="Times New Roman"/>
              </a:rPr>
              <a:t>, </a:t>
            </a:r>
            <a:r>
              <a:rPr sz="1800" dirty="0" err="1" smtClean="0">
                <a:latin typeface="Times New Roman"/>
                <a:cs typeface="Times New Roman"/>
              </a:rPr>
              <a:t>имеющ</a:t>
            </a:r>
            <a:r>
              <a:rPr lang="ru-RU" sz="1800" dirty="0" smtClean="0">
                <a:latin typeface="Times New Roman"/>
                <a:cs typeface="Times New Roman"/>
              </a:rPr>
              <a:t>ей</a:t>
            </a:r>
            <a:r>
              <a:rPr sz="1800" spc="-25" dirty="0" smtClean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низкие образовательные результаты обучающихся.</a:t>
            </a:r>
            <a:endParaRPr sz="1800" dirty="0">
              <a:latin typeface="Times New Roman"/>
              <a:cs typeface="Times New Roman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04972" y="1491996"/>
            <a:ext cx="3077718" cy="3871722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435477" y="1481708"/>
            <a:ext cx="2621915" cy="3797935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20"/>
              </a:spcBef>
            </a:pPr>
            <a:r>
              <a:rPr sz="1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Задачи:</a:t>
            </a:r>
            <a:endParaRPr sz="1800">
              <a:latin typeface="Times New Roman"/>
              <a:cs typeface="Times New Roman"/>
            </a:endParaRPr>
          </a:p>
          <a:p>
            <a:pPr marL="151130" marR="144145" algn="ctr">
              <a:lnSpc>
                <a:spcPts val="1870"/>
              </a:lnSpc>
              <a:spcBef>
                <a:spcPts val="725"/>
              </a:spcBef>
            </a:pPr>
            <a:r>
              <a:rPr sz="1800" dirty="0">
                <a:latin typeface="Times New Roman"/>
                <a:cs typeface="Times New Roman"/>
              </a:rPr>
              <a:t>оценить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эффективность </a:t>
            </a:r>
            <a:r>
              <a:rPr sz="1800" dirty="0">
                <a:latin typeface="Times New Roman"/>
                <a:cs typeface="Times New Roman"/>
              </a:rPr>
              <a:t>работы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школы;</a:t>
            </a:r>
            <a:endParaRPr sz="1800">
              <a:latin typeface="Times New Roman"/>
              <a:cs typeface="Times New Roman"/>
            </a:endParaRPr>
          </a:p>
          <a:p>
            <a:pPr algn="ctr">
              <a:lnSpc>
                <a:spcPts val="2014"/>
              </a:lnSpc>
              <a:spcBef>
                <a:spcPts val="405"/>
              </a:spcBef>
            </a:pPr>
            <a:r>
              <a:rPr sz="1800" spc="-10" dirty="0">
                <a:latin typeface="Times New Roman"/>
                <a:cs typeface="Times New Roman"/>
              </a:rPr>
              <a:t>определить</a:t>
            </a:r>
            <a:endParaRPr sz="1800">
              <a:latin typeface="Times New Roman"/>
              <a:cs typeface="Times New Roman"/>
            </a:endParaRPr>
          </a:p>
          <a:p>
            <a:pPr algn="ctr">
              <a:lnSpc>
                <a:spcPts val="1870"/>
              </a:lnSpc>
            </a:pPr>
            <a:r>
              <a:rPr sz="1800" dirty="0">
                <a:latin typeface="Times New Roman"/>
                <a:cs typeface="Times New Roman"/>
              </a:rPr>
              <a:t>востребованность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-50" dirty="0">
                <a:latin typeface="Times New Roman"/>
                <a:cs typeface="Times New Roman"/>
              </a:rPr>
              <a:t>и</a:t>
            </a:r>
            <a:endParaRPr sz="1800">
              <a:latin typeface="Times New Roman"/>
              <a:cs typeface="Times New Roman"/>
            </a:endParaRPr>
          </a:p>
          <a:p>
            <a:pPr marL="12700" marR="5080" indent="423545">
              <a:lnSpc>
                <a:spcPts val="1860"/>
              </a:lnSpc>
              <a:spcBef>
                <a:spcPts val="165"/>
              </a:spcBef>
            </a:pPr>
            <a:r>
              <a:rPr sz="1800" spc="-10" dirty="0">
                <a:latin typeface="Times New Roman"/>
                <a:cs typeface="Times New Roman"/>
              </a:rPr>
              <a:t>целесообразность проводимых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Times New Roman"/>
                <a:cs typeface="Times New Roman"/>
              </a:rPr>
              <a:t>мероприятий;</a:t>
            </a:r>
            <a:endParaRPr sz="1800">
              <a:latin typeface="Times New Roman"/>
              <a:cs typeface="Times New Roman"/>
            </a:endParaRPr>
          </a:p>
          <a:p>
            <a:pPr marL="33655" marR="27305" indent="-1905" algn="ctr">
              <a:lnSpc>
                <a:spcPts val="1860"/>
              </a:lnSpc>
              <a:spcBef>
                <a:spcPts val="730"/>
              </a:spcBef>
            </a:pPr>
            <a:r>
              <a:rPr sz="1800" spc="-10" dirty="0">
                <a:latin typeface="Times New Roman"/>
                <a:cs typeface="Times New Roman"/>
              </a:rPr>
              <a:t>попробовать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выявить </a:t>
            </a:r>
            <a:r>
              <a:rPr sz="1800" dirty="0">
                <a:latin typeface="Times New Roman"/>
                <a:cs typeface="Times New Roman"/>
              </a:rPr>
              <a:t>проблемы</a:t>
            </a:r>
            <a:r>
              <a:rPr sz="1800" spc="3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в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деятельности школы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и</a:t>
            </a:r>
            <a:r>
              <a:rPr sz="1800" spc="-5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найти</a:t>
            </a:r>
            <a:r>
              <a:rPr sz="1800" spc="-6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резервы</a:t>
            </a:r>
            <a:endParaRPr sz="1800">
              <a:latin typeface="Times New Roman"/>
              <a:cs typeface="Times New Roman"/>
            </a:endParaRPr>
          </a:p>
          <a:p>
            <a:pPr algn="ctr">
              <a:lnSpc>
                <a:spcPts val="1850"/>
              </a:lnSpc>
            </a:pPr>
            <a:r>
              <a:rPr sz="1800" dirty="0">
                <a:latin typeface="Times New Roman"/>
                <a:cs typeface="Times New Roman"/>
              </a:rPr>
              <a:t>для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ее</a:t>
            </a:r>
            <a:r>
              <a:rPr sz="1800" spc="-7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улучшения;</a:t>
            </a:r>
            <a:endParaRPr sz="1800">
              <a:latin typeface="Times New Roman"/>
              <a:cs typeface="Times New Roman"/>
            </a:endParaRPr>
          </a:p>
          <a:p>
            <a:pPr marL="121920" marR="119380" indent="373380">
              <a:lnSpc>
                <a:spcPts val="1860"/>
              </a:lnSpc>
              <a:spcBef>
                <a:spcPts val="745"/>
              </a:spcBef>
            </a:pPr>
            <a:r>
              <a:rPr sz="1800" spc="-10" dirty="0">
                <a:latin typeface="Times New Roman"/>
                <a:cs typeface="Times New Roman"/>
              </a:rPr>
              <a:t>спрогнозировать возможные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улучшенные</a:t>
            </a:r>
            <a:endParaRPr sz="1800">
              <a:latin typeface="Times New Roman"/>
              <a:cs typeface="Times New Roman"/>
            </a:endParaRPr>
          </a:p>
          <a:p>
            <a:pPr marL="780415">
              <a:lnSpc>
                <a:spcPts val="1860"/>
              </a:lnSpc>
            </a:pPr>
            <a:r>
              <a:rPr sz="1800" spc="-10" dirty="0">
                <a:latin typeface="Times New Roman"/>
                <a:cs typeface="Times New Roman"/>
              </a:rPr>
              <a:t>результаты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39483" y="1520952"/>
            <a:ext cx="2393442" cy="381381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733413" y="2133131"/>
            <a:ext cx="2009139" cy="24822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-635" algn="ctr">
              <a:lnSpc>
                <a:spcPct val="1199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Компетенции: </a:t>
            </a:r>
            <a:r>
              <a:rPr sz="2000" spc="-10" dirty="0">
                <a:latin typeface="Times New Roman"/>
                <a:cs typeface="Times New Roman"/>
              </a:rPr>
              <a:t>Методическая </a:t>
            </a:r>
            <a:r>
              <a:rPr sz="2000" spc="-35" dirty="0">
                <a:latin typeface="Times New Roman"/>
                <a:cs typeface="Times New Roman"/>
              </a:rPr>
              <a:t>Консультационная </a:t>
            </a:r>
            <a:r>
              <a:rPr sz="2000" spc="-10" dirty="0">
                <a:latin typeface="Times New Roman"/>
                <a:cs typeface="Times New Roman"/>
              </a:rPr>
              <a:t>Психологическая</a:t>
            </a:r>
            <a:endParaRPr sz="2000">
              <a:latin typeface="Times New Roman"/>
              <a:cs typeface="Times New Roman"/>
            </a:endParaRPr>
          </a:p>
          <a:p>
            <a:pPr marL="257810" marR="249554" indent="-635" algn="ctr">
              <a:lnSpc>
                <a:spcPts val="2060"/>
              </a:lnSpc>
              <a:spcBef>
                <a:spcPts val="835"/>
              </a:spcBef>
            </a:pPr>
            <a:r>
              <a:rPr sz="2000" spc="-10" dirty="0">
                <a:latin typeface="Times New Roman"/>
                <a:cs typeface="Times New Roman"/>
              </a:rPr>
              <a:t>Аналитико- рефлексивная</a:t>
            </a:r>
            <a:endParaRPr sz="2000">
              <a:latin typeface="Times New Roman"/>
              <a:cs typeface="Times New Roman"/>
            </a:endParaRPr>
          </a:p>
          <a:p>
            <a:pPr marL="635" algn="ctr">
              <a:lnSpc>
                <a:spcPct val="100000"/>
              </a:lnSpc>
              <a:spcBef>
                <a:spcPts val="470"/>
              </a:spcBef>
            </a:pPr>
            <a:r>
              <a:rPr sz="2000" spc="-10" dirty="0">
                <a:latin typeface="Times New Roman"/>
                <a:cs typeface="Times New Roman"/>
              </a:rPr>
              <a:t>Стратегическая</a:t>
            </a:r>
            <a:r>
              <a:rPr sz="1300" spc="-10" dirty="0">
                <a:latin typeface="Times New Roman"/>
                <a:cs typeface="Times New Roman"/>
              </a:rPr>
              <a:t>.</a:t>
            </a:r>
            <a:endParaRPr sz="1300">
              <a:latin typeface="Times New Roman"/>
              <a:cs typeface="Times New Roman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189719" y="1595627"/>
            <a:ext cx="1860042" cy="3664458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9394063" y="2757042"/>
            <a:ext cx="1456690" cy="1271270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 marR="5080" indent="40640" algn="just">
              <a:lnSpc>
                <a:spcPct val="86200"/>
              </a:lnSpc>
              <a:spcBef>
                <a:spcPts val="595"/>
              </a:spcBef>
            </a:pPr>
            <a:r>
              <a:rPr sz="3000" b="1" dirty="0">
                <a:latin typeface="Times New Roman"/>
                <a:cs typeface="Times New Roman"/>
              </a:rPr>
              <a:t>5</a:t>
            </a:r>
            <a:r>
              <a:rPr sz="3000" b="1" spc="-10" dirty="0">
                <a:latin typeface="Times New Roman"/>
                <a:cs typeface="Times New Roman"/>
              </a:rPr>
              <a:t> </a:t>
            </a:r>
            <a:r>
              <a:rPr sz="3000" b="1" spc="-20" dirty="0">
                <a:latin typeface="Times New Roman"/>
                <a:cs typeface="Times New Roman"/>
              </a:rPr>
              <a:t>шагов </a:t>
            </a:r>
            <a:r>
              <a:rPr sz="3000" dirty="0">
                <a:latin typeface="Times New Roman"/>
                <a:cs typeface="Times New Roman"/>
              </a:rPr>
              <a:t>в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spc="-10" dirty="0">
                <a:latin typeface="Times New Roman"/>
                <a:cs typeface="Times New Roman"/>
              </a:rPr>
              <a:t>работе </a:t>
            </a:r>
            <a:r>
              <a:rPr sz="3000" spc="-35" dirty="0">
                <a:latin typeface="Times New Roman"/>
                <a:cs typeface="Times New Roman"/>
              </a:rPr>
              <a:t>куратора</a:t>
            </a:r>
            <a:endParaRPr sz="3000">
              <a:latin typeface="Times New Roman"/>
              <a:cs typeface="Times New Roman"/>
            </a:endParaRPr>
          </a:p>
        </p:txBody>
      </p:sp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85800" y="0"/>
            <a:ext cx="2738628" cy="144627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0624" y="900270"/>
            <a:ext cx="10134600" cy="550053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-12700" y="2201417"/>
            <a:ext cx="186690" cy="2451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50" spc="-10" dirty="0">
                <a:solidFill>
                  <a:srgbClr val="90C225"/>
                </a:solidFill>
                <a:latin typeface="Wingdings 3"/>
                <a:cs typeface="Wingdings 3"/>
              </a:rPr>
              <a:t></a:t>
            </a:r>
            <a:endParaRPr sz="1450">
              <a:latin typeface="Wingdings 3"/>
              <a:cs typeface="Wingdings 3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137647" y="18288"/>
            <a:ext cx="2054351" cy="2054351"/>
          </a:xfrm>
          <a:prstGeom prst="rect">
            <a:avLst/>
          </a:prstGeom>
        </p:spPr>
      </p:pic>
      <p:sp>
        <p:nvSpPr>
          <p:cNvPr id="6" name="object 2"/>
          <p:cNvSpPr txBox="1">
            <a:spLocks/>
          </p:cNvSpPr>
          <p:nvPr/>
        </p:nvSpPr>
        <p:spPr>
          <a:xfrm>
            <a:off x="838200" y="457200"/>
            <a:ext cx="950404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 sz="2500" b="1" i="0">
                <a:solidFill>
                  <a:srgbClr val="001F5F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marL="3297554" marR="5080" indent="-3284854">
              <a:spcBef>
                <a:spcPts val="95"/>
              </a:spcBef>
            </a:pPr>
            <a:r>
              <a:rPr lang="ru-RU" sz="2800" spc="-70" dirty="0" smtClean="0">
                <a:solidFill>
                  <a:srgbClr val="FF0000"/>
                </a:solidFill>
              </a:rPr>
              <a:t>ШАГ</a:t>
            </a:r>
            <a:r>
              <a:rPr lang="ru-RU" sz="2800" spc="-85" dirty="0" smtClean="0">
                <a:solidFill>
                  <a:srgbClr val="FF0000"/>
                </a:solidFill>
              </a:rPr>
              <a:t> </a:t>
            </a:r>
            <a:r>
              <a:rPr lang="ru-RU" sz="2800" spc="-20" dirty="0" smtClean="0">
                <a:solidFill>
                  <a:srgbClr val="FF0000"/>
                </a:solidFill>
              </a:rPr>
              <a:t>1.</a:t>
            </a:r>
            <a:r>
              <a:rPr lang="ru-RU" sz="2800" spc="-90" dirty="0" smtClean="0">
                <a:solidFill>
                  <a:srgbClr val="FF0000"/>
                </a:solidFill>
              </a:rPr>
              <a:t> </a:t>
            </a:r>
            <a:r>
              <a:rPr lang="ru-RU" sz="2800" spc="-114" dirty="0" smtClean="0"/>
              <a:t>ИЗУЧЕНИЕ ДОКУМЕНТОВ НА САЙТЕ ФИОКО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50576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14626" y="106806"/>
            <a:ext cx="950404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297554" marR="5080" indent="-3284854">
              <a:lnSpc>
                <a:spcPct val="100000"/>
              </a:lnSpc>
              <a:spcBef>
                <a:spcPts val="95"/>
              </a:spcBef>
            </a:pPr>
            <a:r>
              <a:rPr sz="2800" spc="-70" dirty="0">
                <a:solidFill>
                  <a:srgbClr val="FF0000"/>
                </a:solidFill>
              </a:rPr>
              <a:t>ШАГ</a:t>
            </a:r>
            <a:r>
              <a:rPr sz="2800" spc="-85" dirty="0">
                <a:solidFill>
                  <a:srgbClr val="FF0000"/>
                </a:solidFill>
              </a:rPr>
              <a:t> </a:t>
            </a:r>
            <a:r>
              <a:rPr lang="ru-RU" sz="2800" spc="-20" dirty="0">
                <a:solidFill>
                  <a:srgbClr val="FF0000"/>
                </a:solidFill>
              </a:rPr>
              <a:t>2</a:t>
            </a:r>
            <a:r>
              <a:rPr sz="2800" spc="-20" dirty="0" smtClean="0">
                <a:solidFill>
                  <a:srgbClr val="FF0000"/>
                </a:solidFill>
              </a:rPr>
              <a:t>.</a:t>
            </a:r>
            <a:r>
              <a:rPr sz="2800" spc="-90" dirty="0" smtClean="0">
                <a:solidFill>
                  <a:srgbClr val="FF0000"/>
                </a:solidFill>
              </a:rPr>
              <a:t> </a:t>
            </a:r>
            <a:r>
              <a:rPr sz="2800" spc="-114" dirty="0"/>
              <a:t>ЗАОЧНОЕ</a:t>
            </a:r>
            <a:r>
              <a:rPr sz="2800" spc="-85" dirty="0"/>
              <a:t> </a:t>
            </a:r>
            <a:r>
              <a:rPr sz="2800" spc="-95" dirty="0"/>
              <a:t>ЗНАКОМСТВО</a:t>
            </a:r>
            <a:r>
              <a:rPr sz="2800" spc="-70" dirty="0"/>
              <a:t> </a:t>
            </a:r>
            <a:r>
              <a:rPr sz="2800" dirty="0"/>
              <a:t>С</a:t>
            </a:r>
            <a:r>
              <a:rPr sz="2800" spc="-90" dirty="0"/>
              <a:t> </a:t>
            </a:r>
            <a:r>
              <a:rPr sz="2800" spc="-100" dirty="0"/>
              <a:t>ОБРАЗОВАТЕЛЬНОЙ </a:t>
            </a:r>
            <a:r>
              <a:rPr sz="2800" spc="-10" dirty="0"/>
              <a:t>ОРГАНИЗАЦИЕЙ</a:t>
            </a:r>
            <a:endParaRPr sz="2800" dirty="0"/>
          </a:p>
        </p:txBody>
      </p:sp>
      <p:grpSp>
        <p:nvGrpSpPr>
          <p:cNvPr id="3" name="object 3"/>
          <p:cNvGrpSpPr/>
          <p:nvPr/>
        </p:nvGrpSpPr>
        <p:grpSpPr>
          <a:xfrm>
            <a:off x="129286" y="930910"/>
            <a:ext cx="11648440" cy="5679440"/>
            <a:chOff x="129286" y="930910"/>
            <a:chExt cx="11648440" cy="5679440"/>
          </a:xfrm>
        </p:grpSpPr>
        <p:sp>
          <p:nvSpPr>
            <p:cNvPr id="4" name="object 4"/>
            <p:cNvSpPr/>
            <p:nvPr/>
          </p:nvSpPr>
          <p:spPr>
            <a:xfrm>
              <a:off x="143256" y="943356"/>
              <a:ext cx="11618595" cy="5654040"/>
            </a:xfrm>
            <a:custGeom>
              <a:avLst/>
              <a:gdLst/>
              <a:ahLst/>
              <a:cxnLst/>
              <a:rect l="l" t="t" r="r" b="b"/>
              <a:pathLst>
                <a:path w="11618595" h="5654040">
                  <a:moveTo>
                    <a:pt x="11618595" y="0"/>
                  </a:moveTo>
                  <a:lnTo>
                    <a:pt x="0" y="0"/>
                  </a:lnTo>
                  <a:lnTo>
                    <a:pt x="0" y="5654040"/>
                  </a:lnTo>
                  <a:lnTo>
                    <a:pt x="11618595" y="5654040"/>
                  </a:lnTo>
                  <a:lnTo>
                    <a:pt x="1161859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43256" y="937260"/>
              <a:ext cx="11618595" cy="5666740"/>
            </a:xfrm>
            <a:custGeom>
              <a:avLst/>
              <a:gdLst/>
              <a:ahLst/>
              <a:cxnLst/>
              <a:rect l="l" t="t" r="r" b="b"/>
              <a:pathLst>
                <a:path w="11618595" h="5666740">
                  <a:moveTo>
                    <a:pt x="0" y="0"/>
                  </a:moveTo>
                  <a:lnTo>
                    <a:pt x="0" y="5666232"/>
                  </a:lnTo>
                </a:path>
                <a:path w="11618595" h="5666740">
                  <a:moveTo>
                    <a:pt x="11618595" y="0"/>
                  </a:moveTo>
                  <a:lnTo>
                    <a:pt x="11618595" y="5666232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35636" y="937260"/>
              <a:ext cx="11635740" cy="12700"/>
            </a:xfrm>
            <a:custGeom>
              <a:avLst/>
              <a:gdLst/>
              <a:ahLst/>
              <a:cxnLst/>
              <a:rect l="l" t="t" r="r" b="b"/>
              <a:pathLst>
                <a:path w="11635740" h="12700">
                  <a:moveTo>
                    <a:pt x="11635359" y="0"/>
                  </a:moveTo>
                  <a:lnTo>
                    <a:pt x="0" y="0"/>
                  </a:lnTo>
                  <a:lnTo>
                    <a:pt x="0" y="12191"/>
                  </a:lnTo>
                  <a:lnTo>
                    <a:pt x="11635359" y="12191"/>
                  </a:lnTo>
                  <a:lnTo>
                    <a:pt x="116353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35636" y="6597395"/>
              <a:ext cx="11635740" cy="0"/>
            </a:xfrm>
            <a:custGeom>
              <a:avLst/>
              <a:gdLst/>
              <a:ahLst/>
              <a:cxnLst/>
              <a:rect l="l" t="t" r="r" b="b"/>
              <a:pathLst>
                <a:path w="11635740">
                  <a:moveTo>
                    <a:pt x="0" y="0"/>
                  </a:moveTo>
                  <a:lnTo>
                    <a:pt x="11635359" y="0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57073" y="925524"/>
            <a:ext cx="1104709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  <a:tabLst>
                <a:tab pos="1335405" algn="l"/>
              </a:tabLst>
            </a:pPr>
            <a:r>
              <a:rPr sz="2800" b="1" spc="-10" dirty="0">
                <a:latin typeface="Times New Roman"/>
                <a:cs typeface="Times New Roman"/>
              </a:rPr>
              <a:t>Анализ</a:t>
            </a:r>
            <a:r>
              <a:rPr sz="2800" b="1" dirty="0">
                <a:latin typeface="Times New Roman"/>
                <a:cs typeface="Times New Roman"/>
              </a:rPr>
              <a:t>	</a:t>
            </a:r>
            <a:r>
              <a:rPr sz="2800" b="1" spc="-10" dirty="0">
                <a:latin typeface="Times New Roman"/>
                <a:cs typeface="Times New Roman"/>
              </a:rPr>
              <a:t>документов</a:t>
            </a:r>
            <a:r>
              <a:rPr sz="2800" b="1" spc="4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на</a:t>
            </a:r>
            <a:r>
              <a:rPr sz="2800" b="1" spc="5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сайте</a:t>
            </a:r>
            <a:r>
              <a:rPr sz="2800" b="1" spc="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(программа</a:t>
            </a:r>
            <a:r>
              <a:rPr sz="2800" spc="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развития</a:t>
            </a:r>
            <a:r>
              <a:rPr sz="2800" spc="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ОО,</a:t>
            </a:r>
            <a:r>
              <a:rPr sz="2800" spc="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учебный</a:t>
            </a:r>
            <a:r>
              <a:rPr sz="2800" spc="5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план, </a:t>
            </a:r>
            <a:r>
              <a:rPr sz="2800" dirty="0">
                <a:latin typeface="Times New Roman"/>
                <a:cs typeface="Times New Roman"/>
              </a:rPr>
              <a:t>календарный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учебный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график,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план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методической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работы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и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др.)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696200" y="2578885"/>
            <a:ext cx="3886200" cy="173573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70629" algn="l"/>
              </a:tabLst>
            </a:pPr>
            <a:r>
              <a:rPr sz="2800" b="1" dirty="0">
                <a:latin typeface="Times New Roman"/>
                <a:cs typeface="Times New Roman"/>
              </a:rPr>
              <a:t>Изучение</a:t>
            </a:r>
            <a:r>
              <a:rPr sz="2800" b="1" spc="-7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в</a:t>
            </a:r>
            <a:r>
              <a:rPr sz="2800" b="1" spc="-6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ИС</a:t>
            </a:r>
            <a:r>
              <a:rPr sz="2800" b="1" spc="-70" dirty="0">
                <a:latin typeface="Times New Roman"/>
                <a:cs typeface="Times New Roman"/>
              </a:rPr>
              <a:t> </a:t>
            </a:r>
            <a:r>
              <a:rPr sz="2800" b="1" spc="-20" dirty="0">
                <a:latin typeface="Times New Roman"/>
                <a:cs typeface="Times New Roman"/>
              </a:rPr>
              <a:t>МЭДК</a:t>
            </a:r>
            <a:r>
              <a:rPr sz="2800" b="1" dirty="0">
                <a:latin typeface="Times New Roman"/>
                <a:cs typeface="Times New Roman"/>
              </a:rPr>
              <a:t>	</a:t>
            </a:r>
            <a:r>
              <a:rPr sz="2800" dirty="0">
                <a:latin typeface="Times New Roman"/>
                <a:cs typeface="Times New Roman"/>
              </a:rPr>
              <a:t>рискового</a:t>
            </a:r>
            <a:r>
              <a:rPr sz="2800" spc="-1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профиля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школы.</a:t>
            </a:r>
            <a:endParaRPr sz="2800" dirty="0">
              <a:latin typeface="Times New Roman"/>
              <a:cs typeface="Times New Roman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438400"/>
            <a:ext cx="7178096" cy="4038600"/>
          </a:xfrm>
          <a:prstGeom prst="rect">
            <a:avLst/>
          </a:prstGeom>
        </p:spPr>
      </p:pic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144881" y="1785619"/>
            <a:ext cx="11336020" cy="24622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52800" y="231140"/>
            <a:ext cx="561530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95" dirty="0"/>
              <a:t>РИСКОВЫЙ</a:t>
            </a:r>
            <a:r>
              <a:rPr sz="2800" spc="-135" dirty="0"/>
              <a:t> </a:t>
            </a:r>
            <a:r>
              <a:rPr sz="2800" spc="-10" dirty="0"/>
              <a:t>ПРОФИЛЬ</a:t>
            </a:r>
            <a:r>
              <a:rPr sz="2800" spc="-80" dirty="0"/>
              <a:t> </a:t>
            </a:r>
            <a:r>
              <a:rPr sz="2800" spc="-10" dirty="0"/>
              <a:t>ШКОЛЫ</a:t>
            </a:r>
            <a:endParaRPr sz="2800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595772"/>
              </p:ext>
            </p:extLst>
          </p:nvPr>
        </p:nvGraphicFramePr>
        <p:xfrm>
          <a:off x="685800" y="957833"/>
          <a:ext cx="10439400" cy="5925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58200"/>
                <a:gridCol w="1981200"/>
              </a:tblGrid>
              <a:tr h="974725">
                <a:tc>
                  <a:txBody>
                    <a:bodyPr/>
                    <a:lstStyle/>
                    <a:p>
                      <a:pPr algn="ctr">
                        <a:lnSpc>
                          <a:spcPts val="1895"/>
                        </a:lnSpc>
                      </a:pPr>
                      <a:r>
                        <a:rPr sz="2000" b="1" spc="-10" dirty="0">
                          <a:latin typeface="Times New Roman"/>
                          <a:cs typeface="Times New Roman"/>
                        </a:rPr>
                        <a:t>Факторы</a:t>
                      </a:r>
                      <a:r>
                        <a:rPr sz="2000" b="1" spc="-8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0" dirty="0">
                          <a:latin typeface="Times New Roman"/>
                          <a:cs typeface="Times New Roman"/>
                        </a:rPr>
                        <a:t>риска</a:t>
                      </a:r>
                      <a:r>
                        <a:rPr sz="2000" b="1" spc="-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0" dirty="0">
                          <a:latin typeface="Times New Roman"/>
                          <a:cs typeface="Times New Roman"/>
                        </a:rPr>
                        <a:t>(только</a:t>
                      </a:r>
                      <a:r>
                        <a:rPr sz="2000" b="1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0" dirty="0">
                          <a:latin typeface="Times New Roman"/>
                          <a:cs typeface="Times New Roman"/>
                        </a:rPr>
                        <a:t>актуальные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000" b="1" dirty="0">
                          <a:latin typeface="Times New Roman"/>
                          <a:cs typeface="Times New Roman"/>
                        </a:rPr>
                        <a:t>для</a:t>
                      </a:r>
                      <a:r>
                        <a:rPr sz="2000" b="1" spc="3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25" dirty="0">
                          <a:latin typeface="Times New Roman"/>
                          <a:cs typeface="Times New Roman"/>
                        </a:rPr>
                        <a:t>ОО)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2255">
                        <a:lnSpc>
                          <a:spcPts val="1895"/>
                        </a:lnSpc>
                      </a:pPr>
                      <a:r>
                        <a:rPr sz="2000" b="1" spc="-10" dirty="0">
                          <a:latin typeface="Times New Roman"/>
                          <a:cs typeface="Times New Roman"/>
                        </a:rPr>
                        <a:t>Значимость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  <a:p>
                      <a:pPr marL="262255" marR="132715">
                        <a:lnSpc>
                          <a:spcPct val="109400"/>
                        </a:lnSpc>
                      </a:pPr>
                      <a:r>
                        <a:rPr sz="2000" b="1" spc="-20" dirty="0">
                          <a:latin typeface="Times New Roman"/>
                          <a:cs typeface="Times New Roman"/>
                        </a:rPr>
                        <a:t>фактора</a:t>
                      </a:r>
                      <a:r>
                        <a:rPr sz="2000" b="1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0" dirty="0">
                          <a:latin typeface="Times New Roman"/>
                          <a:cs typeface="Times New Roman"/>
                        </a:rPr>
                        <a:t>риска </a:t>
                      </a:r>
                      <a:r>
                        <a:rPr sz="2000" b="1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2000" b="1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latin typeface="Times New Roman"/>
                          <a:cs typeface="Times New Roman"/>
                        </a:rPr>
                        <a:t>ОО</a:t>
                      </a:r>
                      <a:r>
                        <a:rPr sz="2000" b="1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2000" b="1" spc="1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20" dirty="0" smtClean="0">
                          <a:latin typeface="Times New Roman"/>
                          <a:cs typeface="Times New Roman"/>
                        </a:rPr>
                        <a:t>202</a:t>
                      </a:r>
                      <a:r>
                        <a:rPr lang="ru-RU" sz="2000" b="1" spc="-20" dirty="0" smtClean="0">
                          <a:latin typeface="Times New Roman"/>
                          <a:cs typeface="Times New Roman"/>
                        </a:rPr>
                        <a:t>2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194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2000" b="1" dirty="0">
                          <a:latin typeface="Times New Roman"/>
                          <a:cs typeface="Times New Roman"/>
                        </a:rPr>
                        <a:t>1.</a:t>
                      </a:r>
                      <a:r>
                        <a:rPr sz="2000" b="1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latin typeface="Times New Roman"/>
                          <a:cs typeface="Times New Roman"/>
                        </a:rPr>
                        <a:t>Низкий</a:t>
                      </a:r>
                      <a:r>
                        <a:rPr sz="2000" b="1" spc="-10" dirty="0">
                          <a:latin typeface="Times New Roman"/>
                          <a:cs typeface="Times New Roman"/>
                        </a:rPr>
                        <a:t> уровень</a:t>
                      </a:r>
                      <a:r>
                        <a:rPr sz="2000" b="1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latin typeface="Times New Roman"/>
                          <a:cs typeface="Times New Roman"/>
                        </a:rPr>
                        <a:t>оснащения</a:t>
                      </a:r>
                      <a:r>
                        <a:rPr sz="2000" b="1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20" dirty="0">
                          <a:latin typeface="Times New Roman"/>
                          <a:cs typeface="Times New Roman"/>
                        </a:rPr>
                        <a:t>школы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09575" algn="just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000" b="1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Высокая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3535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2000" b="1" dirty="0">
                          <a:latin typeface="Times New Roman"/>
                          <a:cs typeface="Times New Roman"/>
                        </a:rPr>
                        <a:t>2.</a:t>
                      </a:r>
                      <a:r>
                        <a:rPr sz="2000" b="1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latin typeface="Times New Roman"/>
                          <a:cs typeface="Times New Roman"/>
                        </a:rPr>
                        <a:t>Дефицит</a:t>
                      </a:r>
                      <a:r>
                        <a:rPr sz="2000" b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0" dirty="0">
                          <a:latin typeface="Times New Roman"/>
                          <a:cs typeface="Times New Roman"/>
                        </a:rPr>
                        <a:t>педагогических</a:t>
                      </a:r>
                      <a:r>
                        <a:rPr sz="2000" b="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0" dirty="0">
                          <a:latin typeface="Times New Roman"/>
                          <a:cs typeface="Times New Roman"/>
                        </a:rPr>
                        <a:t>кадров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4675" algn="just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ru-RU" sz="2000" b="1" spc="-10" dirty="0" smtClean="0">
                          <a:solidFill>
                            <a:srgbClr val="FFC000"/>
                          </a:solidFill>
                          <a:latin typeface="Times New Roman"/>
                          <a:cs typeface="Times New Roman"/>
                        </a:rPr>
                        <a:t>Средняя</a:t>
                      </a:r>
                      <a:endParaRPr sz="2000" dirty="0">
                        <a:solidFill>
                          <a:srgbClr val="FFC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99338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2000" b="1" dirty="0">
                          <a:latin typeface="Times New Roman"/>
                          <a:cs typeface="Times New Roman"/>
                        </a:rPr>
                        <a:t>3.</a:t>
                      </a:r>
                      <a:r>
                        <a:rPr sz="2000" b="1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20" dirty="0">
                          <a:latin typeface="Times New Roman"/>
                          <a:cs typeface="Times New Roman"/>
                        </a:rPr>
                        <a:t>Недостаточная</a:t>
                      </a:r>
                      <a:r>
                        <a:rPr sz="2000" b="1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 err="1">
                          <a:latin typeface="Times New Roman"/>
                          <a:cs typeface="Times New Roman"/>
                        </a:rPr>
                        <a:t>предметная</a:t>
                      </a:r>
                      <a:r>
                        <a:rPr sz="2000" b="1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50" dirty="0" smtClean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lang="ru-RU" sz="2000" b="0" spc="0" baseline="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2000" b="1" spc="-10" dirty="0" smtClean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2000" b="1" spc="-10" dirty="0" err="1" smtClean="0">
                          <a:latin typeface="Times New Roman"/>
                          <a:cs typeface="Times New Roman"/>
                        </a:rPr>
                        <a:t>етодическая</a:t>
                      </a:r>
                      <a:r>
                        <a:rPr lang="ru-RU" sz="2000" b="1" spc="-10" dirty="0" smtClean="0">
                          <a:latin typeface="Times New Roman"/>
                          <a:cs typeface="Times New Roman"/>
                        </a:rPr>
                        <a:t> компетентность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  <a:p>
                      <a:pPr marL="68580" marR="83693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2000" b="1" spc="-7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20" dirty="0">
                          <a:latin typeface="Times New Roman"/>
                          <a:cs typeface="Times New Roman"/>
                        </a:rPr>
                        <a:t>педагогических </a:t>
                      </a:r>
                      <a:r>
                        <a:rPr sz="2000" b="1" spc="-10" dirty="0">
                          <a:latin typeface="Times New Roman"/>
                          <a:cs typeface="Times New Roman"/>
                        </a:rPr>
                        <a:t>работников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33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4675" algn="just">
                        <a:lnSpc>
                          <a:spcPct val="100000"/>
                        </a:lnSpc>
                        <a:spcBef>
                          <a:spcPts val="1175"/>
                        </a:spcBef>
                      </a:pPr>
                      <a:r>
                        <a:rPr lang="ru-RU" sz="2000" b="1" spc="-1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Высокая</a:t>
                      </a:r>
                      <a:endParaRPr sz="2000" dirty="0">
                        <a:solidFill>
                          <a:srgbClr val="FF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492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2575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000" b="1" dirty="0">
                          <a:latin typeface="Times New Roman"/>
                          <a:cs typeface="Times New Roman"/>
                        </a:rPr>
                        <a:t>4.</a:t>
                      </a:r>
                      <a:r>
                        <a:rPr sz="2000" b="1" spc="-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 smtClean="0">
                          <a:latin typeface="Times New Roman"/>
                          <a:cs typeface="Times New Roman"/>
                        </a:rPr>
                        <a:t>Риски низкой адаптивности учебного процесса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22909" algn="just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lang="ru-RU" sz="2000" b="1" spc="-1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Высокая</a:t>
                      </a:r>
                      <a:endParaRPr sz="2000" dirty="0">
                        <a:solidFill>
                          <a:srgbClr val="FF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6261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2000" b="1" dirty="0">
                          <a:latin typeface="Times New Roman"/>
                          <a:cs typeface="Times New Roman"/>
                        </a:rPr>
                        <a:t>5.</a:t>
                      </a:r>
                      <a:r>
                        <a:rPr sz="2000" b="1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 smtClean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lang="ru-RU" sz="2000" b="1" dirty="0" err="1" smtClean="0">
                          <a:latin typeface="Times New Roman"/>
                          <a:cs typeface="Times New Roman"/>
                        </a:rPr>
                        <a:t>есформированность</a:t>
                      </a:r>
                      <a:r>
                        <a:rPr lang="ru-RU" sz="2000" b="1" baseline="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2000" b="1" baseline="0" dirty="0" err="1" smtClean="0">
                          <a:latin typeface="Times New Roman"/>
                          <a:cs typeface="Times New Roman"/>
                        </a:rPr>
                        <a:t>внутришкольной</a:t>
                      </a:r>
                      <a:r>
                        <a:rPr lang="ru-RU" sz="2000" b="1" baseline="0" dirty="0" smtClean="0">
                          <a:latin typeface="Times New Roman"/>
                          <a:cs typeface="Times New Roman"/>
                        </a:rPr>
                        <a:t> системы повышения квалификации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33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4675" algn="just">
                        <a:lnSpc>
                          <a:spcPct val="100000"/>
                        </a:lnSpc>
                        <a:spcBef>
                          <a:spcPts val="1165"/>
                        </a:spcBef>
                      </a:pPr>
                      <a:r>
                        <a:rPr lang="ru-RU" sz="2000" b="1" spc="-1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Высокая</a:t>
                      </a:r>
                      <a:endParaRPr sz="2000" dirty="0">
                        <a:solidFill>
                          <a:srgbClr val="FF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479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b="1" dirty="0">
                          <a:latin typeface="Times New Roman"/>
                          <a:cs typeface="Times New Roman"/>
                        </a:rPr>
                        <a:t>6.</a:t>
                      </a:r>
                      <a:r>
                        <a:rPr sz="2000" b="1" spc="-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 smtClean="0">
                          <a:latin typeface="Times New Roman"/>
                          <a:cs typeface="Times New Roman"/>
                        </a:rPr>
                        <a:t>Высокая</a:t>
                      </a:r>
                      <a:r>
                        <a:rPr lang="ru-RU" sz="2000" b="1" spc="-4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 smtClean="0">
                          <a:latin typeface="Times New Roman"/>
                          <a:cs typeface="Times New Roman"/>
                        </a:rPr>
                        <a:t>доля</a:t>
                      </a:r>
                      <a:r>
                        <a:rPr lang="ru-RU" sz="2000" b="1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2000" b="1" spc="-10" dirty="0" smtClean="0">
                          <a:latin typeface="Times New Roman"/>
                          <a:cs typeface="Times New Roman"/>
                        </a:rPr>
                        <a:t>обучающихся</a:t>
                      </a:r>
                      <a:r>
                        <a:rPr lang="ru-RU" sz="2000" b="1" spc="-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 smtClean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lang="ru-RU" sz="2000" b="1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2000" b="1" spc="-10" dirty="0" smtClean="0">
                          <a:latin typeface="Times New Roman"/>
                          <a:cs typeface="Times New Roman"/>
                        </a:rPr>
                        <a:t>рисками</a:t>
                      </a:r>
                      <a:r>
                        <a:rPr lang="ru-RU" sz="2000" b="0" spc="0" baseline="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2000" b="1" spc="-10" dirty="0" smtClean="0">
                          <a:latin typeface="Times New Roman"/>
                          <a:cs typeface="Times New Roman"/>
                        </a:rPr>
                        <a:t>учебной</a:t>
                      </a:r>
                      <a:r>
                        <a:rPr lang="ru-RU" sz="2000" b="1" spc="-3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2000" b="1" spc="-10" dirty="0" err="1" smtClean="0">
                          <a:latin typeface="Times New Roman"/>
                          <a:cs typeface="Times New Roman"/>
                        </a:rPr>
                        <a:t>неуспешности</a:t>
                      </a:r>
                      <a:endParaRPr lang="ru-RU" sz="2000" dirty="0" smtClean="0">
                        <a:latin typeface="Times New Roman"/>
                        <a:cs typeface="Times New Roman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4675" algn="just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lang="ru-RU" sz="2000" b="1" spc="-10" dirty="0" smtClean="0">
                          <a:solidFill>
                            <a:srgbClr val="FFC000"/>
                          </a:solidFill>
                          <a:latin typeface="Times New Roman"/>
                          <a:cs typeface="Times New Roman"/>
                        </a:rPr>
                        <a:t>Средняя</a:t>
                      </a:r>
                      <a:endParaRPr sz="2000" dirty="0">
                        <a:solidFill>
                          <a:srgbClr val="FFC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5441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000" b="1" dirty="0">
                          <a:latin typeface="Times New Roman"/>
                          <a:cs typeface="Times New Roman"/>
                        </a:rPr>
                        <a:t>7.</a:t>
                      </a:r>
                      <a:r>
                        <a:rPr sz="2000" b="1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2000" b="1" spc="0" dirty="0" smtClean="0">
                          <a:latin typeface="Times New Roman"/>
                          <a:cs typeface="Times New Roman"/>
                        </a:rPr>
                        <a:t>Высокая</a:t>
                      </a:r>
                      <a:r>
                        <a:rPr lang="ru-RU" sz="2000" b="1" spc="0" baseline="0" dirty="0" smtClean="0">
                          <a:latin typeface="Times New Roman"/>
                          <a:cs typeface="Times New Roman"/>
                        </a:rPr>
                        <a:t> доля обучающихся с ОВЗ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22909" algn="just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2000" b="1" spc="-10" dirty="0">
                          <a:solidFill>
                            <a:srgbClr val="FFC000"/>
                          </a:solidFill>
                          <a:latin typeface="Times New Roman"/>
                          <a:cs typeface="Times New Roman"/>
                        </a:rPr>
                        <a:t>Средняя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33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b="1" dirty="0" smtClean="0">
                          <a:latin typeface="Times New Roman"/>
                          <a:cs typeface="Times New Roman"/>
                        </a:rPr>
                        <a:t>8</a:t>
                      </a:r>
                      <a:r>
                        <a:rPr lang="ru-RU" sz="2000" b="1" dirty="0" smtClean="0"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lang="ru-RU" sz="2000" b="1" baseline="0" dirty="0" smtClean="0">
                          <a:latin typeface="Times New Roman"/>
                          <a:cs typeface="Times New Roman"/>
                        </a:rPr>
                        <a:t> Низкое качество преодоления языковых и культурных барьеров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7535" algn="just">
                        <a:lnSpc>
                          <a:spcPts val="1920"/>
                        </a:lnSpc>
                      </a:pPr>
                      <a:r>
                        <a:rPr sz="2000" b="1" spc="-10" dirty="0">
                          <a:solidFill>
                            <a:srgbClr val="00AF50"/>
                          </a:solidFill>
                          <a:latin typeface="Times New Roman"/>
                          <a:cs typeface="Times New Roman"/>
                        </a:rPr>
                        <a:t>Низкая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63245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b="1" dirty="0" smtClean="0">
                          <a:latin typeface="Times New Roman"/>
                          <a:cs typeface="Times New Roman"/>
                        </a:rPr>
                        <a:t>9</a:t>
                      </a:r>
                      <a:r>
                        <a:rPr lang="ru-RU" sz="2000" b="1" dirty="0" smtClean="0">
                          <a:latin typeface="Times New Roman"/>
                          <a:cs typeface="Times New Roman"/>
                        </a:rPr>
                        <a:t>. Пониженный уровень качества школьной образовательной</a:t>
                      </a:r>
                      <a:r>
                        <a:rPr lang="ru-RU" sz="2000" b="1" baseline="0" dirty="0" smtClean="0">
                          <a:latin typeface="Times New Roman"/>
                          <a:cs typeface="Times New Roman"/>
                        </a:rPr>
                        <a:t> и воспитательной среды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7535" algn="just">
                        <a:lnSpc>
                          <a:spcPct val="100000"/>
                        </a:lnSpc>
                        <a:spcBef>
                          <a:spcPts val="1135"/>
                        </a:spcBef>
                      </a:pPr>
                      <a:r>
                        <a:rPr lang="ru-RU" sz="2000" b="1" spc="-10" dirty="0" smtClean="0">
                          <a:solidFill>
                            <a:srgbClr val="FFC000"/>
                          </a:solidFill>
                          <a:latin typeface="Times New Roman"/>
                          <a:cs typeface="Times New Roman"/>
                        </a:rPr>
                        <a:t>Средняя</a:t>
                      </a:r>
                      <a:endParaRPr sz="2000" dirty="0">
                        <a:solidFill>
                          <a:srgbClr val="FFC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441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marL="68580" marR="603250">
                        <a:lnSpc>
                          <a:spcPts val="1680"/>
                        </a:lnSpc>
                      </a:pPr>
                      <a:r>
                        <a:rPr sz="2000" b="1" dirty="0">
                          <a:latin typeface="Times New Roman"/>
                          <a:cs typeface="Times New Roman"/>
                        </a:rPr>
                        <a:t>10.</a:t>
                      </a:r>
                      <a:r>
                        <a:rPr sz="2000" b="1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latin typeface="Times New Roman"/>
                          <a:cs typeface="Times New Roman"/>
                        </a:rPr>
                        <a:t>Низкий </a:t>
                      </a:r>
                      <a:r>
                        <a:rPr sz="2000" b="1" spc="-10" dirty="0">
                          <a:latin typeface="Times New Roman"/>
                          <a:cs typeface="Times New Roman"/>
                        </a:rPr>
                        <a:t>уровень</a:t>
                      </a:r>
                      <a:r>
                        <a:rPr sz="2000" b="1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0" dirty="0">
                          <a:latin typeface="Times New Roman"/>
                          <a:cs typeface="Times New Roman"/>
                        </a:rPr>
                        <a:t>вовлеченности родителей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08940" algn="just">
                        <a:lnSpc>
                          <a:spcPts val="1905"/>
                        </a:lnSpc>
                      </a:pPr>
                      <a:r>
                        <a:rPr lang="ru-RU" sz="2000" b="1" spc="-10" dirty="0" smtClean="0">
                          <a:solidFill>
                            <a:srgbClr val="00B050"/>
                          </a:solidFill>
                          <a:latin typeface="Times New Roman"/>
                          <a:cs typeface="Times New Roman"/>
                        </a:rPr>
                        <a:t>Низкая</a:t>
                      </a:r>
                      <a:endParaRPr sz="2000" dirty="0">
                        <a:solidFill>
                          <a:srgbClr val="00B05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71955" cy="9144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71600" y="152400"/>
            <a:ext cx="1295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pc="-70" dirty="0" smtClean="0">
                <a:solidFill>
                  <a:srgbClr val="FF0000"/>
                </a:solidFill>
              </a:rPr>
              <a:t>ШАГ</a:t>
            </a:r>
            <a:r>
              <a:rPr lang="ru-RU" sz="2800" b="1" spc="-105" dirty="0" smtClean="0">
                <a:solidFill>
                  <a:srgbClr val="FF0000"/>
                </a:solidFill>
              </a:rPr>
              <a:t> </a:t>
            </a:r>
            <a:r>
              <a:rPr lang="ru-RU" sz="2800" b="1" spc="-30" dirty="0" smtClean="0">
                <a:solidFill>
                  <a:srgbClr val="FF0000"/>
                </a:solidFill>
              </a:rPr>
              <a:t>3</a:t>
            </a:r>
            <a:endParaRPr lang="ru-RU" sz="28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64947" y="234442"/>
            <a:ext cx="100507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70" dirty="0">
                <a:solidFill>
                  <a:srgbClr val="FF0000"/>
                </a:solidFill>
              </a:rPr>
              <a:t>ШАГ</a:t>
            </a:r>
            <a:r>
              <a:rPr sz="2800" spc="-105" dirty="0">
                <a:solidFill>
                  <a:srgbClr val="FF0000"/>
                </a:solidFill>
              </a:rPr>
              <a:t> </a:t>
            </a:r>
            <a:r>
              <a:rPr lang="ru-RU" sz="2800" spc="-30" dirty="0">
                <a:solidFill>
                  <a:srgbClr val="FF0000"/>
                </a:solidFill>
              </a:rPr>
              <a:t>4</a:t>
            </a:r>
            <a:r>
              <a:rPr sz="2800" spc="-30" dirty="0" smtClean="0">
                <a:solidFill>
                  <a:srgbClr val="FF0000"/>
                </a:solidFill>
              </a:rPr>
              <a:t>.</a:t>
            </a:r>
            <a:r>
              <a:rPr sz="2800" spc="-120" dirty="0" smtClean="0">
                <a:solidFill>
                  <a:srgbClr val="FF0000"/>
                </a:solidFill>
              </a:rPr>
              <a:t> </a:t>
            </a:r>
            <a:r>
              <a:rPr sz="2800" spc="-75" dirty="0"/>
              <a:t>ПОСЕЩЕНИЕ</a:t>
            </a:r>
            <a:r>
              <a:rPr sz="2800" spc="-105" dirty="0"/>
              <a:t> </a:t>
            </a:r>
            <a:r>
              <a:rPr sz="2800" spc="-140" dirty="0"/>
              <a:t>ОБРАЗОВАТЕЛЬНОЙ</a:t>
            </a:r>
            <a:r>
              <a:rPr sz="2800" spc="-60" dirty="0"/>
              <a:t> </a:t>
            </a:r>
            <a:r>
              <a:rPr sz="2800" spc="-40" dirty="0"/>
              <a:t>ОРГАНИЗАЦИИ</a:t>
            </a:r>
            <a:endParaRPr sz="2800" dirty="0"/>
          </a:p>
        </p:txBody>
      </p:sp>
      <p:grpSp>
        <p:nvGrpSpPr>
          <p:cNvPr id="8" name="object 8"/>
          <p:cNvGrpSpPr/>
          <p:nvPr/>
        </p:nvGrpSpPr>
        <p:grpSpPr>
          <a:xfrm>
            <a:off x="222504" y="1133855"/>
            <a:ext cx="2961640" cy="1231900"/>
            <a:chOff x="222504" y="1133855"/>
            <a:chExt cx="2961640" cy="1231900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8600" y="1139951"/>
              <a:ext cx="2948940" cy="1219200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228600" y="1139951"/>
              <a:ext cx="2948940" cy="1219200"/>
            </a:xfrm>
            <a:custGeom>
              <a:avLst/>
              <a:gdLst/>
              <a:ahLst/>
              <a:cxnLst/>
              <a:rect l="l" t="t" r="r" b="b"/>
              <a:pathLst>
                <a:path w="2948940" h="1219200">
                  <a:moveTo>
                    <a:pt x="0" y="203200"/>
                  </a:moveTo>
                  <a:lnTo>
                    <a:pt x="5367" y="156594"/>
                  </a:lnTo>
                  <a:lnTo>
                    <a:pt x="20654" y="113818"/>
                  </a:lnTo>
                  <a:lnTo>
                    <a:pt x="44642" y="76090"/>
                  </a:lnTo>
                  <a:lnTo>
                    <a:pt x="76111" y="44626"/>
                  </a:lnTo>
                  <a:lnTo>
                    <a:pt x="113840" y="20645"/>
                  </a:lnTo>
                  <a:lnTo>
                    <a:pt x="156610" y="5364"/>
                  </a:lnTo>
                  <a:lnTo>
                    <a:pt x="203200" y="0"/>
                  </a:lnTo>
                  <a:lnTo>
                    <a:pt x="2745740" y="0"/>
                  </a:lnTo>
                  <a:lnTo>
                    <a:pt x="2792345" y="5364"/>
                  </a:lnTo>
                  <a:lnTo>
                    <a:pt x="2835121" y="20645"/>
                  </a:lnTo>
                  <a:lnTo>
                    <a:pt x="2872849" y="44626"/>
                  </a:lnTo>
                  <a:lnTo>
                    <a:pt x="2904313" y="76090"/>
                  </a:lnTo>
                  <a:lnTo>
                    <a:pt x="2928294" y="113818"/>
                  </a:lnTo>
                  <a:lnTo>
                    <a:pt x="2943575" y="156594"/>
                  </a:lnTo>
                  <a:lnTo>
                    <a:pt x="2948940" y="203200"/>
                  </a:lnTo>
                  <a:lnTo>
                    <a:pt x="2948940" y="1016000"/>
                  </a:lnTo>
                  <a:lnTo>
                    <a:pt x="2943575" y="1062605"/>
                  </a:lnTo>
                  <a:lnTo>
                    <a:pt x="2928294" y="1105381"/>
                  </a:lnTo>
                  <a:lnTo>
                    <a:pt x="2904313" y="1143109"/>
                  </a:lnTo>
                  <a:lnTo>
                    <a:pt x="2872849" y="1174573"/>
                  </a:lnTo>
                  <a:lnTo>
                    <a:pt x="2835121" y="1198554"/>
                  </a:lnTo>
                  <a:lnTo>
                    <a:pt x="2792345" y="1213835"/>
                  </a:lnTo>
                  <a:lnTo>
                    <a:pt x="2745740" y="1219200"/>
                  </a:lnTo>
                  <a:lnTo>
                    <a:pt x="203200" y="1219200"/>
                  </a:lnTo>
                  <a:lnTo>
                    <a:pt x="156610" y="1213835"/>
                  </a:lnTo>
                  <a:lnTo>
                    <a:pt x="113840" y="1198554"/>
                  </a:lnTo>
                  <a:lnTo>
                    <a:pt x="76111" y="1174573"/>
                  </a:lnTo>
                  <a:lnTo>
                    <a:pt x="44642" y="1143109"/>
                  </a:lnTo>
                  <a:lnTo>
                    <a:pt x="20654" y="1105381"/>
                  </a:lnTo>
                  <a:lnTo>
                    <a:pt x="5367" y="1062605"/>
                  </a:lnTo>
                  <a:lnTo>
                    <a:pt x="0" y="1016000"/>
                  </a:lnTo>
                  <a:lnTo>
                    <a:pt x="0" y="203200"/>
                  </a:lnTo>
                  <a:close/>
                </a:path>
              </a:pathLst>
            </a:custGeom>
            <a:ln w="12192">
              <a:solidFill>
                <a:srgbClr val="9395A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625855" y="1267459"/>
            <a:ext cx="2167890" cy="9367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lang="ru-RU" sz="2000" b="1" dirty="0" smtClean="0">
                <a:latin typeface="Times New Roman"/>
                <a:cs typeface="Times New Roman"/>
              </a:rPr>
              <a:t>Риски низкой адаптивности учебного процесса</a:t>
            </a:r>
            <a:endParaRPr sz="2000" dirty="0">
              <a:latin typeface="Times New Roman"/>
              <a:cs typeface="Times New Roman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6213408" y="1092715"/>
            <a:ext cx="2989961" cy="1373461"/>
            <a:chOff x="353568" y="4969764"/>
            <a:chExt cx="3994785" cy="1705610"/>
          </a:xfrm>
        </p:grpSpPr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9664" y="4975860"/>
              <a:ext cx="3982212" cy="1693164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59664" y="4975860"/>
              <a:ext cx="3982720" cy="1693545"/>
            </a:xfrm>
            <a:custGeom>
              <a:avLst/>
              <a:gdLst/>
              <a:ahLst/>
              <a:cxnLst/>
              <a:rect l="l" t="t" r="r" b="b"/>
              <a:pathLst>
                <a:path w="3982720" h="1693545">
                  <a:moveTo>
                    <a:pt x="0" y="282193"/>
                  </a:moveTo>
                  <a:lnTo>
                    <a:pt x="3693" y="236426"/>
                  </a:lnTo>
                  <a:lnTo>
                    <a:pt x="14386" y="193007"/>
                  </a:lnTo>
                  <a:lnTo>
                    <a:pt x="31497" y="152519"/>
                  </a:lnTo>
                  <a:lnTo>
                    <a:pt x="54446" y="115543"/>
                  </a:lnTo>
                  <a:lnTo>
                    <a:pt x="82651" y="82661"/>
                  </a:lnTo>
                  <a:lnTo>
                    <a:pt x="115532" y="54453"/>
                  </a:lnTo>
                  <a:lnTo>
                    <a:pt x="152508" y="31502"/>
                  </a:lnTo>
                  <a:lnTo>
                    <a:pt x="192997" y="14388"/>
                  </a:lnTo>
                  <a:lnTo>
                    <a:pt x="236419" y="3694"/>
                  </a:lnTo>
                  <a:lnTo>
                    <a:pt x="282194" y="0"/>
                  </a:lnTo>
                  <a:lnTo>
                    <a:pt x="3700018" y="0"/>
                  </a:lnTo>
                  <a:lnTo>
                    <a:pt x="3745785" y="3694"/>
                  </a:lnTo>
                  <a:lnTo>
                    <a:pt x="3789204" y="14388"/>
                  </a:lnTo>
                  <a:lnTo>
                    <a:pt x="3829692" y="31502"/>
                  </a:lnTo>
                  <a:lnTo>
                    <a:pt x="3866668" y="54453"/>
                  </a:lnTo>
                  <a:lnTo>
                    <a:pt x="3899550" y="82661"/>
                  </a:lnTo>
                  <a:lnTo>
                    <a:pt x="3927758" y="115543"/>
                  </a:lnTo>
                  <a:lnTo>
                    <a:pt x="3950709" y="152519"/>
                  </a:lnTo>
                  <a:lnTo>
                    <a:pt x="3967823" y="193007"/>
                  </a:lnTo>
                  <a:lnTo>
                    <a:pt x="3978517" y="236426"/>
                  </a:lnTo>
                  <a:lnTo>
                    <a:pt x="3982212" y="282193"/>
                  </a:lnTo>
                  <a:lnTo>
                    <a:pt x="3982212" y="1410970"/>
                  </a:lnTo>
                  <a:lnTo>
                    <a:pt x="3978517" y="1456744"/>
                  </a:lnTo>
                  <a:lnTo>
                    <a:pt x="3967823" y="1500166"/>
                  </a:lnTo>
                  <a:lnTo>
                    <a:pt x="3950709" y="1540655"/>
                  </a:lnTo>
                  <a:lnTo>
                    <a:pt x="3927758" y="1577631"/>
                  </a:lnTo>
                  <a:lnTo>
                    <a:pt x="3899550" y="1610512"/>
                  </a:lnTo>
                  <a:lnTo>
                    <a:pt x="3866668" y="1638717"/>
                  </a:lnTo>
                  <a:lnTo>
                    <a:pt x="3829692" y="1661666"/>
                  </a:lnTo>
                  <a:lnTo>
                    <a:pt x="3789204" y="1678777"/>
                  </a:lnTo>
                  <a:lnTo>
                    <a:pt x="3745785" y="1689470"/>
                  </a:lnTo>
                  <a:lnTo>
                    <a:pt x="3700018" y="1693164"/>
                  </a:lnTo>
                  <a:lnTo>
                    <a:pt x="282194" y="1693164"/>
                  </a:lnTo>
                  <a:lnTo>
                    <a:pt x="236419" y="1689470"/>
                  </a:lnTo>
                  <a:lnTo>
                    <a:pt x="192997" y="1678777"/>
                  </a:lnTo>
                  <a:lnTo>
                    <a:pt x="152508" y="1661666"/>
                  </a:lnTo>
                  <a:lnTo>
                    <a:pt x="115532" y="1638717"/>
                  </a:lnTo>
                  <a:lnTo>
                    <a:pt x="82651" y="1610512"/>
                  </a:lnTo>
                  <a:lnTo>
                    <a:pt x="54446" y="1577631"/>
                  </a:lnTo>
                  <a:lnTo>
                    <a:pt x="31497" y="1540655"/>
                  </a:lnTo>
                  <a:lnTo>
                    <a:pt x="14386" y="1500166"/>
                  </a:lnTo>
                  <a:lnTo>
                    <a:pt x="3693" y="1456744"/>
                  </a:lnTo>
                  <a:lnTo>
                    <a:pt x="0" y="1410970"/>
                  </a:lnTo>
                  <a:lnTo>
                    <a:pt x="0" y="282193"/>
                  </a:lnTo>
                  <a:close/>
                </a:path>
              </a:pathLst>
            </a:custGeom>
            <a:ln w="12192">
              <a:solidFill>
                <a:srgbClr val="9395A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336183" y="1261469"/>
            <a:ext cx="2922017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800" b="1" dirty="0" err="1" smtClean="0">
                <a:latin typeface="Times New Roman"/>
                <a:cs typeface="Times New Roman"/>
              </a:rPr>
              <a:t>Недостаточн</a:t>
            </a:r>
            <a:r>
              <a:rPr lang="ru-RU" sz="1800" b="1" dirty="0" err="1" smtClean="0">
                <a:latin typeface="Times New Roman"/>
                <a:cs typeface="Times New Roman"/>
              </a:rPr>
              <a:t>ая</a:t>
            </a:r>
            <a:r>
              <a:rPr lang="ru-RU" sz="1800" b="1" dirty="0" smtClean="0">
                <a:latin typeface="Times New Roman"/>
                <a:cs typeface="Times New Roman"/>
              </a:rPr>
              <a:t> предметная и методическая </a:t>
            </a:r>
            <a:r>
              <a:rPr sz="1800" b="1" spc="434" dirty="0" smtClean="0">
                <a:latin typeface="Times New Roman"/>
                <a:cs typeface="Times New Roman"/>
              </a:rPr>
              <a:t> </a:t>
            </a:r>
            <a:r>
              <a:rPr lang="ru-RU" b="1" spc="-10" dirty="0" smtClean="0">
                <a:latin typeface="Times New Roman"/>
                <a:cs typeface="Times New Roman"/>
              </a:rPr>
              <a:t>компетентность педагогических</a:t>
            </a:r>
            <a:r>
              <a:rPr lang="ru-RU" dirty="0">
                <a:latin typeface="Times New Roman"/>
                <a:cs typeface="Times New Roman"/>
              </a:rPr>
              <a:t> </a:t>
            </a:r>
            <a:r>
              <a:rPr lang="ru-RU" dirty="0" smtClean="0">
                <a:latin typeface="Times New Roman"/>
                <a:cs typeface="Times New Roman"/>
              </a:rPr>
              <a:t>работников</a:t>
            </a:r>
            <a:endParaRPr sz="1800" dirty="0">
              <a:latin typeface="Times New Roman"/>
              <a:cs typeface="Times New Roman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3243390" y="1102769"/>
            <a:ext cx="2922778" cy="1418104"/>
            <a:chOff x="241988" y="2514600"/>
            <a:chExt cx="2952697" cy="2276729"/>
          </a:xfrm>
        </p:grpSpPr>
        <p:pic>
          <p:nvPicPr>
            <p:cNvPr id="24" name="object 2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1988" y="2544572"/>
              <a:ext cx="2919984" cy="2246757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274320" y="2514600"/>
              <a:ext cx="2920365" cy="2246630"/>
            </a:xfrm>
            <a:custGeom>
              <a:avLst/>
              <a:gdLst/>
              <a:ahLst/>
              <a:cxnLst/>
              <a:rect l="l" t="t" r="r" b="b"/>
              <a:pathLst>
                <a:path w="2920365" h="2246629">
                  <a:moveTo>
                    <a:pt x="0" y="374396"/>
                  </a:moveTo>
                  <a:lnTo>
                    <a:pt x="2917" y="327435"/>
                  </a:lnTo>
                  <a:lnTo>
                    <a:pt x="11434" y="282215"/>
                  </a:lnTo>
                  <a:lnTo>
                    <a:pt x="25201" y="239086"/>
                  </a:lnTo>
                  <a:lnTo>
                    <a:pt x="43867" y="198398"/>
                  </a:lnTo>
                  <a:lnTo>
                    <a:pt x="67080" y="160503"/>
                  </a:lnTo>
                  <a:lnTo>
                    <a:pt x="94490" y="125751"/>
                  </a:lnTo>
                  <a:lnTo>
                    <a:pt x="125746" y="94494"/>
                  </a:lnTo>
                  <a:lnTo>
                    <a:pt x="160497" y="67083"/>
                  </a:lnTo>
                  <a:lnTo>
                    <a:pt x="198392" y="43869"/>
                  </a:lnTo>
                  <a:lnTo>
                    <a:pt x="239080" y="25203"/>
                  </a:lnTo>
                  <a:lnTo>
                    <a:pt x="282211" y="11435"/>
                  </a:lnTo>
                  <a:lnTo>
                    <a:pt x="327433" y="2917"/>
                  </a:lnTo>
                  <a:lnTo>
                    <a:pt x="374395" y="0"/>
                  </a:lnTo>
                  <a:lnTo>
                    <a:pt x="2545588" y="0"/>
                  </a:lnTo>
                  <a:lnTo>
                    <a:pt x="2592548" y="2917"/>
                  </a:lnTo>
                  <a:lnTo>
                    <a:pt x="2637768" y="11435"/>
                  </a:lnTo>
                  <a:lnTo>
                    <a:pt x="2680897" y="25203"/>
                  </a:lnTo>
                  <a:lnTo>
                    <a:pt x="2721585" y="43869"/>
                  </a:lnTo>
                  <a:lnTo>
                    <a:pt x="2759480" y="67083"/>
                  </a:lnTo>
                  <a:lnTo>
                    <a:pt x="2794232" y="94494"/>
                  </a:lnTo>
                  <a:lnTo>
                    <a:pt x="2825489" y="125751"/>
                  </a:lnTo>
                  <a:lnTo>
                    <a:pt x="2852900" y="160503"/>
                  </a:lnTo>
                  <a:lnTo>
                    <a:pt x="2876114" y="198398"/>
                  </a:lnTo>
                  <a:lnTo>
                    <a:pt x="2894780" y="239086"/>
                  </a:lnTo>
                  <a:lnTo>
                    <a:pt x="2908548" y="282215"/>
                  </a:lnTo>
                  <a:lnTo>
                    <a:pt x="2917066" y="327435"/>
                  </a:lnTo>
                  <a:lnTo>
                    <a:pt x="2919984" y="374396"/>
                  </a:lnTo>
                  <a:lnTo>
                    <a:pt x="2919984" y="1871980"/>
                  </a:lnTo>
                  <a:lnTo>
                    <a:pt x="2917066" y="1918940"/>
                  </a:lnTo>
                  <a:lnTo>
                    <a:pt x="2908548" y="1964160"/>
                  </a:lnTo>
                  <a:lnTo>
                    <a:pt x="2894780" y="2007289"/>
                  </a:lnTo>
                  <a:lnTo>
                    <a:pt x="2876114" y="2047977"/>
                  </a:lnTo>
                  <a:lnTo>
                    <a:pt x="2852900" y="2085872"/>
                  </a:lnTo>
                  <a:lnTo>
                    <a:pt x="2825489" y="2120624"/>
                  </a:lnTo>
                  <a:lnTo>
                    <a:pt x="2794232" y="2151881"/>
                  </a:lnTo>
                  <a:lnTo>
                    <a:pt x="2759480" y="2179292"/>
                  </a:lnTo>
                  <a:lnTo>
                    <a:pt x="2721585" y="2202506"/>
                  </a:lnTo>
                  <a:lnTo>
                    <a:pt x="2680897" y="2221172"/>
                  </a:lnTo>
                  <a:lnTo>
                    <a:pt x="2637768" y="2234940"/>
                  </a:lnTo>
                  <a:lnTo>
                    <a:pt x="2592548" y="2243458"/>
                  </a:lnTo>
                  <a:lnTo>
                    <a:pt x="2545588" y="2246376"/>
                  </a:lnTo>
                  <a:lnTo>
                    <a:pt x="374395" y="2246376"/>
                  </a:lnTo>
                  <a:lnTo>
                    <a:pt x="327433" y="2243458"/>
                  </a:lnTo>
                  <a:lnTo>
                    <a:pt x="282211" y="2234940"/>
                  </a:lnTo>
                  <a:lnTo>
                    <a:pt x="239080" y="2221172"/>
                  </a:lnTo>
                  <a:lnTo>
                    <a:pt x="198392" y="2202506"/>
                  </a:lnTo>
                  <a:lnTo>
                    <a:pt x="160497" y="2179292"/>
                  </a:lnTo>
                  <a:lnTo>
                    <a:pt x="125746" y="2151881"/>
                  </a:lnTo>
                  <a:lnTo>
                    <a:pt x="94490" y="2120624"/>
                  </a:lnTo>
                  <a:lnTo>
                    <a:pt x="67080" y="2085872"/>
                  </a:lnTo>
                  <a:lnTo>
                    <a:pt x="43867" y="2047977"/>
                  </a:lnTo>
                  <a:lnTo>
                    <a:pt x="25201" y="2007289"/>
                  </a:lnTo>
                  <a:lnTo>
                    <a:pt x="11434" y="1964160"/>
                  </a:lnTo>
                  <a:lnTo>
                    <a:pt x="2917" y="1918940"/>
                  </a:lnTo>
                  <a:lnTo>
                    <a:pt x="0" y="1871980"/>
                  </a:lnTo>
                  <a:lnTo>
                    <a:pt x="0" y="374396"/>
                  </a:lnTo>
                  <a:close/>
                </a:path>
              </a:pathLst>
            </a:custGeom>
            <a:ln w="12192">
              <a:solidFill>
                <a:srgbClr val="9395A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" name="object 27"/>
          <p:cNvGrpSpPr/>
          <p:nvPr/>
        </p:nvGrpSpPr>
        <p:grpSpPr>
          <a:xfrm rot="5400000">
            <a:off x="4317068" y="2901372"/>
            <a:ext cx="2413000" cy="1569720"/>
            <a:chOff x="3279647" y="1839467"/>
            <a:chExt cx="2413000" cy="1569720"/>
          </a:xfrm>
        </p:grpSpPr>
        <p:pic>
          <p:nvPicPr>
            <p:cNvPr id="28" name="object 2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85743" y="1845563"/>
              <a:ext cx="2400300" cy="1557527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3285743" y="1845563"/>
              <a:ext cx="2400300" cy="1557655"/>
            </a:xfrm>
            <a:custGeom>
              <a:avLst/>
              <a:gdLst/>
              <a:ahLst/>
              <a:cxnLst/>
              <a:rect l="l" t="t" r="r" b="b"/>
              <a:pathLst>
                <a:path w="2400300" h="1557654">
                  <a:moveTo>
                    <a:pt x="0" y="389382"/>
                  </a:moveTo>
                  <a:lnTo>
                    <a:pt x="1621535" y="389382"/>
                  </a:lnTo>
                  <a:lnTo>
                    <a:pt x="1621535" y="0"/>
                  </a:lnTo>
                  <a:lnTo>
                    <a:pt x="2400300" y="778763"/>
                  </a:lnTo>
                  <a:lnTo>
                    <a:pt x="1621535" y="1557527"/>
                  </a:lnTo>
                  <a:lnTo>
                    <a:pt x="1621535" y="1168146"/>
                  </a:lnTo>
                  <a:lnTo>
                    <a:pt x="0" y="1168146"/>
                  </a:lnTo>
                  <a:lnTo>
                    <a:pt x="0" y="389382"/>
                  </a:lnTo>
                  <a:close/>
                </a:path>
              </a:pathLst>
            </a:custGeom>
            <a:ln w="12192">
              <a:solidFill>
                <a:srgbClr val="DC54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 rot="5400000">
            <a:off x="4885195" y="3277552"/>
            <a:ext cx="1209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Times New Roman"/>
                <a:cs typeface="Times New Roman"/>
              </a:rPr>
              <a:t>решение</a:t>
            </a:r>
            <a:endParaRPr sz="2400" dirty="0">
              <a:latin typeface="Times New Roman"/>
              <a:cs typeface="Times New Roman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4315486" y="4991205"/>
            <a:ext cx="2908300" cy="1688279"/>
            <a:chOff x="5785103" y="1592580"/>
            <a:chExt cx="2908300" cy="2033270"/>
          </a:xfrm>
        </p:grpSpPr>
        <p:pic>
          <p:nvPicPr>
            <p:cNvPr id="32" name="object 3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791199" y="1598676"/>
              <a:ext cx="2895600" cy="2020824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5791199" y="1598676"/>
              <a:ext cx="2895600" cy="2021205"/>
            </a:xfrm>
            <a:custGeom>
              <a:avLst/>
              <a:gdLst/>
              <a:ahLst/>
              <a:cxnLst/>
              <a:rect l="l" t="t" r="r" b="b"/>
              <a:pathLst>
                <a:path w="2895600" h="2021204">
                  <a:moveTo>
                    <a:pt x="0" y="336803"/>
                  </a:moveTo>
                  <a:lnTo>
                    <a:pt x="3073" y="291092"/>
                  </a:lnTo>
                  <a:lnTo>
                    <a:pt x="12027" y="247253"/>
                  </a:lnTo>
                  <a:lnTo>
                    <a:pt x="26461" y="205686"/>
                  </a:lnTo>
                  <a:lnTo>
                    <a:pt x="45974" y="166793"/>
                  </a:lnTo>
                  <a:lnTo>
                    <a:pt x="70164" y="130974"/>
                  </a:lnTo>
                  <a:lnTo>
                    <a:pt x="98631" y="98631"/>
                  </a:lnTo>
                  <a:lnTo>
                    <a:pt x="130974" y="70164"/>
                  </a:lnTo>
                  <a:lnTo>
                    <a:pt x="166793" y="45974"/>
                  </a:lnTo>
                  <a:lnTo>
                    <a:pt x="205686" y="26461"/>
                  </a:lnTo>
                  <a:lnTo>
                    <a:pt x="247253" y="12027"/>
                  </a:lnTo>
                  <a:lnTo>
                    <a:pt x="291092" y="3073"/>
                  </a:lnTo>
                  <a:lnTo>
                    <a:pt x="336803" y="0"/>
                  </a:lnTo>
                  <a:lnTo>
                    <a:pt x="2558796" y="0"/>
                  </a:lnTo>
                  <a:lnTo>
                    <a:pt x="2604507" y="3073"/>
                  </a:lnTo>
                  <a:lnTo>
                    <a:pt x="2648346" y="12027"/>
                  </a:lnTo>
                  <a:lnTo>
                    <a:pt x="2689913" y="26461"/>
                  </a:lnTo>
                  <a:lnTo>
                    <a:pt x="2728806" y="45974"/>
                  </a:lnTo>
                  <a:lnTo>
                    <a:pt x="2764625" y="70164"/>
                  </a:lnTo>
                  <a:lnTo>
                    <a:pt x="2796968" y="98631"/>
                  </a:lnTo>
                  <a:lnTo>
                    <a:pt x="2825435" y="130974"/>
                  </a:lnTo>
                  <a:lnTo>
                    <a:pt x="2849626" y="166793"/>
                  </a:lnTo>
                  <a:lnTo>
                    <a:pt x="2869138" y="205686"/>
                  </a:lnTo>
                  <a:lnTo>
                    <a:pt x="2883572" y="247253"/>
                  </a:lnTo>
                  <a:lnTo>
                    <a:pt x="2892526" y="291092"/>
                  </a:lnTo>
                  <a:lnTo>
                    <a:pt x="2895600" y="336803"/>
                  </a:lnTo>
                  <a:lnTo>
                    <a:pt x="2895600" y="1684020"/>
                  </a:lnTo>
                  <a:lnTo>
                    <a:pt x="2892526" y="1729731"/>
                  </a:lnTo>
                  <a:lnTo>
                    <a:pt x="2883572" y="1773570"/>
                  </a:lnTo>
                  <a:lnTo>
                    <a:pt x="2869138" y="1815137"/>
                  </a:lnTo>
                  <a:lnTo>
                    <a:pt x="2849626" y="1854030"/>
                  </a:lnTo>
                  <a:lnTo>
                    <a:pt x="2825435" y="1889849"/>
                  </a:lnTo>
                  <a:lnTo>
                    <a:pt x="2796968" y="1922192"/>
                  </a:lnTo>
                  <a:lnTo>
                    <a:pt x="2764625" y="1950659"/>
                  </a:lnTo>
                  <a:lnTo>
                    <a:pt x="2728806" y="1974850"/>
                  </a:lnTo>
                  <a:lnTo>
                    <a:pt x="2689913" y="1994362"/>
                  </a:lnTo>
                  <a:lnTo>
                    <a:pt x="2648346" y="2008796"/>
                  </a:lnTo>
                  <a:lnTo>
                    <a:pt x="2604507" y="2017750"/>
                  </a:lnTo>
                  <a:lnTo>
                    <a:pt x="2558796" y="2020824"/>
                  </a:lnTo>
                  <a:lnTo>
                    <a:pt x="336803" y="2020824"/>
                  </a:lnTo>
                  <a:lnTo>
                    <a:pt x="291092" y="2017750"/>
                  </a:lnTo>
                  <a:lnTo>
                    <a:pt x="247253" y="2008796"/>
                  </a:lnTo>
                  <a:lnTo>
                    <a:pt x="205686" y="1994362"/>
                  </a:lnTo>
                  <a:lnTo>
                    <a:pt x="166793" y="1974850"/>
                  </a:lnTo>
                  <a:lnTo>
                    <a:pt x="130974" y="1950659"/>
                  </a:lnTo>
                  <a:lnTo>
                    <a:pt x="98631" y="1922192"/>
                  </a:lnTo>
                  <a:lnTo>
                    <a:pt x="70164" y="1889849"/>
                  </a:lnTo>
                  <a:lnTo>
                    <a:pt x="45974" y="1854030"/>
                  </a:lnTo>
                  <a:lnTo>
                    <a:pt x="26461" y="1815137"/>
                  </a:lnTo>
                  <a:lnTo>
                    <a:pt x="12027" y="1773570"/>
                  </a:lnTo>
                  <a:lnTo>
                    <a:pt x="3073" y="1729731"/>
                  </a:lnTo>
                  <a:lnTo>
                    <a:pt x="0" y="1684020"/>
                  </a:lnTo>
                  <a:lnTo>
                    <a:pt x="0" y="336803"/>
                  </a:lnTo>
                  <a:close/>
                </a:path>
              </a:pathLst>
            </a:custGeom>
            <a:ln w="12192">
              <a:solidFill>
                <a:srgbClr val="9395A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4537215" y="5233868"/>
            <a:ext cx="2296160" cy="1245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Times New Roman"/>
                <a:cs typeface="Times New Roman"/>
              </a:rPr>
              <a:t>Работа</a:t>
            </a:r>
            <a:r>
              <a:rPr sz="2000" b="1" spc="-2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в ИС</a:t>
            </a:r>
            <a:r>
              <a:rPr sz="2000" b="1" spc="-20" dirty="0">
                <a:latin typeface="Times New Roman"/>
                <a:cs typeface="Times New Roman"/>
              </a:rPr>
              <a:t> МЭДК </a:t>
            </a:r>
            <a:r>
              <a:rPr sz="2000" b="1" dirty="0">
                <a:latin typeface="Times New Roman"/>
                <a:cs typeface="Times New Roman"/>
              </a:rPr>
              <a:t>по</a:t>
            </a:r>
            <a:r>
              <a:rPr sz="2000" b="1" spc="-5" dirty="0">
                <a:latin typeface="Times New Roman"/>
                <a:cs typeface="Times New Roman"/>
              </a:rPr>
              <a:t> </a:t>
            </a:r>
            <a:r>
              <a:rPr sz="2000" b="1" spc="-10" dirty="0">
                <a:latin typeface="Times New Roman"/>
                <a:cs typeface="Times New Roman"/>
              </a:rPr>
              <a:t>разработке антирисковых программ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355016" y="1261469"/>
            <a:ext cx="25247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lang="ru-RU" b="1" dirty="0" err="1" smtClean="0">
                <a:latin typeface="Times New Roman"/>
                <a:cs typeface="Times New Roman"/>
              </a:rPr>
              <a:t>Несформированность</a:t>
            </a:r>
            <a:r>
              <a:rPr lang="ru-RU" b="1" dirty="0" smtClean="0">
                <a:latin typeface="Times New Roman"/>
                <a:cs typeface="Times New Roman"/>
              </a:rPr>
              <a:t> </a:t>
            </a:r>
            <a:r>
              <a:rPr lang="ru-RU" b="1" dirty="0" err="1" smtClean="0">
                <a:latin typeface="Times New Roman"/>
                <a:cs typeface="Times New Roman"/>
              </a:rPr>
              <a:t>внутришкольной</a:t>
            </a:r>
            <a:r>
              <a:rPr lang="ru-RU" b="1" dirty="0" smtClean="0">
                <a:latin typeface="Times New Roman"/>
                <a:cs typeface="Times New Roman"/>
              </a:rPr>
              <a:t> системы повышения квалификации</a:t>
            </a:r>
            <a:endParaRPr lang="ru-RU" dirty="0">
              <a:latin typeface="Times New Roman"/>
              <a:cs typeface="Times New Roman"/>
            </a:endParaRPr>
          </a:p>
        </p:txBody>
      </p:sp>
      <p:pic>
        <p:nvPicPr>
          <p:cNvPr id="45" name="Рисунок 4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341025"/>
            <a:ext cx="3352800" cy="4470400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17" y="2704790"/>
            <a:ext cx="3742870" cy="37428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137647" y="18288"/>
            <a:ext cx="2054351" cy="205435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8600" y="686562"/>
            <a:ext cx="4096511" cy="2971038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57200" y="762000"/>
            <a:ext cx="8700617" cy="3033523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4812665" indent="-662305">
              <a:lnSpc>
                <a:spcPct val="100000"/>
              </a:lnSpc>
              <a:spcBef>
                <a:spcPts val="675"/>
              </a:spcBef>
              <a:buClr>
                <a:srgbClr val="90C225"/>
              </a:buClr>
              <a:buSzPct val="80555"/>
              <a:buFont typeface="Wingdings 3"/>
              <a:buChar char=""/>
              <a:tabLst>
                <a:tab pos="4812665" algn="l"/>
                <a:tab pos="4813300" algn="l"/>
              </a:tabLst>
            </a:pPr>
            <a:r>
              <a:rPr sz="2400" dirty="0" err="1">
                <a:solidFill>
                  <a:srgbClr val="404040"/>
                </a:solidFill>
                <a:latin typeface="Trebuchet MS"/>
                <a:cs typeface="Trebuchet MS"/>
              </a:rPr>
              <a:t>Федеральные</a:t>
            </a:r>
            <a:r>
              <a:rPr sz="24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2400" spc="-10" dirty="0" err="1" smtClean="0">
                <a:solidFill>
                  <a:srgbClr val="404040"/>
                </a:solidFill>
                <a:latin typeface="Trebuchet MS"/>
                <a:cs typeface="Trebuchet MS"/>
              </a:rPr>
              <a:t>вебинары</a:t>
            </a:r>
            <a:endParaRPr lang="ru-RU" sz="2400" spc="-10" dirty="0" smtClean="0">
              <a:solidFill>
                <a:srgbClr val="404040"/>
              </a:solidFill>
              <a:latin typeface="Trebuchet MS"/>
              <a:cs typeface="Trebuchet MS"/>
            </a:endParaRPr>
          </a:p>
          <a:p>
            <a:pPr marL="4812665" indent="-662305">
              <a:lnSpc>
                <a:spcPct val="100000"/>
              </a:lnSpc>
              <a:spcBef>
                <a:spcPts val="675"/>
              </a:spcBef>
              <a:buClr>
                <a:srgbClr val="90C225"/>
              </a:buClr>
              <a:buSzPct val="80555"/>
              <a:buFont typeface="Wingdings 3"/>
              <a:buChar char=""/>
              <a:tabLst>
                <a:tab pos="4812665" algn="l"/>
                <a:tab pos="4813300" algn="l"/>
              </a:tabLst>
            </a:pPr>
            <a:r>
              <a:rPr lang="ru-RU" sz="2400" spc="-10" dirty="0" smtClean="0">
                <a:solidFill>
                  <a:srgbClr val="404040"/>
                </a:solidFill>
                <a:latin typeface="Trebuchet MS"/>
                <a:cs typeface="Trebuchet MS"/>
              </a:rPr>
              <a:t>Региональные </a:t>
            </a:r>
            <a:r>
              <a:rPr lang="ru-RU" sz="2400" spc="-10" dirty="0" err="1" smtClean="0">
                <a:solidFill>
                  <a:srgbClr val="404040"/>
                </a:solidFill>
                <a:latin typeface="Trebuchet MS"/>
                <a:cs typeface="Trebuchet MS"/>
              </a:rPr>
              <a:t>вебинары</a:t>
            </a:r>
            <a:endParaRPr lang="ru-RU" sz="2400" spc="-10" dirty="0" smtClean="0">
              <a:solidFill>
                <a:srgbClr val="404040"/>
              </a:solidFill>
              <a:latin typeface="Trebuchet MS"/>
              <a:cs typeface="Trebuchet MS"/>
            </a:endParaRPr>
          </a:p>
          <a:p>
            <a:pPr marL="4812665" indent="-662305">
              <a:lnSpc>
                <a:spcPct val="100000"/>
              </a:lnSpc>
              <a:spcBef>
                <a:spcPts val="675"/>
              </a:spcBef>
              <a:buClr>
                <a:srgbClr val="90C225"/>
              </a:buClr>
              <a:buSzPct val="80555"/>
              <a:buFont typeface="Wingdings 3"/>
              <a:buChar char=""/>
              <a:tabLst>
                <a:tab pos="4812665" algn="l"/>
                <a:tab pos="4813300" algn="l"/>
              </a:tabLst>
            </a:pPr>
            <a:r>
              <a:rPr lang="ru-RU" sz="2400" spc="-10" dirty="0" smtClean="0">
                <a:solidFill>
                  <a:srgbClr val="404040"/>
                </a:solidFill>
                <a:latin typeface="Trebuchet MS"/>
                <a:cs typeface="Trebuchet MS"/>
              </a:rPr>
              <a:t>Муниципальные совещания</a:t>
            </a:r>
          </a:p>
          <a:p>
            <a:pPr marL="4812665" indent="-662305">
              <a:lnSpc>
                <a:spcPct val="100000"/>
              </a:lnSpc>
              <a:spcBef>
                <a:spcPts val="675"/>
              </a:spcBef>
              <a:buClr>
                <a:srgbClr val="90C225"/>
              </a:buClr>
              <a:buSzPct val="80555"/>
              <a:buFont typeface="Wingdings 3"/>
              <a:buChar char=""/>
              <a:tabLst>
                <a:tab pos="4812665" algn="l"/>
                <a:tab pos="4813300" algn="l"/>
              </a:tabLst>
            </a:pPr>
            <a:r>
              <a:rPr lang="ru-RU" sz="2400" spc="-10" dirty="0" smtClean="0">
                <a:solidFill>
                  <a:srgbClr val="404040"/>
                </a:solidFill>
                <a:latin typeface="Trebuchet MS"/>
                <a:cs typeface="Trebuchet MS"/>
              </a:rPr>
              <a:t>Школьные семинары, открытые уроки, мастер-классы, обмен опытом</a:t>
            </a:r>
            <a:endParaRPr sz="24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5875" y="3788285"/>
            <a:ext cx="3790137" cy="1761743"/>
          </a:xfrm>
          <a:prstGeom prst="rect">
            <a:avLst/>
          </a:prstGeom>
        </p:spPr>
      </p:pic>
      <p:sp>
        <p:nvSpPr>
          <p:cNvPr id="7" name="object 7"/>
          <p:cNvSpPr txBox="1">
            <a:spLocks/>
          </p:cNvSpPr>
          <p:nvPr/>
        </p:nvSpPr>
        <p:spPr>
          <a:xfrm>
            <a:off x="0" y="149383"/>
            <a:ext cx="1076025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 sz="2500" b="1" i="0">
                <a:solidFill>
                  <a:srgbClr val="001F5F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marL="12700">
              <a:spcBef>
                <a:spcPts val="95"/>
              </a:spcBef>
            </a:pPr>
            <a:r>
              <a:rPr lang="ru-RU" sz="2800" spc="-120" dirty="0" smtClean="0">
                <a:solidFill>
                  <a:srgbClr val="FF0000"/>
                </a:solidFill>
              </a:rPr>
              <a:t> </a:t>
            </a:r>
            <a:r>
              <a:rPr lang="ru-RU" sz="2800" spc="-70" dirty="0">
                <a:solidFill>
                  <a:srgbClr val="FF0000"/>
                </a:solidFill>
              </a:rPr>
              <a:t>ШАГ</a:t>
            </a:r>
            <a:r>
              <a:rPr lang="ru-RU" sz="2800" spc="-105" dirty="0">
                <a:solidFill>
                  <a:srgbClr val="FF0000"/>
                </a:solidFill>
              </a:rPr>
              <a:t> </a:t>
            </a:r>
            <a:r>
              <a:rPr lang="ru-RU" sz="2800" spc="-30" dirty="0">
                <a:solidFill>
                  <a:srgbClr val="FF0000"/>
                </a:solidFill>
              </a:rPr>
              <a:t>4.</a:t>
            </a:r>
            <a:r>
              <a:rPr lang="ru-RU" sz="2800" spc="-120" dirty="0">
                <a:solidFill>
                  <a:srgbClr val="FF0000"/>
                </a:solidFill>
              </a:rPr>
              <a:t> </a:t>
            </a:r>
            <a:r>
              <a:rPr lang="ru-RU" sz="2800" spc="-75" dirty="0" smtClean="0"/>
              <a:t>УЧАСТИЕ В </a:t>
            </a:r>
            <a:r>
              <a:rPr lang="ru-RU" sz="2800" spc="-75" dirty="0" smtClean="0"/>
              <a:t>МЕРОПРИЯТИЯХ РАЗЛИЧНОГО УРОВНЯ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0" y="3276600"/>
            <a:ext cx="3581400" cy="35814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012" y="3307462"/>
            <a:ext cx="40386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2403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</TotalTime>
  <Words>564</Words>
  <Application>Microsoft Office PowerPoint</Application>
  <PresentationFormat>Широкоэкранный</PresentationFormat>
  <Paragraphs>124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Trebuchet MS</vt:lpstr>
      <vt:lpstr>Wingdings 3</vt:lpstr>
      <vt:lpstr>Times New Roman</vt:lpstr>
      <vt:lpstr>Arial</vt:lpstr>
      <vt:lpstr>Office Theme</vt:lpstr>
      <vt:lpstr>ИЗ ОПЫТА СОВМЕСТНОЙ РАБОТЫ ШКОЛЫ-УЧАСТНИЦЫ С КУРАТОРОМ ПРОЕКТА «500+»:  РЕАЛИЗАЦИЯ АНТИРИСКОВЫХ ПРОГРАММ</vt:lpstr>
      <vt:lpstr>ФОРМУЛА УСПЕХА ПРОЕКТА 500+</vt:lpstr>
      <vt:lpstr>Презентация PowerPoint</vt:lpstr>
      <vt:lpstr>Презентация PowerPoint</vt:lpstr>
      <vt:lpstr>Презентация PowerPoint</vt:lpstr>
      <vt:lpstr>ШАГ 2. ЗАОЧНОЕ ЗНАКОМСТВО С ОБРАЗОВАТЕЛЬНОЙ ОРГАНИЗАЦИЕЙ</vt:lpstr>
      <vt:lpstr>РИСКОВЫЙ ПРОФИЛЬ ШКОЛЫ</vt:lpstr>
      <vt:lpstr>ШАГ 4. ПОСЕЩЕНИЕ ОБРАЗОВАТЕЛЬНОЙ ОРГАНИЗАЦИИ</vt:lpstr>
      <vt:lpstr>Презентация PowerPoint</vt:lpstr>
      <vt:lpstr>ШАГ 4. РАБОТА С ДОКУМЕНТАМИ В ИС МЭДК</vt:lpstr>
      <vt:lpstr>ШАГ 4. РАБОТА С ДОКУМЕНТАМИ В ИС МЭДК</vt:lpstr>
      <vt:lpstr>ШАГ 4. РАБОТА С ДОКУМЕНТАМИ В ИС МЭДК</vt:lpstr>
      <vt:lpstr>ШАГ 5. РЕЗУЛЬТАТ РАБОТЫ В ИС МЭДК</vt:lpstr>
      <vt:lpstr>ШАГ 5. РЕЗУЛЬТАТ РАБОТЫ</vt:lpstr>
      <vt:lpstr>ФОРМУЛА УСПЕХА ПРОЕКТА 500+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Козырев</dc:creator>
  <cp:lastModifiedBy>79183</cp:lastModifiedBy>
  <cp:revision>24</cp:revision>
  <cp:lastPrinted>2022-09-29T09:56:38Z</cp:lastPrinted>
  <dcterms:created xsi:type="dcterms:W3CDTF">2022-07-29T06:33:08Z</dcterms:created>
  <dcterms:modified xsi:type="dcterms:W3CDTF">2022-09-29T10:05:08Z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2022-03-24T00:00:00Z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2022-07-29T00:00:00Z</vt:filetime>
  </property>
</Properties>
</file>