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8"/>
  </p:notesMasterIdLst>
  <p:handoutMasterIdLst>
    <p:handoutMasterId r:id="rId1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C320A-F5C8-4FD6-86FF-35D2EBF085B6}" type="datetime1">
              <a:rPr lang="ru-RU" smtClean="0"/>
              <a:t>20.02.2023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C702C7-E599-40D9-B30E-0392896973B5}" type="datetime1">
              <a:rPr lang="ru-RU" smtClean="0"/>
              <a:t>20.02.2023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Прямоугольник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Прямоугольник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Прямоугольник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 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6506E9A3-1561-45B7-908B-DACC52528ABB}" type="datetime1">
              <a:rPr lang="ru-RU" smtClean="0"/>
              <a:t>20.02.2023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92B999-6CB2-48D4-8AF6-3D1A5D13436B}" type="datetime1">
              <a:rPr lang="ru-RU" smtClean="0"/>
              <a:t>20.02.2023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2C98DB-1092-48C4-AD4E-BD3E9D2E2345}" type="datetime1">
              <a:rPr lang="ru-RU" smtClean="0"/>
              <a:t>20.02.2023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C2F20-7994-4D1E-A01C-96ECBA4612EB}" type="datetime1">
              <a:rPr lang="ru-RU" smtClean="0"/>
              <a:t>20.02.2023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Прямоугольник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Прямоугольник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Прямоугольник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7B2CE4EA-3B49-4A00-ADF3-7C7272A626C1}" type="datetime1">
              <a:rPr lang="ru-RU" smtClean="0"/>
              <a:t>20.02.2023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A16848F-27AD-43B9-904C-1CF05D24EB3C}" type="datetime1">
              <a:rPr lang="ru-RU" smtClean="0"/>
              <a:t>20.02.2023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090412-2DE5-405A-816E-F08FB54EB168}" type="datetime1">
              <a:rPr lang="ru-RU" smtClean="0"/>
              <a:t>20.02.2023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4C2D7CB-4DC1-4BB7-BF00-4C36160857E0}" type="datetime1">
              <a:rPr lang="ru-RU" smtClean="0"/>
              <a:t>20.02.2023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60D38F-E364-4ED4-9BF4-D7F00FFBE76A}" type="datetime1">
              <a:rPr lang="ru-RU" smtClean="0"/>
              <a:t>20.02.2023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F183FEFD-AB08-4CB5-AE4D-2F6B12D8E3B0}" type="datetime1">
              <a:rPr lang="ru-RU" smtClean="0"/>
              <a:t>20.02.2023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EBEA1583-5CEF-4E36-A7FC-D34B7E954D76}" type="datetime1">
              <a:rPr lang="ru-RU" smtClean="0"/>
              <a:t>20.02.2023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Прямоугольник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Прямоугольник 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068A786-B8BF-4988-ACBA-DD9B5BC8D522}" type="datetime1">
              <a:rPr lang="ru-RU" smtClean="0"/>
              <a:t>20.02.2023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95067" y="2355458"/>
            <a:ext cx="5459366" cy="1630907"/>
          </a:xfrm>
        </p:spPr>
        <p:txBody>
          <a:bodyPr rtlCol="0">
            <a:normAutofit/>
          </a:bodyPr>
          <a:lstStyle/>
          <a:p>
            <a:r>
              <a:rPr lang="ru" sz="2400" b="1" dirty="0">
                <a:solidFill>
                  <a:schemeClr val="tx1"/>
                </a:solidFill>
              </a:rPr>
              <a:t>Подготовка к огэ по математике. </a:t>
            </a:r>
            <a:br>
              <a:rPr lang="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Р</a:t>
            </a:r>
            <a:r>
              <a:rPr lang="ru" sz="2400" b="1" dirty="0">
                <a:solidFill>
                  <a:schemeClr val="tx1"/>
                </a:solidFill>
              </a:rPr>
              <a:t>ешение текстовых задач с помощью таблиц  в задании №21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886908"/>
          </a:xfrm>
        </p:spPr>
        <p:txBody>
          <a:bodyPr rtlCol="0">
            <a:normAutofit fontScale="40000" lnSpcReduction="20000"/>
          </a:bodyPr>
          <a:lstStyle/>
          <a:p>
            <a:pPr algn="r" rtl="0">
              <a:spcAft>
                <a:spcPts val="600"/>
              </a:spcAft>
            </a:pPr>
            <a:endParaRPr lang="ru" dirty="0">
              <a:solidFill>
                <a:schemeClr val="tx1"/>
              </a:solidFill>
            </a:endParaRPr>
          </a:p>
          <a:p>
            <a:pPr algn="r" rtl="0">
              <a:spcAft>
                <a:spcPts val="600"/>
              </a:spcAft>
            </a:pPr>
            <a:r>
              <a:rPr lang="ru-RU" sz="2500" dirty="0">
                <a:solidFill>
                  <a:schemeClr val="tx1"/>
                </a:solidFill>
              </a:rPr>
              <a:t>Нефедова Ольга Николаевна, у</a:t>
            </a:r>
            <a:r>
              <a:rPr lang="ru" sz="2500" dirty="0">
                <a:solidFill>
                  <a:schemeClr val="tx1"/>
                </a:solidFill>
              </a:rPr>
              <a:t>читель математики </a:t>
            </a:r>
          </a:p>
          <a:p>
            <a:pPr algn="r" rtl="0">
              <a:spcAft>
                <a:spcPts val="600"/>
              </a:spcAft>
            </a:pPr>
            <a:r>
              <a:rPr lang="ru" sz="2500" dirty="0">
                <a:solidFill>
                  <a:schemeClr val="tx1"/>
                </a:solidFill>
              </a:rPr>
              <a:t>МБОУ СОШ №10 им. СИ. Холодова </a:t>
            </a:r>
          </a:p>
          <a:p>
            <a:pPr algn="r" rtl="0">
              <a:spcAft>
                <a:spcPts val="600"/>
              </a:spcAft>
            </a:pPr>
            <a:r>
              <a:rPr lang="ru" sz="2500" dirty="0">
                <a:solidFill>
                  <a:schemeClr val="tx1"/>
                </a:solidFill>
              </a:rPr>
              <a:t>ст. Новощербиновская</a:t>
            </a: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A7716F-6F82-6C53-FB6C-0C006A98E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D8AC93-24F9-BDAD-73D8-2D2466316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112286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х дет/ч – это производительность второго рабочего, составим таблицу: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и решим уравнение: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41E465-1504-D8CD-7AD0-013B8BB8B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4EB46147-CD12-BB96-8B67-E289C8706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37" y="490981"/>
            <a:ext cx="10926125" cy="15232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74BD81-B922-883B-BEDA-E1A7CBEC1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052" y="3429000"/>
            <a:ext cx="10195329" cy="201012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0433BA-AEFB-C5E2-EF91-8F99C1CEA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7000" y="5528046"/>
            <a:ext cx="1620749" cy="68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34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95331-8D0E-A7A4-2FB4-9AA2412AC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на смеси и сплавы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CF1EDB-6263-3B67-3ED1-617923CCD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81289F1D-4ABD-91C8-95E5-818C173F5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03E2386-CAB9-AD21-68C4-DF6D23A62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879" y="2533629"/>
            <a:ext cx="10729774" cy="179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68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D25F3-FC8E-BDA1-E956-1120E98AA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6B7221-5D9A-A64E-1264-A1603A9B9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х и у  -  концентрации двух кислот.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F8595E-1E93-E13E-0B2D-9E97AC0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AA1A51-684C-E9B3-71B7-6085DE8D1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558" y="642594"/>
            <a:ext cx="10124883" cy="16897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16EF86-E4D0-1647-1252-7E6FD21F5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766" y="3400816"/>
            <a:ext cx="3169755" cy="26299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8A2DFB2-7429-A7AC-7731-45DD8F201C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2839" y="3417670"/>
            <a:ext cx="3289283" cy="2576222"/>
          </a:xfrm>
          <a:prstGeom prst="rect">
            <a:avLst/>
          </a:prstGeom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1D18D93A-8577-34B1-4435-EEE3E282A48B}"/>
              </a:ext>
            </a:extLst>
          </p:cNvPr>
          <p:cNvCxnSpPr/>
          <p:nvPr/>
        </p:nvCxnSpPr>
        <p:spPr>
          <a:xfrm>
            <a:off x="7593496" y="2014194"/>
            <a:ext cx="3531704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8F66C16-1133-14DC-126F-5C175F660ABC}"/>
              </a:ext>
            </a:extLst>
          </p:cNvPr>
          <p:cNvCxnSpPr>
            <a:endCxn id="5" idx="2"/>
          </p:cNvCxnSpPr>
          <p:nvPr/>
        </p:nvCxnSpPr>
        <p:spPr>
          <a:xfrm>
            <a:off x="1066800" y="2332383"/>
            <a:ext cx="50292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A48C05A-0003-F69F-37AD-A86E1D0CFC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9822" y="3480145"/>
            <a:ext cx="1963599" cy="65453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F88FA35-3A08-E4F5-AADB-2FD5F1A8FB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7540" y="4027932"/>
            <a:ext cx="76200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0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A6AA8-8801-B655-6008-DC5589B86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C4C465D-62DC-E62D-FF25-F0AD065B69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3823828"/>
              </p:ext>
            </p:extLst>
          </p:nvPr>
        </p:nvGraphicFramePr>
        <p:xfrm>
          <a:off x="944218" y="642594"/>
          <a:ext cx="10303564" cy="195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513">
                  <a:extLst>
                    <a:ext uri="{9D8B030D-6E8A-4147-A177-3AD203B41FA5}">
                      <a16:colId xmlns:a16="http://schemas.microsoft.com/office/drawing/2014/main" val="1432696389"/>
                    </a:ext>
                  </a:extLst>
                </a:gridCol>
                <a:gridCol w="2875722">
                  <a:extLst>
                    <a:ext uri="{9D8B030D-6E8A-4147-A177-3AD203B41FA5}">
                      <a16:colId xmlns:a16="http://schemas.microsoft.com/office/drawing/2014/main" val="437317017"/>
                    </a:ext>
                  </a:extLst>
                </a:gridCol>
                <a:gridCol w="2796208">
                  <a:extLst>
                    <a:ext uri="{9D8B030D-6E8A-4147-A177-3AD203B41FA5}">
                      <a16:colId xmlns:a16="http://schemas.microsoft.com/office/drawing/2014/main" val="3594264668"/>
                    </a:ext>
                  </a:extLst>
                </a:gridCol>
                <a:gridCol w="3028121">
                  <a:extLst>
                    <a:ext uri="{9D8B030D-6E8A-4147-A177-3AD203B41FA5}">
                      <a16:colId xmlns:a16="http://schemas.microsoft.com/office/drawing/2014/main" val="442986009"/>
                    </a:ext>
                  </a:extLst>
                </a:gridCol>
              </a:tblGrid>
              <a:tr h="6505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1 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2 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1раствор + 2 раствор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0711464"/>
                  </a:ext>
                </a:extLst>
              </a:tr>
              <a:tr h="650576">
                <a:tc>
                  <a:txBody>
                    <a:bodyPr/>
                    <a:lstStyle/>
                    <a:p>
                      <a:endParaRPr lang="ru-RU" b="1" dirty="0"/>
                    </a:p>
                    <a:p>
                      <a:r>
                        <a:rPr lang="ru-RU" b="1" dirty="0"/>
                        <a:t>    М</a:t>
                      </a:r>
                      <a:r>
                        <a:rPr lang="en-US" b="1" dirty="0"/>
                        <a:t> </a:t>
                      </a:r>
                      <a:r>
                        <a:rPr lang="ru-RU" b="1" dirty="0"/>
                        <a:t>или </a:t>
                      </a:r>
                      <a:r>
                        <a:rPr lang="en-US" b="1" dirty="0"/>
                        <a:t> V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  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676766"/>
                  </a:ext>
                </a:extLst>
              </a:tr>
              <a:tr h="650576"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/>
                        <a:t> </a:t>
                      </a:r>
                      <a:r>
                        <a:rPr lang="en-US" b="1" u="sng" dirty="0"/>
                        <a:t>n</a:t>
                      </a:r>
                      <a:endParaRPr lang="ru-RU" b="1" u="sng" dirty="0"/>
                    </a:p>
                    <a:p>
                      <a:pPr algn="ctr"/>
                      <a:r>
                        <a:rPr lang="ru-RU" b="1" u="none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  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  0,81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846434"/>
                  </a:ext>
                </a:extLst>
              </a:tr>
            </a:tbl>
          </a:graphicData>
        </a:graphic>
      </p:graphicFrame>
      <p:sp>
        <p:nvSpPr>
          <p:cNvPr id="4" name="Дата 3">
            <a:extLst>
              <a:ext uri="{FF2B5EF4-FFF2-40B4-BE49-F238E27FC236}">
                <a16:creationId xmlns:a16="http://schemas.microsoft.com/office/drawing/2014/main" id="{521E179B-E1FE-4291-46F7-EFC8EFEB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140B93-5891-3F62-B415-65EF858997B1}"/>
              </a:ext>
            </a:extLst>
          </p:cNvPr>
          <p:cNvSpPr txBox="1"/>
          <p:nvPr/>
        </p:nvSpPr>
        <p:spPr>
          <a:xfrm>
            <a:off x="4598504" y="2811736"/>
            <a:ext cx="71031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30х + 20у = 50*0,81</a:t>
            </a:r>
            <a:endParaRPr lang="ru-RU" sz="2800" dirty="0"/>
          </a:p>
        </p:txBody>
      </p:sp>
      <p:graphicFrame>
        <p:nvGraphicFramePr>
          <p:cNvPr id="8" name="Таблица 5">
            <a:extLst>
              <a:ext uri="{FF2B5EF4-FFF2-40B4-BE49-F238E27FC236}">
                <a16:creationId xmlns:a16="http://schemas.microsoft.com/office/drawing/2014/main" id="{4F163C8D-41F6-BDEA-D645-E6872F5FED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5120381"/>
              </p:ext>
            </p:extLst>
          </p:nvPr>
        </p:nvGraphicFramePr>
        <p:xfrm>
          <a:off x="944218" y="3523044"/>
          <a:ext cx="10303564" cy="195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513">
                  <a:extLst>
                    <a:ext uri="{9D8B030D-6E8A-4147-A177-3AD203B41FA5}">
                      <a16:colId xmlns:a16="http://schemas.microsoft.com/office/drawing/2014/main" val="1432696389"/>
                    </a:ext>
                  </a:extLst>
                </a:gridCol>
                <a:gridCol w="2875722">
                  <a:extLst>
                    <a:ext uri="{9D8B030D-6E8A-4147-A177-3AD203B41FA5}">
                      <a16:colId xmlns:a16="http://schemas.microsoft.com/office/drawing/2014/main" val="437317017"/>
                    </a:ext>
                  </a:extLst>
                </a:gridCol>
                <a:gridCol w="2796208">
                  <a:extLst>
                    <a:ext uri="{9D8B030D-6E8A-4147-A177-3AD203B41FA5}">
                      <a16:colId xmlns:a16="http://schemas.microsoft.com/office/drawing/2014/main" val="3594264668"/>
                    </a:ext>
                  </a:extLst>
                </a:gridCol>
                <a:gridCol w="3028121">
                  <a:extLst>
                    <a:ext uri="{9D8B030D-6E8A-4147-A177-3AD203B41FA5}">
                      <a16:colId xmlns:a16="http://schemas.microsoft.com/office/drawing/2014/main" val="442986009"/>
                    </a:ext>
                  </a:extLst>
                </a:gridCol>
              </a:tblGrid>
              <a:tr h="6505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1 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2 раствор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1раствор + 2 раствор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0711464"/>
                  </a:ext>
                </a:extLst>
              </a:tr>
              <a:tr h="650576">
                <a:tc>
                  <a:txBody>
                    <a:bodyPr/>
                    <a:lstStyle/>
                    <a:p>
                      <a:endParaRPr lang="ru-RU" b="1" dirty="0"/>
                    </a:p>
                    <a:p>
                      <a:r>
                        <a:rPr lang="ru-RU" b="1" dirty="0"/>
                        <a:t>    М</a:t>
                      </a:r>
                      <a:r>
                        <a:rPr lang="en-US" b="1" dirty="0"/>
                        <a:t> </a:t>
                      </a:r>
                      <a:r>
                        <a:rPr lang="ru-RU" b="1" dirty="0"/>
                        <a:t>или </a:t>
                      </a:r>
                      <a:r>
                        <a:rPr lang="en-US" b="1" dirty="0"/>
                        <a:t> V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  2М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676766"/>
                  </a:ext>
                </a:extLst>
              </a:tr>
              <a:tr h="650576"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/>
                        <a:t> </a:t>
                      </a:r>
                      <a:r>
                        <a:rPr lang="en-US" b="1" u="sng" dirty="0"/>
                        <a:t>n</a:t>
                      </a:r>
                      <a:endParaRPr lang="ru-RU" b="1" u="sng" dirty="0"/>
                    </a:p>
                    <a:p>
                      <a:pPr algn="ctr"/>
                      <a:r>
                        <a:rPr lang="ru-RU" b="1" u="none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  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                    0,83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84643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953C856-56C6-7A1F-3349-008721FC1062}"/>
              </a:ext>
            </a:extLst>
          </p:cNvPr>
          <p:cNvSpPr txBox="1"/>
          <p:nvPr/>
        </p:nvSpPr>
        <p:spPr>
          <a:xfrm>
            <a:off x="4731025" y="5677523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Мх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+ Му = 2М*0,83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5635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14F60-6A15-4E91-5C9E-65B121D81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Решение: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E970B6-C031-2756-83F8-66F402E61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781BB4-85AF-04D9-8D81-2A08109875BD}"/>
              </a:ext>
            </a:extLst>
          </p:cNvPr>
          <p:cNvSpPr txBox="1"/>
          <p:nvPr/>
        </p:nvSpPr>
        <p:spPr>
          <a:xfrm>
            <a:off x="3497248" y="2103120"/>
            <a:ext cx="66525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30х + 20у = 50*0,81</a:t>
            </a:r>
            <a:endParaRPr lang="ru-RU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CAACF7-82B0-37F7-E860-13D43A055647}"/>
              </a:ext>
            </a:extLst>
          </p:cNvPr>
          <p:cNvSpPr txBox="1"/>
          <p:nvPr/>
        </p:nvSpPr>
        <p:spPr>
          <a:xfrm>
            <a:off x="3497248" y="295609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Мх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+ Му = 2М*0,83</a:t>
            </a:r>
            <a:endParaRPr lang="ru-RU" sz="3200" dirty="0"/>
          </a:p>
        </p:txBody>
      </p:sp>
      <p:sp>
        <p:nvSpPr>
          <p:cNvPr id="9" name="Левая фигурная скобка 8">
            <a:extLst>
              <a:ext uri="{FF2B5EF4-FFF2-40B4-BE49-F238E27FC236}">
                <a16:creationId xmlns:a16="http://schemas.microsoft.com/office/drawing/2014/main" id="{5A067FE4-B27E-BF04-69AE-44CDA9323F17}"/>
              </a:ext>
            </a:extLst>
          </p:cNvPr>
          <p:cNvSpPr/>
          <p:nvPr/>
        </p:nvSpPr>
        <p:spPr>
          <a:xfrm>
            <a:off x="3167270" y="2099805"/>
            <a:ext cx="503582" cy="157104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30168D0E-431C-7E79-C5E6-8BDE9449D62F}"/>
              </a:ext>
            </a:extLst>
          </p:cNvPr>
          <p:cNvCxnSpPr/>
          <p:nvPr/>
        </p:nvCxnSpPr>
        <p:spPr>
          <a:xfrm flipH="1">
            <a:off x="3497248" y="2956099"/>
            <a:ext cx="557917" cy="5186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A662062-3A41-E337-187D-765D11EFC6DE}"/>
              </a:ext>
            </a:extLst>
          </p:cNvPr>
          <p:cNvCxnSpPr/>
          <p:nvPr/>
        </p:nvCxnSpPr>
        <p:spPr>
          <a:xfrm flipH="1">
            <a:off x="4598504" y="2956099"/>
            <a:ext cx="463826" cy="47290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70893B38-81D6-8B5B-520D-DEA554CC301E}"/>
              </a:ext>
            </a:extLst>
          </p:cNvPr>
          <p:cNvCxnSpPr/>
          <p:nvPr/>
        </p:nvCxnSpPr>
        <p:spPr>
          <a:xfrm flipH="1">
            <a:off x="5791200" y="2956099"/>
            <a:ext cx="437322" cy="5186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Объект 18">
            <a:extLst>
              <a:ext uri="{FF2B5EF4-FFF2-40B4-BE49-F238E27FC236}">
                <a16:creationId xmlns:a16="http://schemas.microsoft.com/office/drawing/2014/main" id="{CDE8ACA5-75AA-6272-508D-B6A8AB7657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х + у =1,66</a:t>
            </a:r>
            <a:endParaRPr lang="ru-RU" sz="3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809B6E-A7E7-820E-FCAB-11E3CEC278F9}"/>
              </a:ext>
            </a:extLst>
          </p:cNvPr>
          <p:cNvSpPr txBox="1"/>
          <p:nvPr/>
        </p:nvSpPr>
        <p:spPr>
          <a:xfrm>
            <a:off x="3497248" y="402963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30х+20у=40,5</a:t>
            </a:r>
            <a:endParaRPr lang="ru-RU" sz="3200" dirty="0"/>
          </a:p>
        </p:txBody>
      </p:sp>
      <p:sp>
        <p:nvSpPr>
          <p:cNvPr id="22" name="Левая фигурная скобка 21">
            <a:extLst>
              <a:ext uri="{FF2B5EF4-FFF2-40B4-BE49-F238E27FC236}">
                <a16:creationId xmlns:a16="http://schemas.microsoft.com/office/drawing/2014/main" id="{09ABC825-DFA6-BE0F-0404-2A245354D4FA}"/>
              </a:ext>
            </a:extLst>
          </p:cNvPr>
          <p:cNvSpPr/>
          <p:nvPr/>
        </p:nvSpPr>
        <p:spPr>
          <a:xfrm>
            <a:off x="3167270" y="4027932"/>
            <a:ext cx="503582" cy="139220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4EC782-A14E-F262-753F-359ECC10EDD0}"/>
              </a:ext>
            </a:extLst>
          </p:cNvPr>
          <p:cNvSpPr txBox="1"/>
          <p:nvPr/>
        </p:nvSpPr>
        <p:spPr>
          <a:xfrm>
            <a:off x="3497248" y="563833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у =0,93</a:t>
            </a:r>
            <a:endParaRPr lang="ru-RU" sz="3200" u="sng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6CD155B-BE52-6A12-982E-59DB262F9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873" y="5550737"/>
            <a:ext cx="3753439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8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85538-E80E-72FE-C7E9-AFC3DE704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974171"/>
          </a:xfrm>
        </p:spPr>
        <p:txBody>
          <a:bodyPr/>
          <a:lstStyle/>
          <a:p>
            <a:r>
              <a:rPr lang="ru-RU" dirty="0"/>
              <a:t>Задачи на сухофрукты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68E058-2C43-5B60-FBCD-9A6765AD5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297680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Свежие фрукты:    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100%-93% = 7%  мякоти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Сушеные фрукты: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суш = 100%-16% = 84%  мякоти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х – масса свежих фруктов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*х            =       21*84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 = 252 (кг)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C7176E-3C77-FA7B-2777-FEB03BA55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5A23BF-0EC4-5DAB-3A75-44A81233C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24207"/>
            <a:ext cx="9959009" cy="773133"/>
          </a:xfrm>
          <a:prstGeom prst="rect">
            <a:avLst/>
          </a:prstGeom>
        </p:spPr>
      </p:pic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1CA28E9D-E0FD-B638-1675-BC68FD9A87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01172"/>
              </p:ext>
            </p:extLst>
          </p:nvPr>
        </p:nvGraphicFramePr>
        <p:xfrm>
          <a:off x="2164522" y="3872705"/>
          <a:ext cx="8127999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2191">
                  <a:extLst>
                    <a:ext uri="{9D8B030D-6E8A-4147-A177-3AD203B41FA5}">
                      <a16:colId xmlns:a16="http://schemas.microsoft.com/office/drawing/2014/main" val="2065491891"/>
                    </a:ext>
                  </a:extLst>
                </a:gridCol>
                <a:gridCol w="2955235">
                  <a:extLst>
                    <a:ext uri="{9D8B030D-6E8A-4147-A177-3AD203B41FA5}">
                      <a16:colId xmlns:a16="http://schemas.microsoft.com/office/drawing/2014/main" val="365219100"/>
                    </a:ext>
                  </a:extLst>
                </a:gridCol>
                <a:gridCol w="2990573">
                  <a:extLst>
                    <a:ext uri="{9D8B030D-6E8A-4147-A177-3AD203B41FA5}">
                      <a16:colId xmlns:a16="http://schemas.microsoft.com/office/drawing/2014/main" val="3158068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Свежие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Сушеные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639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/>
                        <a:t>Масса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858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/>
                        <a:t>Концентрация</a:t>
                      </a:r>
                    </a:p>
                    <a:p>
                      <a:r>
                        <a:rPr lang="ru-RU" b="1" dirty="0"/>
                        <a:t>мякоти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87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88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7B6CA6-2B35-B217-B9E0-7B1AD33C9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EC5149-2B9F-E96C-6342-34B4473EA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E4B3EE-5A21-2E62-060D-813240B5F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87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123E0A-DDED-81C1-2A32-8AE1FC521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занятия с учащимися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151E65-6544-E96A-D4DF-FF811B36B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69" y="1749287"/>
            <a:ext cx="10774017" cy="420345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помочь преодолеть негативное отношение учащихся к «сложным» текстовым задачам; (создать ситуацию успеха);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 взаимосвязь многих тем физики, химии с математикой, которые  помогают описать явления и процессы на языке формул;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выработать единый алгоритм для решения текстовых задач с помощью таблиц</a:t>
            </a:r>
            <a:endParaRPr lang="ru-RU" sz="280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C0DFFE-687C-2426-245B-A61F44BAC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20.02.2023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826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123E0A-DDED-81C1-2A32-8AE1FC521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1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151E65-6544-E96A-D4DF-FF811B36B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869" y="1749287"/>
            <a:ext cx="10774017" cy="4203457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научить учащихся работать с текстом задачи, за  словами узнавать явление, тему;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научить использовать таблицу-памятку при выборе  нужных формул и  моделей; 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C0DFFE-687C-2426-245B-A61F44BAC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20.02.2023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747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1F2C2F-8C7F-576B-D8E2-81DC33FF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EC3CF0-610A-69D0-CAE1-1A0EC38B9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условия (если нужен – выполнение рисунка)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определение темы задачи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выбор нужных формул (сначала с 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таблицы-памятки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 неизвестной переменной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заполнение таблицы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написание уравнения или системы уравнений к «явлению» </a:t>
            </a: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решение уравнения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165817-8F97-273C-6B31-0A59C1542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20.02.2023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51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8AD0B-EE00-BCC1-5ABE-9DE9F8BA6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E69EA523-A25F-5A31-2CB1-307DBF4B6F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5096" y="177608"/>
            <a:ext cx="9780104" cy="6502784"/>
          </a:xfr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6B9FDDF2-72DE-77E4-99FB-7A7A0B917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281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A8217-BB46-3324-44A1-60A789E4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на движение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23F094-C6D5-6F33-8897-D6D9A6B50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i="1" dirty="0">
                <a:latin typeface="Georgia Pro Black" panose="02040A02050405020203" pitchFamily="18" charset="0"/>
              </a:rPr>
              <a:t>Тип: движение по прямой (навстречу)</a:t>
            </a:r>
          </a:p>
          <a:p>
            <a:endParaRPr lang="ru-RU" i="1" dirty="0">
              <a:latin typeface="Georgia Pro Black" panose="02040A02050405020203" pitchFamily="18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22E677-7F4A-93AE-F553-5EFE8693E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D82598C-6E62-5BDD-B639-C646755EF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17" y="2739864"/>
            <a:ext cx="11190044" cy="244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3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EF5B1-2F16-452D-7BAF-0DA2BF2D3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E5614E-B20F-3FC7-BC8E-E7A0E2AA9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х – расстояние от города В до места встречи.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велосипедисты выехали одновременно, то в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 они находятся одинаковое время.</a:t>
            </a:r>
          </a:p>
          <a:p>
            <a:pPr marL="0" indent="0">
              <a:buNone/>
            </a:pPr>
            <a:endParaRPr lang="ru-RU" dirty="0"/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197319-1975-B4E5-7FDF-B855D5878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720A04-5936-A3D7-26B9-D6DF18073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178" y="457200"/>
            <a:ext cx="10167022" cy="22185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71AE08-618D-6C9D-D79E-6C41BDDAE4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225" y="2675706"/>
            <a:ext cx="2466975" cy="1457325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A0A31045-CAB0-D757-A6F4-2993D0934388}"/>
              </a:ext>
            </a:extLst>
          </p:cNvPr>
          <p:cNvCxnSpPr/>
          <p:nvPr/>
        </p:nvCxnSpPr>
        <p:spPr>
          <a:xfrm>
            <a:off x="10018643" y="2014194"/>
            <a:ext cx="100716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1D582C0-0252-1266-B331-7E7DA85F4C5E}"/>
              </a:ext>
            </a:extLst>
          </p:cNvPr>
          <p:cNvCxnSpPr/>
          <p:nvPr/>
        </p:nvCxnSpPr>
        <p:spPr>
          <a:xfrm>
            <a:off x="1066800" y="2319130"/>
            <a:ext cx="9839739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FEA0862A-2734-8B26-AC34-8DFD1B81DA8D}"/>
              </a:ext>
            </a:extLst>
          </p:cNvPr>
          <p:cNvCxnSpPr>
            <a:cxnSpLocks/>
          </p:cNvCxnSpPr>
          <p:nvPr/>
        </p:nvCxnSpPr>
        <p:spPr>
          <a:xfrm>
            <a:off x="1066800" y="2582941"/>
            <a:ext cx="207396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B6A89B-B9A4-3914-205A-E5C935E07B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361" y="4725593"/>
            <a:ext cx="60579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7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DDC0A-03E5-055B-8608-5449522E0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151583-3746-2A80-6CFD-A3514A732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и решим уравнение: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7D5171-6D80-B276-D63C-CDB9BA884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DC7689-C91B-3D36-7DD3-7882689EB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082" y="642594"/>
            <a:ext cx="8741835" cy="175936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49124C-0664-16CF-8E8A-FE00730CB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777" y="3152775"/>
            <a:ext cx="3527814" cy="130326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FB43EA-57FD-C3E2-D1BB-BA5DABA5C1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443" y="1271761"/>
            <a:ext cx="1241474" cy="5172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AEEB882-41FD-4713-93BF-CEC14086AC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5183025"/>
            <a:ext cx="2905607" cy="81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919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94A3A4-4EF7-31E8-E0FC-3AF216080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на работу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8792E50-6AEC-3256-F0A7-790A08C46D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492" y="2642934"/>
            <a:ext cx="11277015" cy="1572131"/>
          </a:xfr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id="{5C93F916-3FF5-43E1-F95D-58642ABB3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21.02.2023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679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89_TF78438558" id="{9E57F44F-DA93-4254-91DF-B1426C3EFFA1}" vid="{65451059-DDF1-4B5B-9523-2E5E6136842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{59FCF4FA-7E0C-4E0F-92F0-F534D8CE4807}tf78438558_win32</Template>
  <TotalTime>516</TotalTime>
  <Words>421</Words>
  <Application>Microsoft Office PowerPoint</Application>
  <PresentationFormat>Широкоэкранный</PresentationFormat>
  <Paragraphs>114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Century Gothic</vt:lpstr>
      <vt:lpstr>Garamond</vt:lpstr>
      <vt:lpstr>Georgia Pro Black</vt:lpstr>
      <vt:lpstr>Times New Roman</vt:lpstr>
      <vt:lpstr>Wingdings</vt:lpstr>
      <vt:lpstr>СавонVTI</vt:lpstr>
      <vt:lpstr>Подготовка к огэ по математике.  Решение текстовых задач с помощью таблиц  в задании №21</vt:lpstr>
      <vt:lpstr>Цели занятия с учащимися  </vt:lpstr>
      <vt:lpstr>Задачи:  </vt:lpstr>
      <vt:lpstr>Алгоритм действий:</vt:lpstr>
      <vt:lpstr>Презентация PowerPoint</vt:lpstr>
      <vt:lpstr>Задачи на движение</vt:lpstr>
      <vt:lpstr>Презентация PowerPoint</vt:lpstr>
      <vt:lpstr>Презентация PowerPoint</vt:lpstr>
      <vt:lpstr>Задача на работу</vt:lpstr>
      <vt:lpstr>С</vt:lpstr>
      <vt:lpstr>Задача на смеси и сплавы</vt:lpstr>
      <vt:lpstr>Презентация PowerPoint</vt:lpstr>
      <vt:lpstr>Презентация PowerPoint</vt:lpstr>
      <vt:lpstr>Решение:</vt:lpstr>
      <vt:lpstr>Задачи на сухофрукты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огэ по математике.  Решение текстовых задач с помощью таблиц  в задании №21</dc:title>
  <dc:creator>Olga-Lynx Olga-Lynx</dc:creator>
  <cp:lastModifiedBy>Olga-Lynx Olga-Lynx</cp:lastModifiedBy>
  <cp:revision>9</cp:revision>
  <dcterms:created xsi:type="dcterms:W3CDTF">2023-02-20T00:28:55Z</dcterms:created>
  <dcterms:modified xsi:type="dcterms:W3CDTF">2023-02-21T05:01:55Z</dcterms:modified>
</cp:coreProperties>
</file>