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406" r:id="rId2"/>
    <p:sldId id="350" r:id="rId3"/>
    <p:sldId id="530" r:id="rId4"/>
    <p:sldId id="754" r:id="rId5"/>
    <p:sldId id="753" r:id="rId6"/>
    <p:sldId id="729" r:id="rId7"/>
    <p:sldId id="755" r:id="rId8"/>
    <p:sldId id="730" r:id="rId9"/>
    <p:sldId id="756" r:id="rId10"/>
    <p:sldId id="759" r:id="rId11"/>
    <p:sldId id="761" r:id="rId12"/>
    <p:sldId id="762" r:id="rId13"/>
    <p:sldId id="767" r:id="rId14"/>
    <p:sldId id="748" r:id="rId15"/>
    <p:sldId id="764" r:id="rId16"/>
    <p:sldId id="763" r:id="rId17"/>
    <p:sldId id="765" r:id="rId18"/>
    <p:sldId id="770" r:id="rId19"/>
    <p:sldId id="766" r:id="rId20"/>
    <p:sldId id="768" r:id="rId21"/>
    <p:sldId id="699" r:id="rId22"/>
    <p:sldId id="771" r:id="rId23"/>
    <p:sldId id="772" r:id="rId24"/>
    <p:sldId id="773" r:id="rId25"/>
    <p:sldId id="736" r:id="rId26"/>
    <p:sldId id="775" r:id="rId27"/>
    <p:sldId id="776" r:id="rId28"/>
    <p:sldId id="740" r:id="rId29"/>
    <p:sldId id="723" r:id="rId3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ергей Алексеевич Лысиков" initials="САЛ" lastIdx="4" clrIdx="0">
    <p:extLst>
      <p:ext uri="{19B8F6BF-5375-455C-9EA6-DF929625EA0E}">
        <p15:presenceInfo xmlns:p15="http://schemas.microsoft.com/office/powerpoint/2012/main" userId="S-1-5-21-439061242-1405835148-3519613544-12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EB6A8"/>
    <a:srgbClr val="FD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4671" autoAdjust="0"/>
  </p:normalViewPr>
  <p:slideViewPr>
    <p:cSldViewPr>
      <p:cViewPr varScale="1">
        <p:scale>
          <a:sx n="114" d="100"/>
          <a:sy n="114" d="100"/>
        </p:scale>
        <p:origin x="150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4470AB-BE8B-4227-A84C-87D1F62FFA8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8571F7D-D271-4488-9762-B253091184A0}">
      <dgm:prSet phldrT="[Текст]"/>
      <dgm:spPr/>
      <dgm:t>
        <a:bodyPr/>
        <a:lstStyle/>
        <a:p>
          <a:r>
            <a:rPr lang="ru-RU" dirty="0"/>
            <a:t>Система обеспечения пожарной безопасности объекта защиты </a:t>
          </a:r>
        </a:p>
      </dgm:t>
    </dgm:pt>
    <dgm:pt modelId="{22F2E3B0-629F-411D-8FB9-8EED61289E64}" type="parTrans" cxnId="{4C92DA6C-CA90-4450-A663-8FDFDF9535A3}">
      <dgm:prSet/>
      <dgm:spPr/>
      <dgm:t>
        <a:bodyPr/>
        <a:lstStyle/>
        <a:p>
          <a:endParaRPr lang="ru-RU"/>
        </a:p>
      </dgm:t>
    </dgm:pt>
    <dgm:pt modelId="{64739125-4EBC-4C6E-8155-92C070DAE960}" type="sibTrans" cxnId="{4C92DA6C-CA90-4450-A663-8FDFDF9535A3}">
      <dgm:prSet/>
      <dgm:spPr/>
      <dgm:t>
        <a:bodyPr/>
        <a:lstStyle/>
        <a:p>
          <a:endParaRPr lang="ru-RU"/>
        </a:p>
      </dgm:t>
    </dgm:pt>
    <dgm:pt modelId="{EEC16927-9902-418D-95B9-E396BE51DC83}">
      <dgm:prSet phldrT="[Текст]" custT="1"/>
      <dgm:spPr/>
      <dgm:t>
        <a:bodyPr/>
        <a:lstStyle/>
        <a:p>
          <a:r>
            <a:rPr lang="ru-RU" sz="2400" dirty="0"/>
            <a:t>Система предотвращения пожара</a:t>
          </a:r>
        </a:p>
      </dgm:t>
    </dgm:pt>
    <dgm:pt modelId="{C1879BE2-C79F-4066-9882-3AB50A4A6F93}" type="parTrans" cxnId="{C4297BE0-51FE-47EC-A01A-BF972D12A368}">
      <dgm:prSet/>
      <dgm:spPr/>
      <dgm:t>
        <a:bodyPr/>
        <a:lstStyle/>
        <a:p>
          <a:endParaRPr lang="ru-RU"/>
        </a:p>
      </dgm:t>
    </dgm:pt>
    <dgm:pt modelId="{974D1AEE-CA67-412B-BCE0-6D3808AFA59E}" type="sibTrans" cxnId="{C4297BE0-51FE-47EC-A01A-BF972D12A368}">
      <dgm:prSet/>
      <dgm:spPr/>
      <dgm:t>
        <a:bodyPr/>
        <a:lstStyle/>
        <a:p>
          <a:endParaRPr lang="ru-RU"/>
        </a:p>
      </dgm:t>
    </dgm:pt>
    <dgm:pt modelId="{B7501C14-4A8E-4816-9559-E43B493CDDEC}">
      <dgm:prSet phldrT="[Текст]"/>
      <dgm:spPr/>
      <dgm:t>
        <a:bodyPr/>
        <a:lstStyle/>
        <a:p>
          <a:r>
            <a:rPr lang="ru-RU" dirty="0"/>
            <a:t>Система противопожарной защиты</a:t>
          </a:r>
        </a:p>
      </dgm:t>
    </dgm:pt>
    <dgm:pt modelId="{02D7D08B-9756-4FFF-BFCA-E1D68E169925}" type="parTrans" cxnId="{6785CDB9-044F-4370-B928-3B76CD53A115}">
      <dgm:prSet/>
      <dgm:spPr/>
      <dgm:t>
        <a:bodyPr/>
        <a:lstStyle/>
        <a:p>
          <a:endParaRPr lang="ru-RU"/>
        </a:p>
      </dgm:t>
    </dgm:pt>
    <dgm:pt modelId="{F738DF26-569E-4096-904E-1538C3685055}" type="sibTrans" cxnId="{6785CDB9-044F-4370-B928-3B76CD53A115}">
      <dgm:prSet/>
      <dgm:spPr/>
      <dgm:t>
        <a:bodyPr/>
        <a:lstStyle/>
        <a:p>
          <a:endParaRPr lang="ru-RU"/>
        </a:p>
      </dgm:t>
    </dgm:pt>
    <dgm:pt modelId="{4C2D12BB-6066-4019-B0C8-11796D6820F0}">
      <dgm:prSet phldrT="[Текст]"/>
      <dgm:spPr/>
      <dgm:t>
        <a:bodyPr/>
        <a:lstStyle/>
        <a:p>
          <a:pPr>
            <a:buNone/>
          </a:pPr>
          <a:r>
            <a:rPr lang="ru-RU" dirty="0"/>
            <a:t>Комплекс организационно-технических мероприятий по обеспечению пожарной безопасности</a:t>
          </a:r>
        </a:p>
      </dgm:t>
    </dgm:pt>
    <dgm:pt modelId="{06330BC9-E2F5-4FAC-ADA3-8E9E66EC43DA}" type="parTrans" cxnId="{C3377D2A-E8CA-4356-8583-E5F4A7171CDC}">
      <dgm:prSet/>
      <dgm:spPr/>
      <dgm:t>
        <a:bodyPr/>
        <a:lstStyle/>
        <a:p>
          <a:endParaRPr lang="ru-RU"/>
        </a:p>
      </dgm:t>
    </dgm:pt>
    <dgm:pt modelId="{26755FA3-0C6C-4C3B-9201-FCF4D072BDBB}" type="sibTrans" cxnId="{C3377D2A-E8CA-4356-8583-E5F4A7171CDC}">
      <dgm:prSet/>
      <dgm:spPr/>
      <dgm:t>
        <a:bodyPr/>
        <a:lstStyle/>
        <a:p>
          <a:endParaRPr lang="ru-RU"/>
        </a:p>
      </dgm:t>
    </dgm:pt>
    <dgm:pt modelId="{98C1B8BA-29D3-44FD-9046-108B59FB510C}" type="pres">
      <dgm:prSet presAssocID="{BD4470AB-BE8B-4227-A84C-87D1F62FFA8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D167B5D-676B-4ADE-9C06-C54E208F391E}" type="pres">
      <dgm:prSet presAssocID="{38571F7D-D271-4488-9762-B253091184A0}" presName="root1" presStyleCnt="0"/>
      <dgm:spPr/>
    </dgm:pt>
    <dgm:pt modelId="{95C347CD-D1F6-456A-BA21-30A2F32FC9B4}" type="pres">
      <dgm:prSet presAssocID="{38571F7D-D271-4488-9762-B253091184A0}" presName="LevelOneTextNode" presStyleLbl="node0" presStyleIdx="0" presStyleCnt="1" custScaleX="142882" custLinFactX="-20706" custLinFactNeighborX="-100000" custLinFactNeighborY="-140">
        <dgm:presLayoutVars>
          <dgm:chPref val="3"/>
        </dgm:presLayoutVars>
      </dgm:prSet>
      <dgm:spPr/>
    </dgm:pt>
    <dgm:pt modelId="{225C0119-B5D5-4598-9F09-29BE33BBBE8F}" type="pres">
      <dgm:prSet presAssocID="{38571F7D-D271-4488-9762-B253091184A0}" presName="level2hierChild" presStyleCnt="0"/>
      <dgm:spPr/>
    </dgm:pt>
    <dgm:pt modelId="{5B7B5585-0FD8-4415-87F3-39E8208009CA}" type="pres">
      <dgm:prSet presAssocID="{C1879BE2-C79F-4066-9882-3AB50A4A6F93}" presName="conn2-1" presStyleLbl="parChTrans1D2" presStyleIdx="0" presStyleCnt="3"/>
      <dgm:spPr/>
    </dgm:pt>
    <dgm:pt modelId="{4A4A01D6-4E3F-445F-A106-B7BCEED535D6}" type="pres">
      <dgm:prSet presAssocID="{C1879BE2-C79F-4066-9882-3AB50A4A6F93}" presName="connTx" presStyleLbl="parChTrans1D2" presStyleIdx="0" presStyleCnt="3"/>
      <dgm:spPr/>
    </dgm:pt>
    <dgm:pt modelId="{2A0791EF-666E-411A-B94D-5F062B5C703D}" type="pres">
      <dgm:prSet presAssocID="{EEC16927-9902-418D-95B9-E396BE51DC83}" presName="root2" presStyleCnt="0"/>
      <dgm:spPr/>
    </dgm:pt>
    <dgm:pt modelId="{69AFAABD-D59D-4907-87DC-16355D999611}" type="pres">
      <dgm:prSet presAssocID="{EEC16927-9902-418D-95B9-E396BE51DC83}" presName="LevelTwoTextNode" presStyleLbl="node2" presStyleIdx="0" presStyleCnt="3" custScaleX="193508" custScaleY="149553" custLinFactNeighborX="231" custLinFactNeighborY="-32076">
        <dgm:presLayoutVars>
          <dgm:chPref val="3"/>
        </dgm:presLayoutVars>
      </dgm:prSet>
      <dgm:spPr/>
    </dgm:pt>
    <dgm:pt modelId="{24A4C465-7C28-4FE8-9A36-E28011D96074}" type="pres">
      <dgm:prSet presAssocID="{EEC16927-9902-418D-95B9-E396BE51DC83}" presName="level3hierChild" presStyleCnt="0"/>
      <dgm:spPr/>
    </dgm:pt>
    <dgm:pt modelId="{50B81B3B-0C42-4390-A6EA-9D223E4727E3}" type="pres">
      <dgm:prSet presAssocID="{02D7D08B-9756-4FFF-BFCA-E1D68E169925}" presName="conn2-1" presStyleLbl="parChTrans1D2" presStyleIdx="1" presStyleCnt="3"/>
      <dgm:spPr/>
    </dgm:pt>
    <dgm:pt modelId="{6E58CB1E-1C35-4E37-A55B-6D4E0D059B76}" type="pres">
      <dgm:prSet presAssocID="{02D7D08B-9756-4FFF-BFCA-E1D68E169925}" presName="connTx" presStyleLbl="parChTrans1D2" presStyleIdx="1" presStyleCnt="3"/>
      <dgm:spPr/>
    </dgm:pt>
    <dgm:pt modelId="{C93AD8D7-0C16-4723-8065-CE21EFC2B4E4}" type="pres">
      <dgm:prSet presAssocID="{B7501C14-4A8E-4816-9559-E43B493CDDEC}" presName="root2" presStyleCnt="0"/>
      <dgm:spPr/>
    </dgm:pt>
    <dgm:pt modelId="{DC5D3573-3B5B-4DE6-AEB4-205F8E37451C}" type="pres">
      <dgm:prSet presAssocID="{B7501C14-4A8E-4816-9559-E43B493CDDEC}" presName="LevelTwoTextNode" presStyleLbl="node2" presStyleIdx="1" presStyleCnt="3" custScaleX="194965" custScaleY="121497">
        <dgm:presLayoutVars>
          <dgm:chPref val="3"/>
        </dgm:presLayoutVars>
      </dgm:prSet>
      <dgm:spPr/>
    </dgm:pt>
    <dgm:pt modelId="{1517976F-D5E3-4FF4-A87C-80FD688948D9}" type="pres">
      <dgm:prSet presAssocID="{B7501C14-4A8E-4816-9559-E43B493CDDEC}" presName="level3hierChild" presStyleCnt="0"/>
      <dgm:spPr/>
    </dgm:pt>
    <dgm:pt modelId="{2A54FD25-53DC-4733-B1E5-89C1D2E9506F}" type="pres">
      <dgm:prSet presAssocID="{06330BC9-E2F5-4FAC-ADA3-8E9E66EC43DA}" presName="conn2-1" presStyleLbl="parChTrans1D2" presStyleIdx="2" presStyleCnt="3"/>
      <dgm:spPr/>
    </dgm:pt>
    <dgm:pt modelId="{D736CADF-0331-47D0-ABAE-6DFD11B95837}" type="pres">
      <dgm:prSet presAssocID="{06330BC9-E2F5-4FAC-ADA3-8E9E66EC43DA}" presName="connTx" presStyleLbl="parChTrans1D2" presStyleIdx="2" presStyleCnt="3"/>
      <dgm:spPr/>
    </dgm:pt>
    <dgm:pt modelId="{E228E095-B10A-401C-A88E-C498AC16AFCC}" type="pres">
      <dgm:prSet presAssocID="{4C2D12BB-6066-4019-B0C8-11796D6820F0}" presName="root2" presStyleCnt="0"/>
      <dgm:spPr/>
    </dgm:pt>
    <dgm:pt modelId="{24729489-E0CD-4510-ABAD-285336383B43}" type="pres">
      <dgm:prSet presAssocID="{4C2D12BB-6066-4019-B0C8-11796D6820F0}" presName="LevelTwoTextNode" presStyleLbl="node2" presStyleIdx="2" presStyleCnt="3" custScaleX="193898" custScaleY="167298" custLinFactNeighborX="-474" custLinFactNeighborY="85179">
        <dgm:presLayoutVars>
          <dgm:chPref val="3"/>
        </dgm:presLayoutVars>
      </dgm:prSet>
      <dgm:spPr/>
    </dgm:pt>
    <dgm:pt modelId="{6FDAC99A-9F29-4082-8380-6E737BF9388B}" type="pres">
      <dgm:prSet presAssocID="{4C2D12BB-6066-4019-B0C8-11796D6820F0}" presName="level3hierChild" presStyleCnt="0"/>
      <dgm:spPr/>
    </dgm:pt>
  </dgm:ptLst>
  <dgm:cxnLst>
    <dgm:cxn modelId="{065DC101-D1BF-4C3A-B68C-D7D59D62F985}" type="presOf" srcId="{C1879BE2-C79F-4066-9882-3AB50A4A6F93}" destId="{4A4A01D6-4E3F-445F-A106-B7BCEED535D6}" srcOrd="1" destOrd="0" presId="urn:microsoft.com/office/officeart/2008/layout/HorizontalMultiLevelHierarchy"/>
    <dgm:cxn modelId="{0C660020-6403-4A82-A488-1DC8DD05175A}" type="presOf" srcId="{C1879BE2-C79F-4066-9882-3AB50A4A6F93}" destId="{5B7B5585-0FD8-4415-87F3-39E8208009CA}" srcOrd="0" destOrd="0" presId="urn:microsoft.com/office/officeart/2008/layout/HorizontalMultiLevelHierarchy"/>
    <dgm:cxn modelId="{C3377D2A-E8CA-4356-8583-E5F4A7171CDC}" srcId="{38571F7D-D271-4488-9762-B253091184A0}" destId="{4C2D12BB-6066-4019-B0C8-11796D6820F0}" srcOrd="2" destOrd="0" parTransId="{06330BC9-E2F5-4FAC-ADA3-8E9E66EC43DA}" sibTransId="{26755FA3-0C6C-4C3B-9201-FCF4D072BDBB}"/>
    <dgm:cxn modelId="{005EFB5E-7284-4927-9E69-03EE5671DE6C}" type="presOf" srcId="{02D7D08B-9756-4FFF-BFCA-E1D68E169925}" destId="{6E58CB1E-1C35-4E37-A55B-6D4E0D059B76}" srcOrd="1" destOrd="0" presId="urn:microsoft.com/office/officeart/2008/layout/HorizontalMultiLevelHierarchy"/>
    <dgm:cxn modelId="{004A0863-8A85-40A0-85DC-32F42B9447E2}" type="presOf" srcId="{02D7D08B-9756-4FFF-BFCA-E1D68E169925}" destId="{50B81B3B-0C42-4390-A6EA-9D223E4727E3}" srcOrd="0" destOrd="0" presId="urn:microsoft.com/office/officeart/2008/layout/HorizontalMultiLevelHierarchy"/>
    <dgm:cxn modelId="{25159A48-5706-45DE-BDC0-319BF0D9D2A3}" type="presOf" srcId="{06330BC9-E2F5-4FAC-ADA3-8E9E66EC43DA}" destId="{D736CADF-0331-47D0-ABAE-6DFD11B95837}" srcOrd="1" destOrd="0" presId="urn:microsoft.com/office/officeart/2008/layout/HorizontalMultiLevelHierarchy"/>
    <dgm:cxn modelId="{059AD068-E863-4282-88C6-1DAC8C74844D}" type="presOf" srcId="{06330BC9-E2F5-4FAC-ADA3-8E9E66EC43DA}" destId="{2A54FD25-53DC-4733-B1E5-89C1D2E9506F}" srcOrd="0" destOrd="0" presId="urn:microsoft.com/office/officeart/2008/layout/HorizontalMultiLevelHierarchy"/>
    <dgm:cxn modelId="{4C92DA6C-CA90-4450-A663-8FDFDF9535A3}" srcId="{BD4470AB-BE8B-4227-A84C-87D1F62FFA8D}" destId="{38571F7D-D271-4488-9762-B253091184A0}" srcOrd="0" destOrd="0" parTransId="{22F2E3B0-629F-411D-8FB9-8EED61289E64}" sibTransId="{64739125-4EBC-4C6E-8155-92C070DAE960}"/>
    <dgm:cxn modelId="{FDCAA36D-FC92-4651-8CC8-1EF34677B94E}" type="presOf" srcId="{B7501C14-4A8E-4816-9559-E43B493CDDEC}" destId="{DC5D3573-3B5B-4DE6-AEB4-205F8E37451C}" srcOrd="0" destOrd="0" presId="urn:microsoft.com/office/officeart/2008/layout/HorizontalMultiLevelHierarchy"/>
    <dgm:cxn modelId="{E98A7052-5613-43A2-9464-3ECEF92572E5}" type="presOf" srcId="{BD4470AB-BE8B-4227-A84C-87D1F62FFA8D}" destId="{98C1B8BA-29D3-44FD-9046-108B59FB510C}" srcOrd="0" destOrd="0" presId="urn:microsoft.com/office/officeart/2008/layout/HorizontalMultiLevelHierarchy"/>
    <dgm:cxn modelId="{5A0D6495-87F6-4F84-8EF4-F77E2479AEEB}" type="presOf" srcId="{38571F7D-D271-4488-9762-B253091184A0}" destId="{95C347CD-D1F6-456A-BA21-30A2F32FC9B4}" srcOrd="0" destOrd="0" presId="urn:microsoft.com/office/officeart/2008/layout/HorizontalMultiLevelHierarchy"/>
    <dgm:cxn modelId="{6785CDB9-044F-4370-B928-3B76CD53A115}" srcId="{38571F7D-D271-4488-9762-B253091184A0}" destId="{B7501C14-4A8E-4816-9559-E43B493CDDEC}" srcOrd="1" destOrd="0" parTransId="{02D7D08B-9756-4FFF-BFCA-E1D68E169925}" sibTransId="{F738DF26-569E-4096-904E-1538C3685055}"/>
    <dgm:cxn modelId="{D33C1FCA-2FEE-40C4-8931-2869F40F6FF2}" type="presOf" srcId="{4C2D12BB-6066-4019-B0C8-11796D6820F0}" destId="{24729489-E0CD-4510-ABAD-285336383B43}" srcOrd="0" destOrd="0" presId="urn:microsoft.com/office/officeart/2008/layout/HorizontalMultiLevelHierarchy"/>
    <dgm:cxn modelId="{AA9C05DD-0465-4B30-8E57-4461A71DC6B4}" type="presOf" srcId="{EEC16927-9902-418D-95B9-E396BE51DC83}" destId="{69AFAABD-D59D-4907-87DC-16355D999611}" srcOrd="0" destOrd="0" presId="urn:microsoft.com/office/officeart/2008/layout/HorizontalMultiLevelHierarchy"/>
    <dgm:cxn modelId="{C4297BE0-51FE-47EC-A01A-BF972D12A368}" srcId="{38571F7D-D271-4488-9762-B253091184A0}" destId="{EEC16927-9902-418D-95B9-E396BE51DC83}" srcOrd="0" destOrd="0" parTransId="{C1879BE2-C79F-4066-9882-3AB50A4A6F93}" sibTransId="{974D1AEE-CA67-412B-BCE0-6D3808AFA59E}"/>
    <dgm:cxn modelId="{AE133B71-C57A-44E6-A20A-842BE9D595E7}" type="presParOf" srcId="{98C1B8BA-29D3-44FD-9046-108B59FB510C}" destId="{7D167B5D-676B-4ADE-9C06-C54E208F391E}" srcOrd="0" destOrd="0" presId="urn:microsoft.com/office/officeart/2008/layout/HorizontalMultiLevelHierarchy"/>
    <dgm:cxn modelId="{3AF263DD-D97F-4E30-AED8-D33A7AF20666}" type="presParOf" srcId="{7D167B5D-676B-4ADE-9C06-C54E208F391E}" destId="{95C347CD-D1F6-456A-BA21-30A2F32FC9B4}" srcOrd="0" destOrd="0" presId="urn:microsoft.com/office/officeart/2008/layout/HorizontalMultiLevelHierarchy"/>
    <dgm:cxn modelId="{368DC9D9-65D9-42B9-AF2E-19D9E5D53F1E}" type="presParOf" srcId="{7D167B5D-676B-4ADE-9C06-C54E208F391E}" destId="{225C0119-B5D5-4598-9F09-29BE33BBBE8F}" srcOrd="1" destOrd="0" presId="urn:microsoft.com/office/officeart/2008/layout/HorizontalMultiLevelHierarchy"/>
    <dgm:cxn modelId="{C98D7EEE-2005-40F0-A2DB-541E65695E6A}" type="presParOf" srcId="{225C0119-B5D5-4598-9F09-29BE33BBBE8F}" destId="{5B7B5585-0FD8-4415-87F3-39E8208009CA}" srcOrd="0" destOrd="0" presId="urn:microsoft.com/office/officeart/2008/layout/HorizontalMultiLevelHierarchy"/>
    <dgm:cxn modelId="{60DD8765-6C30-4153-8DA2-A3E37378C630}" type="presParOf" srcId="{5B7B5585-0FD8-4415-87F3-39E8208009CA}" destId="{4A4A01D6-4E3F-445F-A106-B7BCEED535D6}" srcOrd="0" destOrd="0" presId="urn:microsoft.com/office/officeart/2008/layout/HorizontalMultiLevelHierarchy"/>
    <dgm:cxn modelId="{A6826338-383E-4D1F-BB3C-DE8436AF05BB}" type="presParOf" srcId="{225C0119-B5D5-4598-9F09-29BE33BBBE8F}" destId="{2A0791EF-666E-411A-B94D-5F062B5C703D}" srcOrd="1" destOrd="0" presId="urn:microsoft.com/office/officeart/2008/layout/HorizontalMultiLevelHierarchy"/>
    <dgm:cxn modelId="{0CD34ACA-CCC4-4846-B043-1091A3B0AE74}" type="presParOf" srcId="{2A0791EF-666E-411A-B94D-5F062B5C703D}" destId="{69AFAABD-D59D-4907-87DC-16355D999611}" srcOrd="0" destOrd="0" presId="urn:microsoft.com/office/officeart/2008/layout/HorizontalMultiLevelHierarchy"/>
    <dgm:cxn modelId="{1C34365D-7EC5-4C13-A180-709CB0DC9CB4}" type="presParOf" srcId="{2A0791EF-666E-411A-B94D-5F062B5C703D}" destId="{24A4C465-7C28-4FE8-9A36-E28011D96074}" srcOrd="1" destOrd="0" presId="urn:microsoft.com/office/officeart/2008/layout/HorizontalMultiLevelHierarchy"/>
    <dgm:cxn modelId="{8B4B16F5-6111-47CB-91ED-83B758E17FF4}" type="presParOf" srcId="{225C0119-B5D5-4598-9F09-29BE33BBBE8F}" destId="{50B81B3B-0C42-4390-A6EA-9D223E4727E3}" srcOrd="2" destOrd="0" presId="urn:microsoft.com/office/officeart/2008/layout/HorizontalMultiLevelHierarchy"/>
    <dgm:cxn modelId="{6FD6626E-F9E5-4543-973F-46650EF16D2A}" type="presParOf" srcId="{50B81B3B-0C42-4390-A6EA-9D223E4727E3}" destId="{6E58CB1E-1C35-4E37-A55B-6D4E0D059B76}" srcOrd="0" destOrd="0" presId="urn:microsoft.com/office/officeart/2008/layout/HorizontalMultiLevelHierarchy"/>
    <dgm:cxn modelId="{D6F7E719-BBF3-4C9B-8E20-25B6E8E22442}" type="presParOf" srcId="{225C0119-B5D5-4598-9F09-29BE33BBBE8F}" destId="{C93AD8D7-0C16-4723-8065-CE21EFC2B4E4}" srcOrd="3" destOrd="0" presId="urn:microsoft.com/office/officeart/2008/layout/HorizontalMultiLevelHierarchy"/>
    <dgm:cxn modelId="{796FB90F-AF7F-45A4-95DD-CB6F4B40FC65}" type="presParOf" srcId="{C93AD8D7-0C16-4723-8065-CE21EFC2B4E4}" destId="{DC5D3573-3B5B-4DE6-AEB4-205F8E37451C}" srcOrd="0" destOrd="0" presId="urn:microsoft.com/office/officeart/2008/layout/HorizontalMultiLevelHierarchy"/>
    <dgm:cxn modelId="{EF89F0E1-0D1C-463A-BE54-2A3233A0C4D8}" type="presParOf" srcId="{C93AD8D7-0C16-4723-8065-CE21EFC2B4E4}" destId="{1517976F-D5E3-4FF4-A87C-80FD688948D9}" srcOrd="1" destOrd="0" presId="urn:microsoft.com/office/officeart/2008/layout/HorizontalMultiLevelHierarchy"/>
    <dgm:cxn modelId="{3D6C1B21-6DEF-4FA9-B604-562D18A3E953}" type="presParOf" srcId="{225C0119-B5D5-4598-9F09-29BE33BBBE8F}" destId="{2A54FD25-53DC-4733-B1E5-89C1D2E9506F}" srcOrd="4" destOrd="0" presId="urn:microsoft.com/office/officeart/2008/layout/HorizontalMultiLevelHierarchy"/>
    <dgm:cxn modelId="{E0F327C4-2CA1-4968-A4B5-E9B84998EC41}" type="presParOf" srcId="{2A54FD25-53DC-4733-B1E5-89C1D2E9506F}" destId="{D736CADF-0331-47D0-ABAE-6DFD11B95837}" srcOrd="0" destOrd="0" presId="urn:microsoft.com/office/officeart/2008/layout/HorizontalMultiLevelHierarchy"/>
    <dgm:cxn modelId="{F9BA8D00-DF92-4233-B7D4-98625106988D}" type="presParOf" srcId="{225C0119-B5D5-4598-9F09-29BE33BBBE8F}" destId="{E228E095-B10A-401C-A88E-C498AC16AFCC}" srcOrd="5" destOrd="0" presId="urn:microsoft.com/office/officeart/2008/layout/HorizontalMultiLevelHierarchy"/>
    <dgm:cxn modelId="{1B01504B-9CC7-4CD3-B73D-31AF51866A77}" type="presParOf" srcId="{E228E095-B10A-401C-A88E-C498AC16AFCC}" destId="{24729489-E0CD-4510-ABAD-285336383B43}" srcOrd="0" destOrd="0" presId="urn:microsoft.com/office/officeart/2008/layout/HorizontalMultiLevelHierarchy"/>
    <dgm:cxn modelId="{E47EA8F9-3F1A-4376-B9EE-A8EE08D7AE86}" type="presParOf" srcId="{E228E095-B10A-401C-A88E-C498AC16AFCC}" destId="{6FDAC99A-9F29-4082-8380-6E737BF9388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4FD25-53DC-4733-B1E5-89C1D2E9506F}">
      <dsp:nvSpPr>
        <dsp:cNvPr id="0" name=""/>
        <dsp:cNvSpPr/>
      </dsp:nvSpPr>
      <dsp:spPr>
        <a:xfrm>
          <a:off x="1320327" y="2431758"/>
          <a:ext cx="799326" cy="16682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9663" y="0"/>
              </a:lnTo>
              <a:lnTo>
                <a:pt x="399663" y="1668297"/>
              </a:lnTo>
              <a:lnTo>
                <a:pt x="799326" y="166829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1673743" y="3219659"/>
        <a:ext cx="92495" cy="92495"/>
      </dsp:txXfrm>
    </dsp:sp>
    <dsp:sp modelId="{50B81B3B-0C42-4390-A6EA-9D223E4727E3}">
      <dsp:nvSpPr>
        <dsp:cNvPr id="0" name=""/>
        <dsp:cNvSpPr/>
      </dsp:nvSpPr>
      <dsp:spPr>
        <a:xfrm>
          <a:off x="1320327" y="2308807"/>
          <a:ext cx="81369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22951"/>
              </a:moveTo>
              <a:lnTo>
                <a:pt x="406846" y="122951"/>
              </a:lnTo>
              <a:lnTo>
                <a:pt x="406846" y="45720"/>
              </a:lnTo>
              <a:lnTo>
                <a:pt x="813693" y="4572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1706740" y="2334093"/>
        <a:ext cx="40867" cy="40867"/>
      </dsp:txXfrm>
    </dsp:sp>
    <dsp:sp modelId="{5B7B5585-0FD8-4415-87F3-39E8208009CA}">
      <dsp:nvSpPr>
        <dsp:cNvPr id="0" name=""/>
        <dsp:cNvSpPr/>
      </dsp:nvSpPr>
      <dsp:spPr>
        <a:xfrm>
          <a:off x="1320327" y="690985"/>
          <a:ext cx="820694" cy="1740772"/>
        </a:xfrm>
        <a:custGeom>
          <a:avLst/>
          <a:gdLst/>
          <a:ahLst/>
          <a:cxnLst/>
          <a:rect l="0" t="0" r="0" b="0"/>
          <a:pathLst>
            <a:path>
              <a:moveTo>
                <a:pt x="0" y="1740772"/>
              </a:moveTo>
              <a:lnTo>
                <a:pt x="410347" y="1740772"/>
              </a:lnTo>
              <a:lnTo>
                <a:pt x="410347" y="0"/>
              </a:lnTo>
              <a:lnTo>
                <a:pt x="820694" y="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1682561" y="1513258"/>
        <a:ext cx="96226" cy="96226"/>
      </dsp:txXfrm>
    </dsp:sp>
    <dsp:sp modelId="{95C347CD-D1F6-456A-BA21-30A2F32FC9B4}">
      <dsp:nvSpPr>
        <dsp:cNvPr id="0" name=""/>
        <dsp:cNvSpPr/>
      </dsp:nvSpPr>
      <dsp:spPr>
        <a:xfrm rot="16200000">
          <a:off x="-1771594" y="1771594"/>
          <a:ext cx="4863517" cy="1320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Система обеспечения пожарной безопасности объекта защиты </a:t>
          </a:r>
        </a:p>
      </dsp:txBody>
      <dsp:txXfrm>
        <a:off x="-1771594" y="1771594"/>
        <a:ext cx="4863517" cy="1320327"/>
      </dsp:txXfrm>
    </dsp:sp>
    <dsp:sp modelId="{69AFAABD-D59D-4907-87DC-16355D999611}">
      <dsp:nvSpPr>
        <dsp:cNvPr id="0" name=""/>
        <dsp:cNvSpPr/>
      </dsp:nvSpPr>
      <dsp:spPr>
        <a:xfrm>
          <a:off x="2141022" y="0"/>
          <a:ext cx="5865118" cy="13819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Система предотвращения пожара</a:t>
          </a:r>
        </a:p>
      </dsp:txBody>
      <dsp:txXfrm>
        <a:off x="2141022" y="0"/>
        <a:ext cx="5865118" cy="1381971"/>
      </dsp:txXfrm>
    </dsp:sp>
    <dsp:sp modelId="{DC5D3573-3B5B-4DE6-AEB4-205F8E37451C}">
      <dsp:nvSpPr>
        <dsp:cNvPr id="0" name=""/>
        <dsp:cNvSpPr/>
      </dsp:nvSpPr>
      <dsp:spPr>
        <a:xfrm>
          <a:off x="2134020" y="1793169"/>
          <a:ext cx="5909279" cy="11227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Система противопожарной защиты</a:t>
          </a:r>
        </a:p>
      </dsp:txBody>
      <dsp:txXfrm>
        <a:off x="2134020" y="1793169"/>
        <a:ext cx="5909279" cy="1122715"/>
      </dsp:txXfrm>
    </dsp:sp>
    <dsp:sp modelId="{24729489-E0CD-4510-ABAD-285336383B43}">
      <dsp:nvSpPr>
        <dsp:cNvPr id="0" name=""/>
        <dsp:cNvSpPr/>
      </dsp:nvSpPr>
      <dsp:spPr>
        <a:xfrm>
          <a:off x="2119654" y="3327082"/>
          <a:ext cx="5876939" cy="15459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/>
            <a:t>Комплекс организационно-технических мероприятий по обеспечению пожарной безопасности</a:t>
          </a:r>
        </a:p>
      </dsp:txBody>
      <dsp:txXfrm>
        <a:off x="2119654" y="3327082"/>
        <a:ext cx="5876939" cy="15459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A49CE-F529-407D-89F0-004D5CB1150C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B1587-0320-49F2-9314-2EADE72F5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823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742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246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97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282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6035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856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9673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917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90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486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13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7022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8204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0008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69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5055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5012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744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898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309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16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640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0995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140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1B1587-0320-49F2-9314-2EADE72F5AAD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463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g"/><Relationship Id="rId4" Type="http://schemas.openxmlformats.org/officeDocument/2006/relationships/image" Target="../media/image4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-99392"/>
            <a:ext cx="8305800" cy="1470024"/>
          </a:xfrm>
        </p:spPr>
        <p:txBody>
          <a:bodyPr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«ВСЕРОССИЙСКОЕ ДОБРОВОЛЬНОЕ ПОЖАРНОЕ ОБЩЕСТВО» </a:t>
            </a:r>
            <a:b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Общероссийская общественная организация</a:t>
            </a:r>
            <a:b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3491880" y="1240169"/>
            <a:ext cx="2070720" cy="241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14400" y="4444425"/>
            <a:ext cx="784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Пожарная безопасность</a:t>
            </a:r>
          </a:p>
        </p:txBody>
      </p:sp>
    </p:spTree>
    <p:extLst>
      <p:ext uri="{BB962C8B-B14F-4D97-AF65-F5344CB8AC3E}">
        <p14:creationId xmlns:p14="http://schemas.microsoft.com/office/powerpoint/2010/main" val="121165017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обеспечения пожарной безопасности.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CC728CA5-1283-4401-8489-8B97A5F7D9FD}"/>
              </a:ext>
            </a:extLst>
          </p:cNvPr>
          <p:cNvSpPr/>
          <p:nvPr/>
        </p:nvSpPr>
        <p:spPr>
          <a:xfrm>
            <a:off x="268472" y="1714160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ctr">
              <a:buNone/>
            </a:pPr>
            <a:r>
              <a:rPr lang="ru-RU" sz="2800" dirty="0"/>
              <a:t>Каждый объект защиты должен иметь </a:t>
            </a:r>
            <a:r>
              <a:rPr lang="ru-RU" sz="2800" b="1" dirty="0"/>
              <a:t>систему обеспечения пожарной безопасности</a:t>
            </a:r>
            <a:r>
              <a:rPr lang="ru-RU" sz="2800" dirty="0"/>
              <a:t>.</a:t>
            </a:r>
          </a:p>
          <a:p>
            <a:pPr marL="109728" indent="0" algn="ctr">
              <a:buNone/>
            </a:pPr>
            <a:endParaRPr lang="ru-RU" sz="2800" dirty="0"/>
          </a:p>
          <a:p>
            <a:pPr marL="109728" indent="0" algn="ctr">
              <a:buNone/>
            </a:pPr>
            <a:r>
              <a:rPr lang="ru-RU" sz="2800" b="1" dirty="0"/>
              <a:t>Целью </a:t>
            </a:r>
            <a:r>
              <a:rPr lang="ru-RU" sz="2800" dirty="0"/>
              <a:t>создания системы обеспечения пожарной безопасности объекта защиты является:</a:t>
            </a:r>
          </a:p>
          <a:p>
            <a:pPr algn="ctr">
              <a:buFontTx/>
              <a:buChar char="-"/>
            </a:pPr>
            <a:r>
              <a:rPr lang="ru-RU" sz="2800" b="1" dirty="0"/>
              <a:t>предотвращение пожара</a:t>
            </a:r>
          </a:p>
          <a:p>
            <a:pPr algn="ctr">
              <a:buFontTx/>
              <a:buChar char="-"/>
            </a:pPr>
            <a:r>
              <a:rPr lang="ru-RU" sz="2800" b="1" dirty="0"/>
              <a:t> обеспечение безопасности людей</a:t>
            </a:r>
          </a:p>
          <a:p>
            <a:pPr algn="ctr">
              <a:buFontTx/>
              <a:buChar char="-"/>
            </a:pPr>
            <a:r>
              <a:rPr lang="ru-RU" sz="2800" b="1" dirty="0"/>
              <a:t>защита имущества при пожаре.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463803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обеспечения пожарной безопасности.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21B92628-E375-4D04-8FA8-BAE0E75640A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1904932"/>
              </p:ext>
            </p:extLst>
          </p:nvPr>
        </p:nvGraphicFramePr>
        <p:xfrm>
          <a:off x="785690" y="1736316"/>
          <a:ext cx="8250805" cy="4873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53627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предотвращения пожара</a:t>
            </a:r>
            <a:br>
              <a:rPr lang="ru-RU" sz="32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5324" y="1913317"/>
            <a:ext cx="8673352" cy="4362442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DEF655A-7EA4-46C3-A9A3-67D226BD2B63}"/>
              </a:ext>
            </a:extLst>
          </p:cNvPr>
          <p:cNvSpPr/>
          <p:nvPr/>
        </p:nvSpPr>
        <p:spPr>
          <a:xfrm>
            <a:off x="235324" y="1718274"/>
            <a:ext cx="8673352" cy="43624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ctr">
              <a:buNone/>
            </a:pPr>
            <a:r>
              <a:rPr lang="ru-RU" sz="2400" b="1" dirty="0"/>
              <a:t>Целью</a:t>
            </a:r>
            <a:r>
              <a:rPr lang="ru-RU" sz="2400" dirty="0"/>
              <a:t> создания систем предотвращения пожаров является </a:t>
            </a: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исключение условий возникновения пожаров</a:t>
            </a:r>
            <a:endParaRPr lang="ru-RU" sz="2400" b="1" dirty="0"/>
          </a:p>
          <a:p>
            <a:pPr marL="109728" indent="0" algn="ctr">
              <a:buNone/>
            </a:pPr>
            <a:endParaRPr lang="ru-RU" sz="2400" b="1" dirty="0"/>
          </a:p>
          <a:p>
            <a:pPr marL="109728" indent="0" algn="ctr">
              <a:buNone/>
            </a:pPr>
            <a:r>
              <a:rPr lang="ru-RU" sz="2400" b="1" dirty="0"/>
              <a:t>Достигается:</a:t>
            </a:r>
          </a:p>
          <a:p>
            <a:pPr algn="ctr">
              <a:buFontTx/>
              <a:buChar char="-"/>
            </a:pPr>
            <a:r>
              <a:rPr lang="ru-RU" sz="2400" dirty="0"/>
              <a:t>исключением условий образования горючей среды</a:t>
            </a:r>
          </a:p>
          <a:p>
            <a:pPr algn="ctr">
              <a:buFontTx/>
              <a:buChar char="-"/>
            </a:pPr>
            <a:endParaRPr lang="ru-RU" sz="2400" dirty="0"/>
          </a:p>
          <a:p>
            <a:pPr algn="ctr">
              <a:buFontTx/>
              <a:buChar char="-"/>
            </a:pPr>
            <a:r>
              <a:rPr lang="ru-RU" sz="2400" dirty="0"/>
              <a:t> и (или) исключением условий образования в горючей среде (или внесения в нее) источников зажигания.</a:t>
            </a:r>
          </a:p>
        </p:txBody>
      </p:sp>
    </p:spTree>
    <p:extLst>
      <p:ext uri="{BB962C8B-B14F-4D97-AF65-F5344CB8AC3E}">
        <p14:creationId xmlns:p14="http://schemas.microsoft.com/office/powerpoint/2010/main" val="1070587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противопожарной защиты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338"/>
            <a:ext cx="8673352" cy="4536998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51520" y="1674227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ctr">
              <a:buNone/>
            </a:pPr>
            <a:r>
              <a:rPr lang="ru-RU" sz="2400" dirty="0"/>
              <a:t>Целью создания систем противопожарной защиты является </a:t>
            </a:r>
            <a:r>
              <a:rPr lang="ru-RU" sz="2400" b="1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защита людей и имущества от воздействия опасных факторов пожара и (или) ограничение его последствий</a:t>
            </a:r>
          </a:p>
          <a:p>
            <a:pPr marL="109728" indent="0" algn="ctr">
              <a:buNone/>
            </a:pPr>
            <a:r>
              <a:rPr lang="ru-RU" sz="2400" b="1" dirty="0"/>
              <a:t>Обеспечиваются:</a:t>
            </a:r>
          </a:p>
          <a:p>
            <a:pPr marL="109728" indent="0" algn="ctr">
              <a:buNone/>
            </a:pPr>
            <a:r>
              <a:rPr lang="ru-RU" sz="2400" dirty="0"/>
              <a:t>снижением динамики нарастания опасных факторов пожара, эвакуацией людей и имущества в безопасную зону и (или) тушением пожара</a:t>
            </a:r>
          </a:p>
          <a:p>
            <a:pPr marL="109728" indent="0" algn="ctr">
              <a:buNone/>
            </a:pPr>
            <a:endParaRPr lang="ru-RU" sz="2000" dirty="0"/>
          </a:p>
          <a:p>
            <a:pPr marL="109728" indent="0" algn="ctr">
              <a:buNone/>
            </a:pPr>
            <a:r>
              <a:rPr lang="ru-RU" sz="2000" dirty="0"/>
              <a:t>Состав и функциональные характеристики систем противопожарной защиты объектов устанавливаются нормативными документами по пожарной безопасности и отражаются в проектной документации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8043995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бъект 2">
            <a:extLst>
              <a:ext uri="{FF2B5EF4-FFF2-40B4-BE49-F238E27FC236}">
                <a16:creationId xmlns:a16="http://schemas.microsoft.com/office/drawing/2014/main" id="{784F1AB3-30D8-4B5D-9B9E-0EADC060DC6E}"/>
              </a:ext>
            </a:extLst>
          </p:cNvPr>
          <p:cNvSpPr txBox="1">
            <a:spLocks/>
          </p:cNvSpPr>
          <p:nvPr/>
        </p:nvSpPr>
        <p:spPr>
          <a:xfrm>
            <a:off x="241607" y="2251257"/>
            <a:ext cx="3154135" cy="4123026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>
              <a:buNone/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AA47B70C-FBDC-4CF5-B204-40E4E24CE624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BA44E82-A7F8-493D-A366-4C5FF6480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45" y="1628801"/>
            <a:ext cx="8604448" cy="46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002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противопожарной защиты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338"/>
            <a:ext cx="8673352" cy="4536998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51520" y="1674226"/>
            <a:ext cx="8673352" cy="5183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Защита людей и имущества от воздействия опасных факторов пожара и (или) ограничение последствий их воздействия обеспечиваются одним или несколькими из следующих способов:</a:t>
            </a:r>
          </a:p>
          <a:p>
            <a:r>
              <a:rPr lang="ru-RU" sz="2000" dirty="0"/>
              <a:t>-  применение объемно-планировочных решений и средств, обеспечивающих ограничение распространения пожара за пределы очага;</a:t>
            </a:r>
          </a:p>
          <a:p>
            <a:r>
              <a:rPr lang="ru-RU" sz="2000" dirty="0"/>
              <a:t>- устройство эвакуационных путей, удовлетворяющих требованиям безопасной эвакуации людей при пожаре;</a:t>
            </a:r>
          </a:p>
          <a:p>
            <a:r>
              <a:rPr lang="ru-RU" sz="2000" dirty="0"/>
              <a:t>- устройство систем обнаружения пожара (установок и систем пожарной сигнализации), оповещения и управления эвакуацией людей при пожаре;</a:t>
            </a:r>
          </a:p>
          <a:p>
            <a:r>
              <a:rPr lang="ru-RU" sz="2000" dirty="0"/>
              <a:t>- применение систем коллективной защиты (в том числе противодымной) и средств индивидуальной защиты людей от воздействия опасных факторов пожара и </a:t>
            </a:r>
            <a:r>
              <a:rPr lang="ru-RU" sz="2000" dirty="0" err="1"/>
              <a:t>др</a:t>
            </a:r>
            <a:r>
              <a:rPr lang="ru-RU" sz="2000" dirty="0"/>
              <a:t>…</a:t>
            </a:r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1665036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Пути эвакуации 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35324" y="1774761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Каждое здание или сооружение должно иметь объемно-планировочное решение и конструктивное исполнение эвакуационных путей, обеспечивающие безопасную эвакуацию людей при пожаре </a:t>
            </a:r>
          </a:p>
          <a:p>
            <a:r>
              <a:rPr lang="ru-RU" b="1" dirty="0"/>
              <a:t>Для обеспечения безопасной эвакуации людей должны быть:</a:t>
            </a:r>
          </a:p>
          <a:p>
            <a:pPr marL="342900" indent="-342900">
              <a:buAutoNum type="arabicParenR"/>
            </a:pPr>
            <a:r>
              <a:rPr lang="ru-RU" dirty="0"/>
              <a:t>установлены необходимое количество, размеры и соответствующее</a:t>
            </a:r>
          </a:p>
          <a:p>
            <a:r>
              <a:rPr lang="ru-RU" dirty="0"/>
              <a:t>конструктивное исполнение эвакуационных путей и эвакуационных выходов;</a:t>
            </a:r>
          </a:p>
          <a:p>
            <a:r>
              <a:rPr lang="ru-RU" dirty="0"/>
              <a:t>2) обеспечено беспрепятственное </a:t>
            </a:r>
          </a:p>
          <a:p>
            <a:r>
              <a:rPr lang="ru-RU" dirty="0"/>
              <a:t>движение людей по эвакуационным</a:t>
            </a:r>
          </a:p>
          <a:p>
            <a:r>
              <a:rPr lang="ru-RU" dirty="0"/>
              <a:t> путям и через эвакуационные выходы</a:t>
            </a:r>
          </a:p>
          <a:p>
            <a:r>
              <a:rPr lang="ru-RU" dirty="0"/>
              <a:t>3) организованы оповещение и</a:t>
            </a:r>
          </a:p>
          <a:p>
            <a:r>
              <a:rPr lang="ru-RU" dirty="0"/>
              <a:t> управление движением людей по </a:t>
            </a:r>
          </a:p>
          <a:p>
            <a:r>
              <a:rPr lang="ru-RU" dirty="0"/>
              <a:t>эвакуационным путям (в том числе с </a:t>
            </a:r>
          </a:p>
          <a:p>
            <a:r>
              <a:rPr lang="ru-RU" dirty="0"/>
              <a:t>использованием световых указателей, </a:t>
            </a:r>
          </a:p>
          <a:p>
            <a:r>
              <a:rPr lang="ru-RU" dirty="0"/>
              <a:t>звукового и речевого оповещения).</a:t>
            </a:r>
          </a:p>
          <a:p>
            <a:endParaRPr lang="ru-RU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87A3A2BD-56B6-49CB-A167-6CAD797C7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87909"/>
            <a:ext cx="4336676" cy="2439380"/>
          </a:xfr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620086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Системы обнаружения пожара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338"/>
            <a:ext cx="8673352" cy="4536998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51520" y="1674227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Обеспечивает автоматическое обнаружение пожара за время, необходимое для включения систем оповещения о пожаре в целях организации безопасной эвакуации людей.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Автоматическая пожарная сигнализация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совокупность установок пожарной сигнализации,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смонтированных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одном объекте 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контролируемых с общего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пожарного поста.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Предназначена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обнаружения пожара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ранних стадиях его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6C4BC9-D6F4-4477-A070-7BAE519995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432" y="2866226"/>
            <a:ext cx="5875440" cy="358711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69AAD6-7CEC-43E8-9EF2-F254B266303C}"/>
              </a:ext>
            </a:extLst>
          </p:cNvPr>
          <p:cNvSpPr/>
          <p:nvPr/>
        </p:nvSpPr>
        <p:spPr>
          <a:xfrm>
            <a:off x="4595192" y="2841366"/>
            <a:ext cx="1391960" cy="5460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 приёмно-контрольный пожарный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E4CDE63-BF87-4FA8-B5D3-ED850AB03064}"/>
              </a:ext>
            </a:extLst>
          </p:cNvPr>
          <p:cNvSpPr/>
          <p:nvPr/>
        </p:nvSpPr>
        <p:spPr>
          <a:xfrm>
            <a:off x="7410397" y="2866226"/>
            <a:ext cx="1374667" cy="457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Извещатель ручной пожарный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EEF53AA-C77E-43B0-94AE-3DB8C1399689}"/>
              </a:ext>
            </a:extLst>
          </p:cNvPr>
          <p:cNvSpPr/>
          <p:nvPr/>
        </p:nvSpPr>
        <p:spPr>
          <a:xfrm>
            <a:off x="7878358" y="4153361"/>
            <a:ext cx="1046514" cy="5460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Пожарный извещатель (датчик)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295681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001203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549931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Системы обнаружения пожара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51520" y="1674227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D1AC34A-81DB-4258-BF51-CF84E6F25921}"/>
              </a:ext>
            </a:extLst>
          </p:cNvPr>
          <p:cNvSpPr/>
          <p:nvPr/>
        </p:nvSpPr>
        <p:spPr>
          <a:xfrm>
            <a:off x="229381" y="3761803"/>
            <a:ext cx="8663099" cy="13032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just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Пожарный извещатель (датчик)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техническое  средство,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предназначенное для обнаружения пожара и формирования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сигнала о нём.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на потолке помещений, срабатывает при задымлении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помещении.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F73AADD-C536-4F55-A38D-E56D9686947A}"/>
              </a:ext>
            </a:extLst>
          </p:cNvPr>
          <p:cNvSpPr/>
          <p:nvPr/>
        </p:nvSpPr>
        <p:spPr>
          <a:xfrm>
            <a:off x="245321" y="5136768"/>
            <a:ext cx="8673352" cy="13032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just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Извещатель ручной пожарный -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 средство, предназначенное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ручной отправки сигнала о пожаре.</a:t>
            </a:r>
          </a:p>
          <a:p>
            <a:pPr marL="109728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перед выходом в лестничную клетку, в лестничной клетке </a:t>
            </a:r>
          </a:p>
          <a:p>
            <a:pPr marL="109728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эвакуационным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эвакуационым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выходом,  срабатывает при нажатии </a:t>
            </a:r>
          </a:p>
          <a:p>
            <a:pPr marL="109728" indent="0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кнопку.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A0952D6-D8BA-4EA6-B9D7-BA8C67DF06A7}"/>
              </a:ext>
            </a:extLst>
          </p:cNvPr>
          <p:cNvSpPr/>
          <p:nvPr/>
        </p:nvSpPr>
        <p:spPr>
          <a:xfrm>
            <a:off x="245321" y="1696697"/>
            <a:ext cx="8663100" cy="199341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just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Прибор приемно-контрольный пожарный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техническое средство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предназначенное для приема сигналов от пожарных извещателей,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контроля целостности шлейфа пожарной сигнализации,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световой индикации и звуковой сигнализации событий, формирования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стартового импульса запуска прибора управления пожарного. 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Располагается в помещении пожарного поста или в помещении</a:t>
            </a:r>
          </a:p>
          <a:p>
            <a:pPr marL="109728" indent="0" algn="just">
              <a:buNone/>
            </a:pP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круглосуточным пребыванием людей (охраны).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5FC29A6-786D-40B2-9499-D00A78205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4766" y="3789129"/>
            <a:ext cx="1571749" cy="1279273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5AAA048-4BEA-43AB-BE5B-721DF59481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825" y="5118603"/>
            <a:ext cx="1533655" cy="1362787"/>
          </a:xfrm>
          <a:prstGeom prst="rect">
            <a:avLst/>
          </a:prstGeom>
        </p:spPr>
      </p:pic>
      <p:pic>
        <p:nvPicPr>
          <p:cNvPr id="19" name="Объект 18">
            <a:extLst>
              <a:ext uri="{FF2B5EF4-FFF2-40B4-BE49-F238E27FC236}">
                <a16:creationId xmlns:a16="http://schemas.microsoft.com/office/drawing/2014/main" id="{1A600E66-6C39-4836-A4F3-AE2D1D40E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89" y="1674227"/>
            <a:ext cx="1987430" cy="1987430"/>
          </a:xfr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3779612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6055" y="658306"/>
            <a:ext cx="7848872" cy="144016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оповещения и управления эвакуацией людей при пожаре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2C35C1-0913-4567-99A9-8A3F3445467C}"/>
              </a:ext>
            </a:extLst>
          </p:cNvPr>
          <p:cNvSpPr/>
          <p:nvPr/>
        </p:nvSpPr>
        <p:spPr>
          <a:xfrm>
            <a:off x="235324" y="1844825"/>
            <a:ext cx="8673352" cy="45819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just">
              <a:buNone/>
            </a:pPr>
            <a:r>
              <a:rPr lang="ru-RU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оповещения и управления эвакуацией людей при пожаре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комплекс организационных мероприятий и технических средств, предназначенный для своевременного сообщения людям информации о возникновении пожара, необходимости эвакуироваться, путях и очередности эвакуации.      </a:t>
            </a:r>
          </a:p>
          <a:p>
            <a:pPr marL="109728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448C11-A8B3-47AD-B210-35DAA045A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803" y="3381966"/>
            <a:ext cx="3794333" cy="209764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C45319D-6FBD-469D-9251-33B5B7B64B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32" y="3381966"/>
            <a:ext cx="2702583" cy="2065214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78B7BE2-D20B-445F-B292-BD6E3C254841}"/>
              </a:ext>
            </a:extLst>
          </p:cNvPr>
          <p:cNvSpPr/>
          <p:nvPr/>
        </p:nvSpPr>
        <p:spPr>
          <a:xfrm>
            <a:off x="467587" y="5144891"/>
            <a:ext cx="1656184" cy="550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Световой пожарный оповещатель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4D1721F-F1B6-41B8-8F07-C94F299B6EA7}"/>
              </a:ext>
            </a:extLst>
          </p:cNvPr>
          <p:cNvSpPr/>
          <p:nvPr/>
        </p:nvSpPr>
        <p:spPr>
          <a:xfrm>
            <a:off x="2316260" y="5144890"/>
            <a:ext cx="1656183" cy="550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Звуковой пожарный оповещатель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21EC93D-C17B-4F3E-8DB3-F60F9356CABA}"/>
              </a:ext>
            </a:extLst>
          </p:cNvPr>
          <p:cNvSpPr/>
          <p:nvPr/>
        </p:nvSpPr>
        <p:spPr>
          <a:xfrm>
            <a:off x="4688132" y="5144890"/>
            <a:ext cx="1656183" cy="550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эвакуации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FC6017-F566-46C5-A9A8-14F7131384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9028" y="3383923"/>
            <a:ext cx="1956447" cy="2061301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B022A1-8AEA-46B3-8E29-EE841B42E198}"/>
              </a:ext>
            </a:extLst>
          </p:cNvPr>
          <p:cNvSpPr/>
          <p:nvPr/>
        </p:nvSpPr>
        <p:spPr>
          <a:xfrm>
            <a:off x="7060004" y="5110501"/>
            <a:ext cx="1656183" cy="5503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Эвакуационные знаки </a:t>
            </a:r>
          </a:p>
        </p:txBody>
      </p:sp>
    </p:spTree>
    <p:extLst>
      <p:ext uri="{BB962C8B-B14F-4D97-AF65-F5344CB8AC3E}">
        <p14:creationId xmlns:p14="http://schemas.microsoft.com/office/powerpoint/2010/main" val="3238382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07143" y="603283"/>
            <a:ext cx="7985338" cy="7425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anchor="ctr">
            <a:noAutofit/>
          </a:bodyPr>
          <a:lstStyle/>
          <a:p>
            <a:pPr algn="ctr"/>
            <a:br>
              <a:rPr lang="ru-RU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План занятия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79512" y="505188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0092" y="2196545"/>
            <a:ext cx="1826033" cy="493375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5" name="Группа 14"/>
          <p:cNvGrpSpPr/>
          <p:nvPr/>
        </p:nvGrpSpPr>
        <p:grpSpPr>
          <a:xfrm>
            <a:off x="5628157" y="2688937"/>
            <a:ext cx="1826033" cy="493375"/>
            <a:chOff x="618" y="1299795"/>
            <a:chExt cx="1826033" cy="493375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8" y="1299795"/>
              <a:ext cx="1826033" cy="49337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618" y="1299795"/>
              <a:ext cx="1826033" cy="4933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460" tIns="0" rIns="0" bIns="0" numCol="1" spcCol="1270" anchor="t" anchorCtr="0">
              <a:noAutofit/>
            </a:bodyPr>
            <a:lstStyle/>
            <a:p>
              <a:pPr lvl="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400" b="1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090350" y="1640386"/>
            <a:ext cx="1837521" cy="519983"/>
            <a:chOff x="579620" y="84991"/>
            <a:chExt cx="1837521" cy="519983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579620" y="84991"/>
              <a:ext cx="1837521" cy="51998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рямоугольник 19"/>
            <p:cNvSpPr/>
            <p:nvPr/>
          </p:nvSpPr>
          <p:spPr>
            <a:xfrm>
              <a:off x="579620" y="84991"/>
              <a:ext cx="1837521" cy="5199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5074" tIns="0" rIns="0" bIns="0" numCol="1" spcCol="1270" anchor="t" anchorCtr="0">
              <a:noAutofit/>
            </a:bodyPr>
            <a:lstStyle/>
            <a:p>
              <a:pPr lvl="0" algn="l" defTabSz="62230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</a:pPr>
              <a:endParaRPr lang="ru-RU" sz="1400" b="1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BCB013F5-990E-4AA2-8098-4BDFD5A0966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6435587"/>
              </p:ext>
            </p:extLst>
          </p:nvPr>
        </p:nvGraphicFramePr>
        <p:xfrm>
          <a:off x="683568" y="1329949"/>
          <a:ext cx="7776864" cy="4007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4651">
                  <a:extLst>
                    <a:ext uri="{9D8B030D-6E8A-4147-A177-3AD203B41FA5}">
                      <a16:colId xmlns:a16="http://schemas.microsoft.com/office/drawing/2014/main" val="3935910595"/>
                    </a:ext>
                  </a:extLst>
                </a:gridCol>
                <a:gridCol w="7222213">
                  <a:extLst>
                    <a:ext uri="{9D8B030D-6E8A-4147-A177-3AD203B41FA5}">
                      <a16:colId xmlns:a16="http://schemas.microsoft.com/office/drawing/2014/main" val="3932414101"/>
                    </a:ext>
                  </a:extLst>
                </a:gridCol>
              </a:tblGrid>
              <a:tr h="80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Огонь — друг, огонь — враг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856240312"/>
                  </a:ext>
                </a:extLst>
              </a:tr>
              <a:tr h="80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Пожар, причины возникновения</a:t>
                      </a: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2121493757"/>
                  </a:ext>
                </a:extLst>
              </a:tr>
              <a:tr h="80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обеспечения пожарной безопасности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2047506089"/>
                  </a:ext>
                </a:extLst>
              </a:tr>
              <a:tr h="5520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Профилактика пожаров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977701014"/>
                  </a:ext>
                </a:extLst>
              </a:tr>
              <a:tr h="8008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9370" marR="39370" marT="64770" marB="647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Правила поведения при пожаре</a:t>
                      </a:r>
                    </a:p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/>
                </a:tc>
                <a:extLst>
                  <a:ext uri="{0D108BD9-81ED-4DB2-BD59-A6C34878D82A}">
                    <a16:rowId xmlns:a16="http://schemas.microsoft.com/office/drawing/2014/main" val="744352346"/>
                  </a:ext>
                </a:extLst>
              </a:tr>
            </a:tbl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764284A-F3EF-4DE1-8D71-9D5A3454692E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082041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Объект 2">
            <a:extLst>
              <a:ext uri="{FF2B5EF4-FFF2-40B4-BE49-F238E27FC236}">
                <a16:creationId xmlns:a16="http://schemas.microsoft.com/office/drawing/2014/main" id="{8E338CB7-7DA2-40F0-8BEE-5EAE49EAE403}"/>
              </a:ext>
            </a:extLst>
          </p:cNvPr>
          <p:cNvSpPr txBox="1">
            <a:spLocks/>
          </p:cNvSpPr>
          <p:nvPr/>
        </p:nvSpPr>
        <p:spPr>
          <a:xfrm>
            <a:off x="-882833" y="4098620"/>
            <a:ext cx="8492824" cy="966644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algn="just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D366792E-8034-4435-B7DA-6DC83C3A22D9}"/>
              </a:ext>
            </a:extLst>
          </p:cNvPr>
          <p:cNvSpPr txBox="1">
            <a:spLocks/>
          </p:cNvSpPr>
          <p:nvPr/>
        </p:nvSpPr>
        <p:spPr>
          <a:xfrm>
            <a:off x="837928" y="458555"/>
            <a:ext cx="7848872" cy="1440160"/>
          </a:xfrm>
          <a:prstGeom prst="rect">
            <a:avLst/>
          </a:prstGeom>
        </p:spPr>
        <p:txBody>
          <a:bodyPr vert="horz" anchor="ctr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5000"/>
              </a:lnSpc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Система противопожарной защиты</a:t>
            </a:r>
            <a:b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противодымной защиты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5DAF68A-6C2C-4F3D-9191-1E8B37CA25A4}"/>
              </a:ext>
            </a:extLst>
          </p:cNvPr>
          <p:cNvSpPr/>
          <p:nvPr/>
        </p:nvSpPr>
        <p:spPr>
          <a:xfrm>
            <a:off x="235324" y="1882076"/>
            <a:ext cx="8673352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09728" indent="0" algn="ctr">
              <a:buNone/>
            </a:pPr>
            <a:endParaRPr lang="ru-RU" sz="2800" b="1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C88E34D-0043-41E2-A8C8-C6FDC986C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90" y="2006441"/>
            <a:ext cx="7832865" cy="4566571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F3B6175-82BB-4078-8B7E-25F51C0A65EB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3464790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84175"/>
            <a:ext cx="8858250" cy="110331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Профилактика</a:t>
            </a:r>
            <a:b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пожаров</a:t>
            </a:r>
          </a:p>
        </p:txBody>
      </p:sp>
      <p:pic>
        <p:nvPicPr>
          <p:cNvPr id="17" name="Рисунок 1" descr="D:\Награды\Дизайн проекты\Знак ВДПО(6).tif">
            <a:extLst>
              <a:ext uri="{FF2B5EF4-FFF2-40B4-BE49-F238E27FC236}">
                <a16:creationId xmlns:a16="http://schemas.microsoft.com/office/drawing/2014/main" id="{5E20DBA4-046C-4DD3-87CE-B16B65ADD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55510" y="473149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33EBC9-DE4B-49F9-AFD3-E5F06415E789}"/>
              </a:ext>
            </a:extLst>
          </p:cNvPr>
          <p:cNvSpPr/>
          <p:nvPr/>
        </p:nvSpPr>
        <p:spPr>
          <a:xfrm>
            <a:off x="251520" y="1674226"/>
            <a:ext cx="8673352" cy="51837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/>
          </a:p>
          <a:p>
            <a:pPr algn="ctr"/>
            <a:r>
              <a:rPr lang="ru-RU" sz="2000" dirty="0"/>
              <a:t> </a:t>
            </a:r>
            <a:r>
              <a:rPr lang="ru-RU" sz="2400" dirty="0"/>
              <a:t>ОБУЧЕНИЕ МЕРАМ ПОЖАРНОЙ БЕЗОПАСНОСТИ </a:t>
            </a:r>
            <a:endParaRPr lang="ru-RU" sz="2000" dirty="0"/>
          </a:p>
          <a:p>
            <a:pPr algn="ctr"/>
            <a:endParaRPr lang="ru-RU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Назначение лица ответственного за проведение противопожарных инструктажей, имеющего профильное среднее или высшее образование ( или  прошедший обучение программам дополнительного профессионального образования)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Разработка и утверждение программ вводного и первичного противопожарных инструктажей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Организация обучение мерам пожарной безопасности работников (педагогического состава) организации по программам противопожарных инструктажей при приёме на работу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Изучение  инструкции о мерах пожарной безопасности  на объекте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Ежегодное проведение повторных противопожарных  инструктажей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Проведение целевых, внеплановых противопожарных инструктажей</a:t>
            </a:r>
          </a:p>
          <a:p>
            <a:endParaRPr lang="ru-RU" sz="20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68D39E7-5D1C-4385-9BA1-DE53B6DA07A5}"/>
              </a:ext>
            </a:extLst>
          </p:cNvPr>
          <p:cNvSpPr/>
          <p:nvPr/>
        </p:nvSpPr>
        <p:spPr>
          <a:xfrm>
            <a:off x="8604448" y="6381328"/>
            <a:ext cx="551175" cy="4766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656949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84175"/>
            <a:ext cx="8858250" cy="110331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Общие меры по профилактике </a:t>
            </a:r>
            <a:b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пожаров</a:t>
            </a:r>
          </a:p>
        </p:txBody>
      </p:sp>
      <p:pic>
        <p:nvPicPr>
          <p:cNvPr id="17" name="Рисунок 1" descr="D:\Награды\Дизайн проекты\Знак ВДПО(6).tif">
            <a:extLst>
              <a:ext uri="{FF2B5EF4-FFF2-40B4-BE49-F238E27FC236}">
                <a16:creationId xmlns:a16="http://schemas.microsoft.com/office/drawing/2014/main" id="{5E20DBA4-046C-4DD3-87CE-B16B65ADD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55510" y="473149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33EBC9-DE4B-49F9-AFD3-E5F06415E789}"/>
              </a:ext>
            </a:extLst>
          </p:cNvPr>
          <p:cNvSpPr/>
          <p:nvPr/>
        </p:nvSpPr>
        <p:spPr>
          <a:xfrm>
            <a:off x="251520" y="1674226"/>
            <a:ext cx="8673352" cy="51837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dirty="0"/>
          </a:p>
          <a:p>
            <a:pPr algn="ctr"/>
            <a:endParaRPr lang="ru-RU" sz="2000" dirty="0"/>
          </a:p>
          <a:p>
            <a:pPr algn="ctr"/>
            <a:r>
              <a:rPr lang="ru-RU" sz="2400" dirty="0"/>
              <a:t>ПРОТИВОПОЖАРНЫЙ РЕЖИМ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Назначение лица ответственного за обеспечение пожарной безопасности на объекте с обучением по программам дополнительного профессионального образования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Утверждение руководителем инструкции о мерах пожарной безопасности объекта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Исправное состояние систем противопожарной защиты и первичных средств пожаротушения, своевременное техническое обслуживание.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Пути эвакуации должны быть всегда свободными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 Запоры (замки) на дверях эвакуационных выходов должны обеспечивать возможность их свободного открывания изнутри без ключа или  должно обеспечиваться автоматическое открывание запоров дверей эвакуационных выходов по сигналу систем противопожарной защиты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Содержание территории, зданий, сооружений и помещений;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Соблюдение пожарной безопасности технологических процессов при эксплуатации оборудования и производстве пожароопасных работ;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Осмотр и закрытие помещений по окончании работы;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Соблюдение режима курения  и применения открытого огня;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Соблюдение допустимого (предельного) количества людей, которые могут одновременно находиться на объекте.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68D39E7-5D1C-4385-9BA1-DE53B6DA07A5}"/>
              </a:ext>
            </a:extLst>
          </p:cNvPr>
          <p:cNvSpPr/>
          <p:nvPr/>
        </p:nvSpPr>
        <p:spPr>
          <a:xfrm>
            <a:off x="8604448" y="6381328"/>
            <a:ext cx="551175" cy="4766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22590602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84175"/>
            <a:ext cx="8858250" cy="110331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Профилактика</a:t>
            </a:r>
            <a:b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пожаров</a:t>
            </a:r>
          </a:p>
        </p:txBody>
      </p:sp>
      <p:pic>
        <p:nvPicPr>
          <p:cNvPr id="17" name="Рисунок 1" descr="D:\Награды\Дизайн проекты\Знак ВДПО(6).tif">
            <a:extLst>
              <a:ext uri="{FF2B5EF4-FFF2-40B4-BE49-F238E27FC236}">
                <a16:creationId xmlns:a16="http://schemas.microsoft.com/office/drawing/2014/main" id="{5E20DBA4-046C-4DD3-87CE-B16B65ADD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55510" y="473149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33EBC9-DE4B-49F9-AFD3-E5F06415E789}"/>
              </a:ext>
            </a:extLst>
          </p:cNvPr>
          <p:cNvSpPr/>
          <p:nvPr/>
        </p:nvSpPr>
        <p:spPr>
          <a:xfrm>
            <a:off x="206683" y="1487488"/>
            <a:ext cx="8673352" cy="51837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  <a:p>
            <a:pPr algn="ctr"/>
            <a:r>
              <a:rPr lang="ru-RU" sz="2400" dirty="0"/>
              <a:t>ОТРАБОТКА ДЕЙСТВИЙ ПРИ ПОЖАРЕ</a:t>
            </a:r>
          </a:p>
          <a:p>
            <a:r>
              <a:rPr lang="ru-RU" sz="1900" dirty="0"/>
              <a:t>Отработка действий при возникновении пожара осуществляется в ходе проведения обучения по программам  противопожарных инструктажей.</a:t>
            </a:r>
          </a:p>
          <a:p>
            <a:r>
              <a:rPr lang="ru-RU" sz="1900" dirty="0"/>
              <a:t>На объекте защиты с массовым пребыванием людей руководитель организации обеспечивает проведение не реже 1 раза в полугодие практических тренировок по эвакуации лиц, осуществляющих свою деятельность на объекте защиты. </a:t>
            </a:r>
          </a:p>
          <a:p>
            <a:r>
              <a:rPr lang="ru-RU" sz="1900" dirty="0"/>
              <a:t>Особое   внимание  вопросам  практических </a:t>
            </a:r>
          </a:p>
          <a:p>
            <a:r>
              <a:rPr lang="ru-RU" sz="1900" dirty="0"/>
              <a:t>тренировок по эвакуации должно уделяться </a:t>
            </a:r>
          </a:p>
          <a:p>
            <a:r>
              <a:rPr lang="ru-RU" sz="1900" dirty="0"/>
              <a:t>на  объектах    дошкольного   и   школьного</a:t>
            </a:r>
          </a:p>
          <a:p>
            <a:r>
              <a:rPr lang="ru-RU" sz="1900" dirty="0"/>
              <a:t>образования, где основная ответственность</a:t>
            </a:r>
          </a:p>
          <a:p>
            <a:r>
              <a:rPr lang="ru-RU" sz="1900" dirty="0"/>
              <a:t>за правильную и своевременную эвакуацию </a:t>
            </a:r>
          </a:p>
          <a:p>
            <a:r>
              <a:rPr lang="ru-RU" sz="1900" dirty="0"/>
              <a:t>возлагается на воспитателей и преподавателей.   </a:t>
            </a:r>
          </a:p>
          <a:p>
            <a:r>
              <a:rPr lang="ru-RU" sz="1900" dirty="0"/>
              <a:t>К   таким    тренировкам   рекомендуется </a:t>
            </a:r>
          </a:p>
          <a:p>
            <a:r>
              <a:rPr lang="ru-RU" sz="1900" dirty="0"/>
              <a:t>привлекать сотрудников МЧС России, которые</a:t>
            </a:r>
          </a:p>
          <a:p>
            <a:r>
              <a:rPr lang="ru-RU" sz="1900" dirty="0"/>
              <a:t>окажут практическую и методическую помощь</a:t>
            </a:r>
            <a:r>
              <a:rPr lang="ru-RU" sz="2000" dirty="0"/>
              <a:t>.</a:t>
            </a:r>
          </a:p>
          <a:p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68D39E7-5D1C-4385-9BA1-DE53B6DA07A5}"/>
              </a:ext>
            </a:extLst>
          </p:cNvPr>
          <p:cNvSpPr/>
          <p:nvPr/>
        </p:nvSpPr>
        <p:spPr>
          <a:xfrm>
            <a:off x="8604448" y="6381328"/>
            <a:ext cx="551175" cy="4766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18D80ED-0C68-426F-AA9C-B3413A2ACD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477" y="3815000"/>
            <a:ext cx="3131840" cy="234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7993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50" y="384175"/>
            <a:ext cx="8858250" cy="1103313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Профилактика</a:t>
            </a:r>
            <a:b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пожаров</a:t>
            </a:r>
          </a:p>
        </p:txBody>
      </p:sp>
      <p:pic>
        <p:nvPicPr>
          <p:cNvPr id="17" name="Рисунок 1" descr="D:\Награды\Дизайн проекты\Знак ВДПО(6).tif">
            <a:extLst>
              <a:ext uri="{FF2B5EF4-FFF2-40B4-BE49-F238E27FC236}">
                <a16:creationId xmlns:a16="http://schemas.microsoft.com/office/drawing/2014/main" id="{5E20DBA4-046C-4DD3-87CE-B16B65ADD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55510" y="473149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33EBC9-DE4B-49F9-AFD3-E5F06415E789}"/>
              </a:ext>
            </a:extLst>
          </p:cNvPr>
          <p:cNvSpPr/>
          <p:nvPr/>
        </p:nvSpPr>
        <p:spPr>
          <a:xfrm>
            <a:off x="206683" y="1487488"/>
            <a:ext cx="8673352" cy="518377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ПРОТИВОПОЖАРНАЯ ПРОПАГАНДА</a:t>
            </a:r>
          </a:p>
          <a:p>
            <a:r>
              <a:rPr lang="ru-RU" sz="2000" dirty="0"/>
              <a:t>На объекте должна быть организована противопожарная пропаганда. </a:t>
            </a:r>
          </a:p>
          <a:p>
            <a:r>
              <a:rPr lang="ru-RU" sz="2000" dirty="0"/>
              <a:t>Противопожарная пропаганда осуществляется через средства массовой информации, посредством издания и распространения специальной литературы и рекламной продукции, проведения тематических выставок, смотров, конференций и использования других не запрещенных законодательством Российской Федерации форм информирования населения. </a:t>
            </a:r>
          </a:p>
          <a:p>
            <a:r>
              <a:rPr lang="ru-RU" sz="2000" dirty="0"/>
              <a:t>Противопожарную пропаганду проводят органы государственной власти, федеральный орган исполнительной власти, уполномоченный на решение задач в области пожарной безопасности, органы местного самоуправления и организации.</a:t>
            </a:r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68D39E7-5D1C-4385-9BA1-DE53B6DA07A5}"/>
              </a:ext>
            </a:extLst>
          </p:cNvPr>
          <p:cNvSpPr/>
          <p:nvPr/>
        </p:nvSpPr>
        <p:spPr>
          <a:xfrm>
            <a:off x="8604448" y="6381328"/>
            <a:ext cx="551175" cy="47667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4C5B20-3853-43B9-A1CA-9C38B7162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83" y="5423862"/>
            <a:ext cx="1919075" cy="124739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4475EDC-5059-40F3-A994-25B6AB2FDA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355" y="5402501"/>
            <a:ext cx="1691680" cy="12687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5A41F1-5C9E-489F-AD15-5680B73A6F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217" y="5451837"/>
            <a:ext cx="1542697" cy="1223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599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9816"/>
            <a:ext cx="7776864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Действия при обнаружении пожара или признаков горения загорании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DEE410-3CC2-4160-8172-C8E4130ED8DB}"/>
              </a:ext>
            </a:extLst>
          </p:cNvPr>
          <p:cNvSpPr/>
          <p:nvPr/>
        </p:nvSpPr>
        <p:spPr>
          <a:xfrm>
            <a:off x="-4212976" y="2577697"/>
            <a:ext cx="56886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pPr algn="just">
              <a:spcBef>
                <a:spcPct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390727-6926-4466-BBE1-AA56EE33FC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303" y="4490443"/>
            <a:ext cx="2202671" cy="146844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63AA0A-A4E9-44C2-95E8-CF9E05023781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60ED27-1A6E-4842-830B-1712FE11D0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3" y="1633333"/>
            <a:ext cx="2448272" cy="2448272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28D22B-B509-4381-825A-E08D9185CC5C}"/>
              </a:ext>
            </a:extLst>
          </p:cNvPr>
          <p:cNvSpPr/>
          <p:nvPr/>
        </p:nvSpPr>
        <p:spPr>
          <a:xfrm>
            <a:off x="206683" y="1646020"/>
            <a:ext cx="6514820" cy="5115803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/>
              <a:t>При обнаружении пожара или признаков горения в здании, помещении (задымление, запах гари, повышение температуры воздуха и др.) необходимо:</a:t>
            </a:r>
          </a:p>
          <a:p>
            <a:r>
              <a:rPr lang="ru-RU" sz="2200" dirty="0"/>
              <a:t>- немедленно сообщить об этом по телефону в пожарную охрану с указанием наименования объекта защиты, адреса места его расположения, места возникновения пожара, а также фамилии сообщающего информацию;</a:t>
            </a:r>
          </a:p>
          <a:p>
            <a:r>
              <a:rPr lang="ru-RU" sz="2200" dirty="0"/>
              <a:t>- принять меры по эвакуации людей, а при условии отсутствия угрозы жизни и здоровью людей меры по тушению пожара в начальной стадии.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0287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9816"/>
            <a:ext cx="7776864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Меры личной безопасности при возникновении пожара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DEE410-3CC2-4160-8172-C8E4130ED8DB}"/>
              </a:ext>
            </a:extLst>
          </p:cNvPr>
          <p:cNvSpPr/>
          <p:nvPr/>
        </p:nvSpPr>
        <p:spPr>
          <a:xfrm>
            <a:off x="-4212976" y="2577697"/>
            <a:ext cx="56886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pPr algn="just">
              <a:spcBef>
                <a:spcPct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63AA0A-A4E9-44C2-95E8-CF9E05023781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28D22B-B509-4381-825A-E08D9185CC5C}"/>
              </a:ext>
            </a:extLst>
          </p:cNvPr>
          <p:cNvSpPr/>
          <p:nvPr/>
        </p:nvSpPr>
        <p:spPr>
          <a:xfrm>
            <a:off x="206683" y="1627183"/>
            <a:ext cx="6514820" cy="523081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Возьмите ваши личные документы, ценные вещи</a:t>
            </a:r>
          </a:p>
          <a:p>
            <a:pPr marL="342900" indent="-342900"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Отключите все электрические приборы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Проследуйте по ближайшей к Вам эвакуационной лестнице к эвакуационному выходу на улицу (заблаговременно ознакомьтесь с поэтажными планами эвакуации людей при пожаре)</a:t>
            </a: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Следуйте к месту сбора сотрудников и ждите дальнейших указаний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Сохраняйте спокойствие! Думайте о том, что необходимо сделать непосредственно Вам!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Выбирайте кратчайший безопасный путь до места сбора сотрудников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Во время эвакуации передвигайтесь шагом, не бегите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Передвигаясь по лестнице, держитесь за поручень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задерживайтесь на путях эвакуации (коридорах, лестничных клетках, вестибюлях, холлах, тамбурах)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возвращайтесь на свое рабочее место, пока не будет объявлено о ликвидации чрезвычайной ситуации и не объявят об отмене пожарной тревоги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ADA81D4-8DC3-44D6-8001-AEA30E555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3" y="4529807"/>
            <a:ext cx="2422497" cy="18168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BAAADB2-A691-4AE7-8CA9-060E41F394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3" y="3017101"/>
            <a:ext cx="2422497" cy="181687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9202481-3D52-4613-BADF-570E28315D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2" y="1627183"/>
            <a:ext cx="2422497" cy="160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769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9816"/>
            <a:ext cx="7776864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Правила поведения при сильном задымлении на путях эвакуации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6DEE410-3CC2-4160-8172-C8E4130ED8DB}"/>
              </a:ext>
            </a:extLst>
          </p:cNvPr>
          <p:cNvSpPr/>
          <p:nvPr/>
        </p:nvSpPr>
        <p:spPr>
          <a:xfrm>
            <a:off x="-4212976" y="2577697"/>
            <a:ext cx="568863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pPr algn="just">
              <a:spcBef>
                <a:spcPct val="0"/>
              </a:spcBef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163AA0A-A4E9-44C2-95E8-CF9E05023781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128D22B-B509-4381-825A-E08D9185CC5C}"/>
              </a:ext>
            </a:extLst>
          </p:cNvPr>
          <p:cNvSpPr/>
          <p:nvPr/>
        </p:nvSpPr>
        <p:spPr>
          <a:xfrm>
            <a:off x="206683" y="1627183"/>
            <a:ext cx="6514820" cy="523081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выходе из помещения в задымленную зону дверь открывать медленно, прикрываясь ею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Двигаться к выходу пригнувшись или ползком, по возможности накрыв голову плотной смоченной тканью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Использовать при их наличии средства защиты органов зрения и дыхания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Использовать влажные повязки из ткани для защиты  органов дыхания от дыма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Закрывать за собой двери помещений и двери выхода в лестничную клетку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Опуститься ближе к полу</a:t>
            </a:r>
          </a:p>
          <a:p>
            <a:pPr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оказать помощь пострадавшим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ADA81D4-8DC3-44D6-8001-AEA30E5559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3" y="4529807"/>
            <a:ext cx="2422497" cy="181687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A4907F8B-380A-41F7-A078-8E3B141B737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503" y="1619256"/>
            <a:ext cx="2420330" cy="151270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C3EE882-622C-4315-8FA5-64EE913DFD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691" y="3131962"/>
            <a:ext cx="2422497" cy="161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72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69816"/>
            <a:ext cx="7776864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Меры пожарной безопасности в жилье</a:t>
            </a: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b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endParaRPr lang="ru-RU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624F419-8863-442D-8BFA-63019D9CB2A2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A569C4-56ED-4C47-8DE3-7B18797CA2B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244" y="1576743"/>
            <a:ext cx="1350756" cy="1350756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3AB4AC6-9F2D-4C68-B68E-FC776DA6E8C7}"/>
              </a:ext>
            </a:extLst>
          </p:cNvPr>
          <p:cNvSpPr/>
          <p:nvPr/>
        </p:nvSpPr>
        <p:spPr>
          <a:xfrm>
            <a:off x="169635" y="1429271"/>
            <a:ext cx="6634613" cy="537828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квартире  (доме) рекомендуется: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в помещениях автономные пожарные дымовые извещатели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огнетушители ( порошковые, водно-эмульсионные)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газодымозащитные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комплекты на всех членов семьи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меры пожарной безопасности: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 исправном состоянии электропроводки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в исправном состоянии печного отопления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электроприборов в соответствии с паспортом (инструкцией по эксплуатации)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надлежащее содержание путей эвакуации и аварийных выходов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оставлять без присмотра включенные электроприборы, печное отопление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A70FB96-432C-4C89-9ED5-D5B6B5771B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421" y="1391884"/>
            <a:ext cx="1425222" cy="2503317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78AD2F6-15C9-4A4E-96AA-C82ADFDD41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864" y="3955011"/>
            <a:ext cx="2204864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9388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-99392"/>
            <a:ext cx="8305800" cy="1470024"/>
          </a:xfrm>
        </p:spPr>
        <p:txBody>
          <a:bodyPr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«ВСЕРОССИЙСКОЕ ДОБРОВОЛЬНОЕ ПОЖАРНОЕ ОБЩЕСТВО» </a:t>
            </a:r>
            <a:b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Общероссийская общественная организация</a:t>
            </a:r>
            <a:br>
              <a:rPr lang="ru-RU" sz="2000" b="1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3491880" y="1240169"/>
            <a:ext cx="2070720" cy="2417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7700" y="4458284"/>
            <a:ext cx="7848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Спасибо за внимание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!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51358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Огонь — друг</a:t>
            </a:r>
            <a:br>
              <a:rPr lang="ru-RU" sz="2800" dirty="0">
                <a:solidFill>
                  <a:schemeClr val="dk1"/>
                </a:solidFill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472411"/>
            <a:ext cx="4627910" cy="5112568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000" dirty="0"/>
              <a:t>Овладение Огнём - этой стихийной силой природы дало возможность человеку обеспечить себя светом и теплом. </a:t>
            </a:r>
          </a:p>
          <a:p>
            <a:pPr marL="109728" indent="0">
              <a:buNone/>
            </a:pPr>
            <a:r>
              <a:rPr lang="ru-RU" sz="2000" dirty="0"/>
              <a:t> Благодаря огню зависимость человека от природы все больше уменьшалась.</a:t>
            </a:r>
          </a:p>
          <a:p>
            <a:pPr marL="109728" indent="0">
              <a:buNone/>
            </a:pPr>
            <a:r>
              <a:rPr lang="ru-RU" sz="2000" dirty="0"/>
              <a:t>Огонь применяли для того, чтобы согреться, приготовить пищу, для защиты от диких зверей, </a:t>
            </a:r>
          </a:p>
          <a:p>
            <a:pPr marL="109728" indent="0">
              <a:buNone/>
            </a:pPr>
            <a:r>
              <a:rPr lang="ru-RU" sz="2000" dirty="0"/>
              <a:t>освещения и подачи условных сигналов.</a:t>
            </a:r>
          </a:p>
          <a:p>
            <a:pPr marL="109728" indent="0">
              <a:buNone/>
            </a:pPr>
            <a:r>
              <a:rPr lang="ru-RU" sz="2000" dirty="0"/>
              <a:t>Огонь помог людям расселиться по Земле, преодолеть невозможные для жизни человека климатические условия.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CD48AA-D4D0-42C7-ACC0-D6147F6BD9DA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749956-63F7-4B37-9B0D-4B4AE5EBA5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000" y="1927859"/>
            <a:ext cx="1664380" cy="200527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45BE8C4-4F52-45E1-B9E5-6DBB7A64DE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270" y="3361757"/>
            <a:ext cx="2740730" cy="205554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997FEBD-D5D5-49D8-BEFB-C8AB5A79C9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933" y="1202766"/>
            <a:ext cx="2764371" cy="172773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DF1C45-BC77-4D4D-8545-90ECAA21A5D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589" y="4667596"/>
            <a:ext cx="2908385" cy="193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0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CF65981-930E-44A2-B6FE-7DE17B2B40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755" y="2706846"/>
            <a:ext cx="3185382" cy="17917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 fontScale="90000"/>
          </a:bodyPr>
          <a:lstStyle/>
          <a:p>
            <a:pPr algn="ctr">
              <a:lnSpc>
                <a:spcPct val="115000"/>
              </a:lnSpc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Огонь — враг</a:t>
            </a:r>
            <a:br>
              <a:rPr lang="ru-RU" sz="2800" dirty="0">
                <a:solidFill>
                  <a:schemeClr val="dk1"/>
                </a:solidFill>
              </a:rPr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545" y="1416392"/>
            <a:ext cx="4430365" cy="5180959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sz="2000" dirty="0"/>
          </a:p>
          <a:p>
            <a:pPr marL="109728" indent="0">
              <a:buNone/>
            </a:pPr>
            <a:r>
              <a:rPr lang="ru-RU" sz="2000" dirty="0"/>
              <a:t>Тысячи городов, сёл исчезли с лица Земли в гигантских языках пламени пожаров.</a:t>
            </a:r>
          </a:p>
          <a:p>
            <a:pPr marL="109728" indent="0">
              <a:buNone/>
            </a:pPr>
            <a:r>
              <a:rPr lang="ru-RU" sz="2000" dirty="0"/>
              <a:t>Бесценные творения, созданные разумом и талантом предыдущих поколений, превратились в прах. Огонь сгубил миллионы человеческих жизней.</a:t>
            </a:r>
          </a:p>
          <a:p>
            <a:pPr marL="109728" indent="0">
              <a:buNone/>
            </a:pPr>
            <a:r>
              <a:rPr lang="ru-RU" sz="2000" dirty="0"/>
              <a:t>Огромные лесные массивы пострадали от пожаров.</a:t>
            </a:r>
          </a:p>
          <a:p>
            <a:pPr marL="109728" indent="0">
              <a:buNone/>
            </a:pPr>
            <a:r>
              <a:rPr lang="ru-RU" sz="2000" dirty="0"/>
              <a:t>По своим трагическим последствиям пожары не уступали эпидемиям, засухам и другим бедствиям.</a:t>
            </a:r>
          </a:p>
          <a:p>
            <a:pPr marL="109728" indent="0">
              <a:buNone/>
            </a:pPr>
            <a:endParaRPr lang="ru-RU" dirty="0"/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CD48AA-D4D0-42C7-ACC0-D6147F6BD9DA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E28112-459C-43B5-BDCD-BFA32137ED7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618" y="1295420"/>
            <a:ext cx="3185382" cy="183667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00AECE2-2EDE-4959-AC88-EA54D740CD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80" y="4367476"/>
            <a:ext cx="3146420" cy="191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31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Огонь — символ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127" y="1628800"/>
            <a:ext cx="4422668" cy="4824536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000" dirty="0"/>
              <a:t>С уважением смотрят на </a:t>
            </a:r>
            <a:r>
              <a:rPr lang="ru-RU" sz="2000" b="1" dirty="0"/>
              <a:t>вечный огонь </a:t>
            </a:r>
            <a:r>
              <a:rPr lang="ru-RU" sz="2000" dirty="0"/>
              <a:t>у памятников героям, беззаветно сражавшимися за Родину. </a:t>
            </a:r>
          </a:p>
          <a:p>
            <a:pPr marL="109728" indent="0">
              <a:buNone/>
            </a:pPr>
            <a:r>
              <a:rPr lang="ru-RU" sz="2000" b="1" dirty="0"/>
              <a:t>Олимпийский огонь</a:t>
            </a:r>
            <a:r>
              <a:rPr lang="ru-RU" sz="2000" dirty="0"/>
              <a:t>, зажженный от лучей солнца в далекой Греции, несут в факельной эстафете бегуны, велосипедисты, гребцы, яхтсмены, гимнасты, отдавая дань благородным традициям античного мира. </a:t>
            </a:r>
          </a:p>
          <a:p>
            <a:pPr marL="109728" indent="0">
              <a:buNone/>
            </a:pPr>
            <a:r>
              <a:rPr lang="ru-RU" sz="2000" b="1" dirty="0"/>
              <a:t>Огонь домашнего очага </a:t>
            </a:r>
            <a:r>
              <a:rPr lang="ru-RU" sz="2000" dirty="0"/>
              <a:t>- это символ семейной теплоты и домашнего уюта.</a:t>
            </a: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DCD48AA-D4D0-42C7-ACC0-D6147F6BD9DA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12855A-C2B1-4BD0-BDB6-32177583B3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66" y="1309687"/>
            <a:ext cx="2404033" cy="17956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439893A-684C-47D8-BA55-0AAD1826EE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223" y="2615981"/>
            <a:ext cx="2702759" cy="17956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85A119-AC3C-483A-AE43-53F874D6C04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488" y="4411586"/>
            <a:ext cx="2454988" cy="163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80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Условия возникновения пожара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128" y="1382236"/>
            <a:ext cx="8673352" cy="5215116"/>
          </a:xfrm>
        </p:spPr>
        <p:txBody>
          <a:bodyPr>
            <a:noAutofit/>
          </a:bodyPr>
          <a:lstStyle/>
          <a:p>
            <a:pPr marL="0" indent="0" algn="just">
              <a:spcBef>
                <a:spcPct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 - неконтролируемое горение вне специального очага, причиняющее материальный ущерб, вред жизни и здоровью граждан, интересам общества и государства.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основе любого пожара лежит физико-химическая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 горения, для возникновения которой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наличие трех обязательных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компонентов: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1) Горючее вещество.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2) Окислитель.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3) Источник зажигания.</a:t>
            </a:r>
          </a:p>
          <a:p>
            <a:pPr marL="0" indent="0" algn="just">
              <a:spcBef>
                <a:spcPct val="0"/>
              </a:spcBef>
              <a:buNone/>
            </a:pP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принято говорить о 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«треугольнике пожара»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которого образованы компонентами, необходимыми для горения - горючим веществом, источником зажигания и окислителем.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Если убрать один из этих компонентов или нарушить связь хотя бы между двумя из них - горение прекратится. На этом принципе основаны все методы профилактики и пожаротушения.</a:t>
            </a:r>
          </a:p>
          <a:p>
            <a:pPr marL="0" indent="0" algn="just">
              <a:spcBef>
                <a:spcPct val="0"/>
              </a:spcBef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dirty="0"/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38D4C78-26FE-4E71-A93A-0E151E3AB5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868807"/>
            <a:ext cx="3582144" cy="312038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692E68-12CA-4494-A079-818557F053D5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34724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Причины пожаров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128" y="1382236"/>
            <a:ext cx="5865040" cy="5143108"/>
          </a:xfrm>
        </p:spPr>
        <p:txBody>
          <a:bodyPr>
            <a:noAutofit/>
          </a:bodyPr>
          <a:lstStyle/>
          <a:p>
            <a:pPr lvl="0" fontAlgn="base"/>
            <a:r>
              <a:rPr lang="ru-RU" sz="2000" b="1" dirty="0"/>
              <a:t>неосторожное обращение с огнём;</a:t>
            </a:r>
          </a:p>
          <a:p>
            <a:pPr lvl="0" fontAlgn="base"/>
            <a:r>
              <a:rPr lang="ru-RU" sz="2000" b="1" dirty="0"/>
              <a:t>нарушение правил пожарной безопасности при устройстве и эксплуатации электрооборудования и бытовых электроприборов;</a:t>
            </a:r>
          </a:p>
          <a:p>
            <a:pPr lvl="0" fontAlgn="base"/>
            <a:r>
              <a:rPr lang="ru-RU" sz="2000" dirty="0"/>
              <a:t>нарушение правил устройства и эксплуатации печного отопления;</a:t>
            </a:r>
          </a:p>
          <a:p>
            <a:pPr lvl="0" fontAlgn="base"/>
            <a:r>
              <a:rPr lang="ru-RU" sz="2000" dirty="0"/>
              <a:t>нарушение правил эксплуатации газовых приборов;</a:t>
            </a:r>
          </a:p>
          <a:p>
            <a:pPr lvl="0" fontAlgn="base"/>
            <a:r>
              <a:rPr lang="ru-RU" sz="2000" dirty="0"/>
              <a:t>разведение костров и сжигание мусора вблизи строений;</a:t>
            </a:r>
          </a:p>
          <a:p>
            <a:pPr lvl="0" fontAlgn="base"/>
            <a:r>
              <a:rPr lang="ru-RU" sz="2000" dirty="0"/>
              <a:t>применение для разжигания костра легковоспламеняющихся жидкостей (бензин, керосин, ацетон и др.);</a:t>
            </a:r>
          </a:p>
          <a:p>
            <a:r>
              <a:rPr lang="ru-RU" sz="2000" dirty="0"/>
              <a:t>выжигание сухой травы и др.</a:t>
            </a: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B06BC72-C460-4AC9-B796-36C82F188D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449" y="1253128"/>
            <a:ext cx="1884357" cy="188435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0EB093F-AEA2-4506-8C56-93B7BD2AF5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872" y="2053509"/>
            <a:ext cx="2159038" cy="1619279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973EDB5-E15B-4906-B746-22DB3CCECE3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397" y="3151541"/>
            <a:ext cx="2233409" cy="148893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2E7BA39-49D1-40E0-B10A-863AD90003D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871" y="3994851"/>
            <a:ext cx="2159038" cy="161084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8B619C-8398-4E70-9C6B-DE3F591FC6B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38" y="5121917"/>
            <a:ext cx="2195142" cy="146306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E692E68-12CA-4494-A079-818557F053D5}"/>
              </a:ext>
            </a:extLst>
          </p:cNvPr>
          <p:cNvSpPr/>
          <p:nvPr/>
        </p:nvSpPr>
        <p:spPr>
          <a:xfrm>
            <a:off x="8460661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02882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6365598-40BE-4CB8-B2D2-4FB8C21D9D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38" y="3339090"/>
            <a:ext cx="2786784" cy="276227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Опасные факторы пожара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128" y="1382236"/>
            <a:ext cx="6538230" cy="5143108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основным опасным и вредным факторам, возникающим при пожаре, относятся: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пламя и искры;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тепловой поток;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температура </a:t>
            </a:r>
          </a:p>
          <a:p>
            <a:pPr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окружающей среды;</a:t>
            </a:r>
          </a:p>
          <a:p>
            <a:pPr marL="109728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концентрация токсичных продуктов горения и термического разложения;</a:t>
            </a:r>
          </a:p>
          <a:p>
            <a:pPr marL="109728" indent="0">
              <a:buNone/>
            </a:pP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пониженная концентрация кислорода;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снижение видимости в дыму.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4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06DD2B-2078-4414-9501-F370F8BF738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55392"/>
            <a:ext cx="2786784" cy="15872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9EB76D0-5DBB-4F84-BD58-5C18B1A7DCB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143" y="1471463"/>
            <a:ext cx="2258376" cy="1443645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494818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848872" cy="1066800"/>
          </a:xfrm>
        </p:spPr>
        <p:txBody>
          <a:bodyPr vert="horz" anchor="ctr">
            <a:norm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Опасные факторы пожара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128" y="1382236"/>
            <a:ext cx="6783100" cy="5143108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сопутствующим проявлениям опасных факторов пожара относятся: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осколки, части разрушившихся зданий, сооружений, строений, транспортных средств, технологических установок, оборудования, агрегатов, изделий и иного имущества;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вынос высокого напряжения на токопроводящие части технологических установок, оборудования, агрегатов, изделий и иного имущества;</a:t>
            </a:r>
          </a:p>
          <a:p>
            <a:pPr marL="109728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опасные факторы взрыва, происшедшего вследствие пожара;</a:t>
            </a:r>
          </a:p>
          <a:p>
            <a:pPr marL="109728" indent="0">
              <a:buNone/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воздействие огнетушащих веществ.</a:t>
            </a:r>
            <a:endParaRPr lang="ru-RU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1" descr="D:\Награды\Дизайн проекты\Знак ВДПО(6).tif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97545" y="579220"/>
            <a:ext cx="720080" cy="84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E3A9EDF-7768-447E-87F4-60DFE52CDD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209" y="2145702"/>
            <a:ext cx="2484615" cy="155299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B6C73E-05E8-486E-B718-4B94EE8DC7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581" y="3380370"/>
            <a:ext cx="2138939" cy="17857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63FB35-4D57-410B-8F23-AD0461336D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802" y="4791966"/>
            <a:ext cx="2507728" cy="166137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A5AE117-9AE0-44D3-B068-594C647C0C18}"/>
              </a:ext>
            </a:extLst>
          </p:cNvPr>
          <p:cNvSpPr/>
          <p:nvPr/>
        </p:nvSpPr>
        <p:spPr>
          <a:xfrm>
            <a:off x="8505855" y="6311959"/>
            <a:ext cx="638145" cy="5460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7866544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19375</TotalTime>
  <Words>2020</Words>
  <Application>Microsoft Office PowerPoint</Application>
  <PresentationFormat>Экран (4:3)</PresentationFormat>
  <Paragraphs>302</Paragraphs>
  <Slides>29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Calibri</vt:lpstr>
      <vt:lpstr>Georgia</vt:lpstr>
      <vt:lpstr>Tahoma</vt:lpstr>
      <vt:lpstr>Times New Roman</vt:lpstr>
      <vt:lpstr>Trebuchet MS</vt:lpstr>
      <vt:lpstr>Wingdings 2</vt:lpstr>
      <vt:lpstr>Городская</vt:lpstr>
      <vt:lpstr>«ВСЕРОССИЙСКОЕ ДОБРОВОЛЬНОЕ ПОЖАРНОЕ ОБЩЕСТВО»  Общероссийская общественная организация </vt:lpstr>
      <vt:lpstr> План занятия </vt:lpstr>
      <vt:lpstr>Огонь — друг </vt:lpstr>
      <vt:lpstr>Огонь — враг </vt:lpstr>
      <vt:lpstr>Огонь — символ</vt:lpstr>
      <vt:lpstr>Условия возникновения пожара</vt:lpstr>
      <vt:lpstr>Причины пожаров</vt:lpstr>
      <vt:lpstr>Опасные факторы пожара</vt:lpstr>
      <vt:lpstr>Опасные факторы пожара</vt:lpstr>
      <vt:lpstr>Система  обеспечения пожарной безопасности. </vt:lpstr>
      <vt:lpstr>Система  обеспечения пожарной безопасности. </vt:lpstr>
      <vt:lpstr>Система  предотвращения пожара </vt:lpstr>
      <vt:lpstr>Система  противопожарной защиты </vt:lpstr>
      <vt:lpstr>Система противопожарной защиты</vt:lpstr>
      <vt:lpstr>Система  противопожарной защиты </vt:lpstr>
      <vt:lpstr>Система противопожарной защиты  Пути эвакуации  </vt:lpstr>
      <vt:lpstr>Система противопожарной защиты Системы обнаружения пожара </vt:lpstr>
      <vt:lpstr>Система противопожарной защиты Системы обнаружения пожара </vt:lpstr>
      <vt:lpstr>Система противопожарной защиты Система оповещения и управления эвакуацией людей при пожаре </vt:lpstr>
      <vt:lpstr>Презентация PowerPoint</vt:lpstr>
      <vt:lpstr>Профилактика пожаров</vt:lpstr>
      <vt:lpstr>Общие меры по профилактике  пожаров</vt:lpstr>
      <vt:lpstr>Профилактика пожаров</vt:lpstr>
      <vt:lpstr>Профилактика пожаров</vt:lpstr>
      <vt:lpstr> Действия при обнаружении пожара или признаков горения загорании </vt:lpstr>
      <vt:lpstr> Меры личной безопасности при возникновении пожара </vt:lpstr>
      <vt:lpstr> Правила поведения при сильном задымлении на путях эвакуации </vt:lpstr>
      <vt:lpstr>  Меры пожарной безопасности в жилье  </vt:lpstr>
      <vt:lpstr>«ВСЕРОССИЙСКОЕ ДОБРОВОЛЬНОЕ ПОЖАРНОЕ ОБЩЕСТВО»  Общероссийская общественная организация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основных итогах работы Общества        в 2015 году и задачах на 2016 год</dc:title>
  <dc:creator>Pressa</dc:creator>
  <cp:lastModifiedBy>Дмитрий Вячеславович Клеопатский</cp:lastModifiedBy>
  <cp:revision>1390</cp:revision>
  <cp:lastPrinted>2020-10-30T06:40:35Z</cp:lastPrinted>
  <dcterms:created xsi:type="dcterms:W3CDTF">2015-11-19T11:58:48Z</dcterms:created>
  <dcterms:modified xsi:type="dcterms:W3CDTF">2022-05-06T08:11:22Z</dcterms:modified>
</cp:coreProperties>
</file>