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20" r:id="rId1"/>
  </p:sldMasterIdLst>
  <p:notesMasterIdLst>
    <p:notesMasterId r:id="rId21"/>
  </p:notesMasterIdLst>
  <p:sldIdLst>
    <p:sldId id="358" r:id="rId2"/>
    <p:sldId id="366" r:id="rId3"/>
    <p:sldId id="367" r:id="rId4"/>
    <p:sldId id="350" r:id="rId5"/>
    <p:sldId id="345" r:id="rId6"/>
    <p:sldId id="357" r:id="rId7"/>
    <p:sldId id="347" r:id="rId8"/>
    <p:sldId id="351" r:id="rId9"/>
    <p:sldId id="356" r:id="rId10"/>
    <p:sldId id="354" r:id="rId11"/>
    <p:sldId id="355" r:id="rId12"/>
    <p:sldId id="359" r:id="rId13"/>
    <p:sldId id="310" r:id="rId14"/>
    <p:sldId id="342" r:id="rId15"/>
    <p:sldId id="343" r:id="rId16"/>
    <p:sldId id="353" r:id="rId17"/>
    <p:sldId id="334" r:id="rId18"/>
    <p:sldId id="341" r:id="rId19"/>
    <p:sldId id="368" r:id="rId20"/>
  </p:sldIdLst>
  <p:sldSz cx="9144000" cy="6858000" type="screen4x3"/>
  <p:notesSz cx="6797675" cy="99266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33CC"/>
    <a:srgbClr val="1010F8"/>
    <a:srgbClr val="FF3300"/>
    <a:srgbClr val="E0DEFA"/>
    <a:srgbClr val="FF6600"/>
    <a:srgbClr val="FEE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9285BE-0019-463C-B742-9598B360CF4A}" v="218" dt="2022-04-19T13:59:09.028"/>
    <p1510:client id="{0B52D124-19FA-4604-AAA6-8A73853E0F2C}" v="455" dt="2022-04-19T08:59:15.980"/>
    <p1510:client id="{15F61F0D-D8D6-4994-9858-7EC897508871}" v="324" dt="2022-04-19T11:03:01.645"/>
    <p1510:client id="{202C67A6-95B7-438E-A7B7-E6C820F63EFD}" v="357" dt="2022-04-19T08:46:54.2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968" autoAdjust="0"/>
  </p:normalViewPr>
  <p:slideViewPr>
    <p:cSldViewPr snapToGrid="0">
      <p:cViewPr varScale="1">
        <p:scale>
          <a:sx n="109" d="100"/>
          <a:sy n="109" d="100"/>
        </p:scale>
        <p:origin x="127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-3120" y="-7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3B665C11-3DEA-CA81-37CC-8D7EDB4D09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E684652-49C2-BBFF-960A-F70B42CB527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19B602-DC00-4194-92F2-34B37425A8CC}" type="datetimeFigureOut">
              <a:rPr lang="ru-RU"/>
              <a:pPr>
                <a:defRPr/>
              </a:pPr>
              <a:t>06.05.2022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E5DB9287-8064-C0E6-58F3-BFE2CEA0D52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5D428D1E-FF26-C288-1AE2-BC5DA1B0F0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51C53FF-5E83-86D2-29B3-C74A515B2A8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D1E442C-A01E-3B10-5AAB-986166A9BB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C269F57-DEFB-408E-8F44-69CC80878B4F}" type="slidenum">
              <a:rPr lang="ru-RU" altLang="cs-CZ"/>
              <a:pPr/>
              <a:t>‹#›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10250134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269F57-DEFB-408E-8F44-69CC80878B4F}" type="slidenum">
              <a:rPr lang="ru-RU" altLang="cs-CZ" smtClean="0"/>
              <a:pPr/>
              <a:t>18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56942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8AB53B2-509B-8DCC-2E1E-4AC4BE0A8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D15F1-989A-4022-ACF9-50DA51F506E8}" type="datetime1">
              <a:rPr lang="ru-RU"/>
              <a:pPr>
                <a:defRPr/>
              </a:pPr>
              <a:t>06.05.2022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77D4CA-8C13-CCC4-ADB1-078D05FF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A9D8D7-DC53-F2A3-DE3A-1F14B56D1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CE525C-E8B7-4824-A546-9E278EE2AF03}" type="slidenum">
              <a:rPr lang="ru-RU" altLang="cs-CZ"/>
              <a:pPr/>
              <a:t>‹#›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3190297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623E29-CAE4-7D80-C775-4A61395F5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C33AC-194B-4142-8462-BC6F77F98F74}" type="datetime1">
              <a:rPr lang="ru-RU"/>
              <a:pPr>
                <a:defRPr/>
              </a:pPr>
              <a:t>06.05.2022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BE98DF-9B4F-1CF5-7F85-DA1A8D170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EF3AD9-49B3-9534-4F73-2C57437CC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B8B3B-DF2B-4704-81E7-330C5B5B04CE}" type="slidenum">
              <a:rPr lang="ru-RU" altLang="cs-CZ"/>
              <a:pPr/>
              <a:t>‹#›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4167495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E85968-4D94-96C8-FA85-502EC60A7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2D144-8095-4A68-BA93-D7E0A03F096F}" type="datetime1">
              <a:rPr lang="ru-RU"/>
              <a:pPr>
                <a:defRPr/>
              </a:pPr>
              <a:t>06.05.2022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F1E892-7290-240B-B80E-9DEBD189D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391FE7-2D44-083A-D63F-B42C2A884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7F0A78-0100-49A7-A702-536227404E8E}" type="slidenum">
              <a:rPr lang="ru-RU" altLang="cs-CZ"/>
              <a:pPr/>
              <a:t>‹#›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2113739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6CEAAA-1828-EFDA-1574-CB5CBE6DA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543A5-CEBE-4669-9CFE-44F4C1B68509}" type="datetime1">
              <a:rPr lang="ru-RU"/>
              <a:pPr>
                <a:defRPr/>
              </a:pPr>
              <a:t>06.05.2022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2CE638-8F29-C80C-F0EF-30366A69F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F64FFD-6D34-9675-8039-242D0EA9D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AFE48-14E4-40F7-B111-10DE52E949AE}" type="slidenum">
              <a:rPr lang="ru-RU" altLang="cs-CZ"/>
              <a:pPr/>
              <a:t>‹#›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2578052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425F945-E5BC-D608-DADE-920FDE744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C6BD5-CFCE-4EDA-A4BA-D47F1DA1ED4C}" type="datetime1">
              <a:rPr lang="ru-RU"/>
              <a:pPr>
                <a:defRPr/>
              </a:pPr>
              <a:t>06.05.2022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65D5A8-56BB-759F-1A64-EC8A96D91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91EA34-624D-299B-EF02-E0BB1334F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F7A21C-E878-4F68-B2B8-EB5221AAA703}" type="slidenum">
              <a:rPr lang="ru-RU" altLang="cs-CZ"/>
              <a:pPr/>
              <a:t>‹#›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2489966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B9145B7D-EC7F-5ADF-FFF6-DE29F84F9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A3F63-91C3-46F7-98A5-D08A3617B5D2}" type="datetime1">
              <a:rPr lang="ru-RU"/>
              <a:pPr>
                <a:defRPr/>
              </a:pPr>
              <a:t>06.05.2022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2F988D91-DA89-F31D-D6A2-D6AB3C3B6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7C3F5C66-FBCD-9855-A13E-E78C07204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56866-ED07-4595-8981-F25A8A0961F3}" type="slidenum">
              <a:rPr lang="ru-RU" altLang="cs-CZ"/>
              <a:pPr/>
              <a:t>‹#›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3268001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01EA12CF-1F53-786B-142C-A1D21BAB8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27BC96-693F-4B12-8C32-4C1089DA14B9}" type="datetime1">
              <a:rPr lang="ru-RU"/>
              <a:pPr>
                <a:defRPr/>
              </a:pPr>
              <a:t>06.05.2022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593C5553-67F1-7166-694A-E2CE4450D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2094AA37-899C-45C1-6ADB-772DBD8E0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A5D703-EE16-4F8E-B6D3-7CA879EA6CB3}" type="slidenum">
              <a:rPr lang="ru-RU" altLang="cs-CZ"/>
              <a:pPr/>
              <a:t>‹#›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1583257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720FF24C-907F-ABE4-C793-67071ACA9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066F8-E204-4A85-9CF4-611A24C6D09D}" type="datetime1">
              <a:rPr lang="ru-RU"/>
              <a:pPr>
                <a:defRPr/>
              </a:pPr>
              <a:t>06.05.2022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9873375E-A9DE-F237-12F9-3B17A3F06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484BEC80-E553-D8B9-C705-F2BF1A6E0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083A58-0C28-4B75-9B9C-B29CF177EC10}" type="slidenum">
              <a:rPr lang="ru-RU" altLang="cs-CZ"/>
              <a:pPr/>
              <a:t>‹#›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410343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2791C4C0-BE97-DE9E-0ACC-A1ED330B1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4CDF7-EBA3-42FE-93E5-1E25CC6E87A7}" type="datetime1">
              <a:rPr lang="ru-RU"/>
              <a:pPr>
                <a:defRPr/>
              </a:pPr>
              <a:t>06.05.2022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3AA004B8-CBEF-94FF-188D-77D3D17ED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CBE2B541-0632-6FC2-BD29-524585608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F98B9C-CE4E-4C4F-B0EA-39049A692829}" type="slidenum">
              <a:rPr lang="ru-RU" altLang="cs-CZ"/>
              <a:pPr/>
              <a:t>‹#›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3161528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C2F38CB2-E49F-9A4A-848C-D57070411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2C579-09BD-455D-A4E7-3086B140AB2D}" type="datetime1">
              <a:rPr lang="ru-RU"/>
              <a:pPr>
                <a:defRPr/>
              </a:pPr>
              <a:t>06.05.2022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8EF70205-4F5C-D0D0-24AF-0D00E05D1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1D905C02-807C-9AFF-BAC5-2105FC95F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489E2-4557-4672-B691-73B8FF19BB48}" type="slidenum">
              <a:rPr lang="ru-RU" altLang="cs-CZ"/>
              <a:pPr/>
              <a:t>‹#›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2365984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5D387677-59EA-CB52-D168-BBF97AECB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403F7-CFB5-40B8-9AC5-8E728E4DAC34}" type="datetime1">
              <a:rPr lang="ru-RU"/>
              <a:pPr>
                <a:defRPr/>
              </a:pPr>
              <a:t>06.05.2022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AC9E225A-E462-CF94-8D20-2B67FB76B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252FA537-9B03-D639-DD7E-F9BBA91C9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45A435-3607-42E5-8BDF-46D122ED35B7}" type="slidenum">
              <a:rPr lang="ru-RU" altLang="cs-CZ"/>
              <a:pPr/>
              <a:t>‹#›</a:t>
            </a:fld>
            <a:endParaRPr lang="ru-RU" altLang="cs-CZ"/>
          </a:p>
        </p:txBody>
      </p:sp>
    </p:spTree>
    <p:extLst>
      <p:ext uri="{BB962C8B-B14F-4D97-AF65-F5344CB8AC3E}">
        <p14:creationId xmlns:p14="http://schemas.microsoft.com/office/powerpoint/2010/main" val="4185504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85E6439A-96A8-BE0B-9B09-4612AFB50BA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cs-CZ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9D00570F-DA30-8FCE-5670-E4E88C91E8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cs-CZ"/>
              <a:t>Образец текста</a:t>
            </a:r>
          </a:p>
          <a:p>
            <a:pPr lvl="1"/>
            <a:r>
              <a:rPr lang="ru-RU" altLang="cs-CZ"/>
              <a:t>Второй уровень</a:t>
            </a:r>
          </a:p>
          <a:p>
            <a:pPr lvl="2"/>
            <a:r>
              <a:rPr lang="ru-RU" altLang="cs-CZ"/>
              <a:t>Третий уровень</a:t>
            </a:r>
          </a:p>
          <a:p>
            <a:pPr lvl="3"/>
            <a:r>
              <a:rPr lang="ru-RU" altLang="cs-CZ"/>
              <a:t>Четвертый уровень</a:t>
            </a:r>
          </a:p>
          <a:p>
            <a:pPr lvl="4"/>
            <a:r>
              <a:rPr lang="ru-RU" altLang="cs-CZ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E78F6D-C9E1-B345-F514-FA214AD5AB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72A5A8A-AC72-4AF7-87BE-F14C60E5D0FA}" type="datetime1">
              <a:rPr lang="ru-RU"/>
              <a:pPr>
                <a:defRPr/>
              </a:pPr>
              <a:t>06.05.2022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40BD2D-A72D-9A74-FC6C-E6A6C1B1C1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1C4323E-4F13-F82D-C6B5-EE7C04E546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D1214CC-9E9C-49E3-A01F-BB92B1710CA6}" type="slidenum">
              <a:rPr lang="ru-RU" altLang="cs-CZ"/>
              <a:pPr/>
              <a:t>‹#›</a:t>
            </a:fld>
            <a:endParaRPr lang="ru-RU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hyperlink" Target="https://&#1074;&#1076;&#1087;&#1086;.&#1088;&#1092;/tl/?c=tl6" TargetMode="External"/><Relationship Id="rId7" Type="http://schemas.openxmlformats.org/officeDocument/2006/relationships/hyperlink" Target="https://&#1074;&#1076;&#1087;&#1086;.&#1088;&#1092;/tl/?c=tl5" TargetMode="External"/><Relationship Id="rId2" Type="http://schemas.openxmlformats.org/officeDocument/2006/relationships/hyperlink" Target="https://&#1074;&#1076;&#1087;&#1086;.&#1088;&#1092;/edu/onlin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hyperlink" Target="https://&#1074;&#1076;&#1087;&#1086;.&#1088;&#1092;/tl/?c=tl4" TargetMode="Externa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4;&#1076;&#1087;&#1086;.&#1088;&#1092;/tl/?c=tl1" TargetMode="External"/><Relationship Id="rId2" Type="http://schemas.openxmlformats.org/officeDocument/2006/relationships/hyperlink" Target="https://&#1074;&#1076;&#1087;&#1086;.&#1088;&#1092;/edu/onlin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hyperlink" Target="https://&#1074;&#1076;&#1087;&#1086;.&#1088;&#1092;/tl/?c=tl7" TargetMode="Externa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&#1074;&#1076;&#1087;&#1086;.&#1088;&#1092;/place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4;&#1076;&#1087;&#1086;.&#1088;&#1092;/virtual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s://&#1074;&#1076;&#1087;&#1086;.&#1088;&#1092;/plac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s://&#1074;&#1076;&#1087;&#1086;.&#1088;&#1092;/region/82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s://www.youtube.com/watch?v=rUuJDkWxha8&amp;list=PLPm8HqcvZE9o8vQ4-76p9abOH2X3k4ODm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s://&#1074;&#1076;&#1087;&#1086;.&#1088;&#1092;/library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4;&#1076;&#1087;&#1086;.&#1088;&#1092;/blog/topic/kultura-bezopasnosti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hyperlink" Target="https://&#1074;&#1076;&#1087;&#1086;.&#1088;&#1092;/blog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4;&#1076;&#1087;&#1086;.&#1088;&#1092;/activity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hyperlink" Target="https://&#1074;&#1076;&#1087;&#1086;.&#1088;&#1092;/edu/onlin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&#1074;&#1076;&#1087;&#1086;.&#1088;&#1092;/edu/online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&#1074;&#1076;&#1087;&#1086;.&#1088;&#1092;/edu/online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&#1074;&#1076;&#1087;&#1086;.&#1088;&#1092;/edu/online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&#1074;&#1076;&#1087;&#1086;.&#1088;&#1092;/quiz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3E443FD7-A66B-4AA0-872D-B088B9BC5F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DDEA87-FC79-6E82-9196-16A01221F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571" y="492370"/>
            <a:ext cx="8499811" cy="1825418"/>
          </a:xfrm>
          <a:solidFill>
            <a:schemeClr val="accent6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lnSpc>
                <a:spcPct val="90000"/>
              </a:lnSpc>
            </a:pPr>
            <a:br>
              <a:rPr lang="en-US" sz="2800" b="1" kern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br>
              <a:rPr lang="en-US" sz="2800" b="1" kern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br>
              <a:rPr lang="en-US" sz="2800" b="1" kern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br>
              <a:rPr lang="en-US" sz="2800" b="1" kern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br>
              <a:rPr lang="en-US" sz="2800" b="1" kern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en-US" sz="2800" b="1" kern="1200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Использование материалов 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интернет-портала</a:t>
            </a:r>
            <a:b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ВДПО.РФ</a:t>
            </a:r>
            <a:endParaRPr lang="en-US" sz="2400" b="1" kern="1200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en-US" sz="2400" kern="1200" dirty="0">
              <a:solidFill>
                <a:schemeClr val="bg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C04BE0EF-3561-49B4-9A29-F283168A9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32777" y="851518"/>
            <a:ext cx="4638605" cy="5154967"/>
          </a:xfrm>
          <a:custGeom>
            <a:avLst/>
            <a:gdLst>
              <a:gd name="connsiteX0" fmla="*/ 363179 w 6184806"/>
              <a:gd name="connsiteY0" fmla="*/ 3125191 h 5154967"/>
              <a:gd name="connsiteX1" fmla="*/ 898270 w 6184806"/>
              <a:gd name="connsiteY1" fmla="*/ 3125191 h 5154967"/>
              <a:gd name="connsiteX2" fmla="*/ 980326 w 6184806"/>
              <a:gd name="connsiteY2" fmla="*/ 3173551 h 5154967"/>
              <a:gd name="connsiteX3" fmla="*/ 1248448 w 6184806"/>
              <a:gd name="connsiteY3" fmla="*/ 3635277 h 5154967"/>
              <a:gd name="connsiteX4" fmla="*/ 1248448 w 6184806"/>
              <a:gd name="connsiteY4" fmla="*/ 3729695 h 5154967"/>
              <a:gd name="connsiteX5" fmla="*/ 980326 w 6184806"/>
              <a:gd name="connsiteY5" fmla="*/ 4191421 h 5154967"/>
              <a:gd name="connsiteX6" fmla="*/ 898270 w 6184806"/>
              <a:gd name="connsiteY6" fmla="*/ 4239781 h 5154967"/>
              <a:gd name="connsiteX7" fmla="*/ 363179 w 6184806"/>
              <a:gd name="connsiteY7" fmla="*/ 4239781 h 5154967"/>
              <a:gd name="connsiteX8" fmla="*/ 279969 w 6184806"/>
              <a:gd name="connsiteY8" fmla="*/ 4191421 h 5154967"/>
              <a:gd name="connsiteX9" fmla="*/ 13002 w 6184806"/>
              <a:gd name="connsiteY9" fmla="*/ 3729695 h 5154967"/>
              <a:gd name="connsiteX10" fmla="*/ 13002 w 6184806"/>
              <a:gd name="connsiteY10" fmla="*/ 3635277 h 5154967"/>
              <a:gd name="connsiteX11" fmla="*/ 279969 w 6184806"/>
              <a:gd name="connsiteY11" fmla="*/ 3173551 h 5154967"/>
              <a:gd name="connsiteX12" fmla="*/ 363179 w 6184806"/>
              <a:gd name="connsiteY12" fmla="*/ 3125191 h 5154967"/>
              <a:gd name="connsiteX13" fmla="*/ 2489721 w 6184806"/>
              <a:gd name="connsiteY13" fmla="*/ 570035 h 5154967"/>
              <a:gd name="connsiteX14" fmla="*/ 2764862 w 6184806"/>
              <a:gd name="connsiteY14" fmla="*/ 570035 h 5154967"/>
              <a:gd name="connsiteX15" fmla="*/ 2796959 w 6184806"/>
              <a:gd name="connsiteY15" fmla="*/ 570035 h 5154967"/>
              <a:gd name="connsiteX16" fmla="*/ 2827587 w 6184806"/>
              <a:gd name="connsiteY16" fmla="*/ 622777 h 5154967"/>
              <a:gd name="connsiteX17" fmla="*/ 2977604 w 6184806"/>
              <a:gd name="connsiteY17" fmla="*/ 881117 h 5154967"/>
              <a:gd name="connsiteX18" fmla="*/ 2977604 w 6184806"/>
              <a:gd name="connsiteY18" fmla="*/ 1025720 h 5154967"/>
              <a:gd name="connsiteX19" fmla="*/ 2566968 w 6184806"/>
              <a:gd name="connsiteY19" fmla="*/ 1732863 h 5154967"/>
              <a:gd name="connsiteX20" fmla="*/ 2441299 w 6184806"/>
              <a:gd name="connsiteY20" fmla="*/ 1806927 h 5154967"/>
              <a:gd name="connsiteX21" fmla="*/ 1621798 w 6184806"/>
              <a:gd name="connsiteY21" fmla="*/ 1806927 h 5154967"/>
              <a:gd name="connsiteX22" fmla="*/ 1583218 w 6184806"/>
              <a:gd name="connsiteY22" fmla="*/ 1801802 h 5154967"/>
              <a:gd name="connsiteX23" fmla="*/ 1556683 w 6184806"/>
              <a:gd name="connsiteY23" fmla="*/ 1790677 h 5154967"/>
              <a:gd name="connsiteX24" fmla="*/ 1572899 w 6184806"/>
              <a:gd name="connsiteY24" fmla="*/ 1762630 h 5154967"/>
              <a:gd name="connsiteX25" fmla="*/ 2147429 w 6184806"/>
              <a:gd name="connsiteY25" fmla="*/ 768968 h 5154967"/>
              <a:gd name="connsiteX26" fmla="*/ 2489721 w 6184806"/>
              <a:gd name="connsiteY26" fmla="*/ 570035 h 5154967"/>
              <a:gd name="connsiteX27" fmla="*/ 1573268 w 6184806"/>
              <a:gd name="connsiteY27" fmla="*/ 0 h 5154967"/>
              <a:gd name="connsiteX28" fmla="*/ 2497662 w 6184806"/>
              <a:gd name="connsiteY28" fmla="*/ 0 h 5154967"/>
              <a:gd name="connsiteX29" fmla="*/ 2639415 w 6184806"/>
              <a:gd name="connsiteY29" fmla="*/ 83546 h 5154967"/>
              <a:gd name="connsiteX30" fmla="*/ 2887862 w 6184806"/>
              <a:gd name="connsiteY30" fmla="*/ 511387 h 5154967"/>
              <a:gd name="connsiteX31" fmla="*/ 2915928 w 6184806"/>
              <a:gd name="connsiteY31" fmla="*/ 559720 h 5154967"/>
              <a:gd name="connsiteX32" fmla="*/ 2893844 w 6184806"/>
              <a:gd name="connsiteY32" fmla="*/ 559720 h 5154967"/>
              <a:gd name="connsiteX33" fmla="*/ 2789466 w 6184806"/>
              <a:gd name="connsiteY33" fmla="*/ 559720 h 5154967"/>
              <a:gd name="connsiteX34" fmla="*/ 2744122 w 6184806"/>
              <a:gd name="connsiteY34" fmla="*/ 481634 h 5154967"/>
              <a:gd name="connsiteX35" fmla="*/ 2570885 w 6184806"/>
              <a:gd name="connsiteY35" fmla="*/ 183309 h 5154967"/>
              <a:gd name="connsiteX36" fmla="*/ 2445216 w 6184806"/>
              <a:gd name="connsiteY36" fmla="*/ 109243 h 5154967"/>
              <a:gd name="connsiteX37" fmla="*/ 1625714 w 6184806"/>
              <a:gd name="connsiteY37" fmla="*/ 109243 h 5154967"/>
              <a:gd name="connsiteX38" fmla="*/ 1498276 w 6184806"/>
              <a:gd name="connsiteY38" fmla="*/ 183309 h 5154967"/>
              <a:gd name="connsiteX39" fmla="*/ 1089410 w 6184806"/>
              <a:gd name="connsiteY39" fmla="*/ 890450 h 5154967"/>
              <a:gd name="connsiteX40" fmla="*/ 1089410 w 6184806"/>
              <a:gd name="connsiteY40" fmla="*/ 1035054 h 5154967"/>
              <a:gd name="connsiteX41" fmla="*/ 1498276 w 6184806"/>
              <a:gd name="connsiteY41" fmla="*/ 1742196 h 5154967"/>
              <a:gd name="connsiteX42" fmla="*/ 1552039 w 6184806"/>
              <a:gd name="connsiteY42" fmla="*/ 1796422 h 5154967"/>
              <a:gd name="connsiteX43" fmla="*/ 1558260 w 6184806"/>
              <a:gd name="connsiteY43" fmla="*/ 1799029 h 5154967"/>
              <a:gd name="connsiteX44" fmla="*/ 1524911 w 6184806"/>
              <a:gd name="connsiteY44" fmla="*/ 1856707 h 5154967"/>
              <a:gd name="connsiteX45" fmla="*/ 1500108 w 6184806"/>
              <a:gd name="connsiteY45" fmla="*/ 1899604 h 5154967"/>
              <a:gd name="connsiteX46" fmla="*/ 1525834 w 6184806"/>
              <a:gd name="connsiteY46" fmla="*/ 1910390 h 5154967"/>
              <a:gd name="connsiteX47" fmla="*/ 1569352 w 6184806"/>
              <a:gd name="connsiteY47" fmla="*/ 1916170 h 5154967"/>
              <a:gd name="connsiteX48" fmla="*/ 2493745 w 6184806"/>
              <a:gd name="connsiteY48" fmla="*/ 1916170 h 5154967"/>
              <a:gd name="connsiteX49" fmla="*/ 2635498 w 6184806"/>
              <a:gd name="connsiteY49" fmla="*/ 1832627 h 5154967"/>
              <a:gd name="connsiteX50" fmla="*/ 3098693 w 6184806"/>
              <a:gd name="connsiteY50" fmla="*/ 1034974 h 5154967"/>
              <a:gd name="connsiteX51" fmla="*/ 3098693 w 6184806"/>
              <a:gd name="connsiteY51" fmla="*/ 871863 h 5154967"/>
              <a:gd name="connsiteX52" fmla="*/ 2945803 w 6184806"/>
              <a:gd name="connsiteY52" fmla="*/ 608576 h 5154967"/>
              <a:gd name="connsiteX53" fmla="*/ 2923422 w 6184806"/>
              <a:gd name="connsiteY53" fmla="*/ 570035 h 5154967"/>
              <a:gd name="connsiteX54" fmla="*/ 3027104 w 6184806"/>
              <a:gd name="connsiteY54" fmla="*/ 570035 h 5154967"/>
              <a:gd name="connsiteX55" fmla="*/ 4690846 w 6184806"/>
              <a:gd name="connsiteY55" fmla="*/ 570035 h 5154967"/>
              <a:gd name="connsiteX56" fmla="*/ 5028384 w 6184806"/>
              <a:gd name="connsiteY56" fmla="*/ 768968 h 5154967"/>
              <a:gd name="connsiteX57" fmla="*/ 6131323 w 6184806"/>
              <a:gd name="connsiteY57" fmla="*/ 2668304 h 5154967"/>
              <a:gd name="connsiteX58" fmla="*/ 6131323 w 6184806"/>
              <a:gd name="connsiteY58" fmla="*/ 3056698 h 5154967"/>
              <a:gd name="connsiteX59" fmla="*/ 5028384 w 6184806"/>
              <a:gd name="connsiteY59" fmla="*/ 4956035 h 5154967"/>
              <a:gd name="connsiteX60" fmla="*/ 4690846 w 6184806"/>
              <a:gd name="connsiteY60" fmla="*/ 5154967 h 5154967"/>
              <a:gd name="connsiteX61" fmla="*/ 2489721 w 6184806"/>
              <a:gd name="connsiteY61" fmla="*/ 5154967 h 5154967"/>
              <a:gd name="connsiteX62" fmla="*/ 2147429 w 6184806"/>
              <a:gd name="connsiteY62" fmla="*/ 4956035 h 5154967"/>
              <a:gd name="connsiteX63" fmla="*/ 1049243 w 6184806"/>
              <a:gd name="connsiteY63" fmla="*/ 3056698 h 5154967"/>
              <a:gd name="connsiteX64" fmla="*/ 1049243 w 6184806"/>
              <a:gd name="connsiteY64" fmla="*/ 2668304 h 5154967"/>
              <a:gd name="connsiteX65" fmla="*/ 1457007 w 6184806"/>
              <a:gd name="connsiteY65" fmla="*/ 1963067 h 5154967"/>
              <a:gd name="connsiteX66" fmla="*/ 1491373 w 6184806"/>
              <a:gd name="connsiteY66" fmla="*/ 1903634 h 5154967"/>
              <a:gd name="connsiteX67" fmla="*/ 1490164 w 6184806"/>
              <a:gd name="connsiteY67" fmla="*/ 1903127 h 5154967"/>
              <a:gd name="connsiteX68" fmla="*/ 1429519 w 6184806"/>
              <a:gd name="connsiteY68" fmla="*/ 1841960 h 5154967"/>
              <a:gd name="connsiteX69" fmla="*/ 968320 w 6184806"/>
              <a:gd name="connsiteY69" fmla="*/ 1044307 h 5154967"/>
              <a:gd name="connsiteX70" fmla="*/ 968320 w 6184806"/>
              <a:gd name="connsiteY70" fmla="*/ 881196 h 5154967"/>
              <a:gd name="connsiteX71" fmla="*/ 1429519 w 6184806"/>
              <a:gd name="connsiteY71" fmla="*/ 83546 h 5154967"/>
              <a:gd name="connsiteX72" fmla="*/ 1573268 w 6184806"/>
              <a:gd name="connsiteY72" fmla="*/ 0 h 515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184806" h="5154967">
                <a:moveTo>
                  <a:pt x="363179" y="3125191"/>
                </a:moveTo>
                <a:cubicBezTo>
                  <a:pt x="363179" y="3125191"/>
                  <a:pt x="363179" y="3125191"/>
                  <a:pt x="898270" y="3125191"/>
                </a:cubicBezTo>
                <a:cubicBezTo>
                  <a:pt x="931786" y="3125191"/>
                  <a:pt x="964145" y="3143614"/>
                  <a:pt x="980326" y="3173551"/>
                </a:cubicBezTo>
                <a:cubicBezTo>
                  <a:pt x="980326" y="3173551"/>
                  <a:pt x="980326" y="3173551"/>
                  <a:pt x="1248448" y="3635277"/>
                </a:cubicBezTo>
                <a:cubicBezTo>
                  <a:pt x="1265784" y="3664063"/>
                  <a:pt x="1265784" y="3700909"/>
                  <a:pt x="1248448" y="3729695"/>
                </a:cubicBezTo>
                <a:cubicBezTo>
                  <a:pt x="1248448" y="3729695"/>
                  <a:pt x="1248448" y="3729695"/>
                  <a:pt x="980326" y="4191421"/>
                </a:cubicBezTo>
                <a:cubicBezTo>
                  <a:pt x="964145" y="4221358"/>
                  <a:pt x="931786" y="4239781"/>
                  <a:pt x="898270" y="4239781"/>
                </a:cubicBezTo>
                <a:cubicBezTo>
                  <a:pt x="898270" y="4239781"/>
                  <a:pt x="898270" y="4239781"/>
                  <a:pt x="363179" y="4239781"/>
                </a:cubicBezTo>
                <a:cubicBezTo>
                  <a:pt x="328508" y="4239781"/>
                  <a:pt x="297305" y="4221358"/>
                  <a:pt x="279969" y="4191421"/>
                </a:cubicBezTo>
                <a:cubicBezTo>
                  <a:pt x="279969" y="4191421"/>
                  <a:pt x="279969" y="4191421"/>
                  <a:pt x="13002" y="3729695"/>
                </a:cubicBezTo>
                <a:cubicBezTo>
                  <a:pt x="-4334" y="3700909"/>
                  <a:pt x="-4334" y="3664063"/>
                  <a:pt x="13002" y="3635277"/>
                </a:cubicBezTo>
                <a:cubicBezTo>
                  <a:pt x="13002" y="3635277"/>
                  <a:pt x="13002" y="3635277"/>
                  <a:pt x="279969" y="3173551"/>
                </a:cubicBezTo>
                <a:cubicBezTo>
                  <a:pt x="297305" y="3143614"/>
                  <a:pt x="328508" y="3125191"/>
                  <a:pt x="363179" y="3125191"/>
                </a:cubicBezTo>
                <a:close/>
                <a:moveTo>
                  <a:pt x="2489721" y="570035"/>
                </a:moveTo>
                <a:cubicBezTo>
                  <a:pt x="2489721" y="570035"/>
                  <a:pt x="2489721" y="570035"/>
                  <a:pt x="2764862" y="570035"/>
                </a:cubicBezTo>
                <a:lnTo>
                  <a:pt x="2796959" y="570035"/>
                </a:lnTo>
                <a:lnTo>
                  <a:pt x="2827587" y="622777"/>
                </a:lnTo>
                <a:cubicBezTo>
                  <a:pt x="2870233" y="696217"/>
                  <a:pt x="2919858" y="781675"/>
                  <a:pt x="2977604" y="881117"/>
                </a:cubicBezTo>
                <a:cubicBezTo>
                  <a:pt x="3004153" y="925204"/>
                  <a:pt x="3004153" y="981634"/>
                  <a:pt x="2977604" y="1025720"/>
                </a:cubicBezTo>
                <a:cubicBezTo>
                  <a:pt x="2977604" y="1025720"/>
                  <a:pt x="2977604" y="1025720"/>
                  <a:pt x="2566968" y="1732863"/>
                </a:cubicBezTo>
                <a:cubicBezTo>
                  <a:pt x="2542188" y="1778712"/>
                  <a:pt x="2492629" y="1806927"/>
                  <a:pt x="2441299" y="1806927"/>
                </a:cubicBezTo>
                <a:cubicBezTo>
                  <a:pt x="2441299" y="1806927"/>
                  <a:pt x="2441299" y="1806927"/>
                  <a:pt x="1621798" y="1806927"/>
                </a:cubicBezTo>
                <a:cubicBezTo>
                  <a:pt x="1608523" y="1806927"/>
                  <a:pt x="1595580" y="1805163"/>
                  <a:pt x="1583218" y="1801802"/>
                </a:cubicBezTo>
                <a:lnTo>
                  <a:pt x="1556683" y="1790677"/>
                </a:lnTo>
                <a:lnTo>
                  <a:pt x="1572899" y="1762630"/>
                </a:lnTo>
                <a:cubicBezTo>
                  <a:pt x="1719523" y="1509042"/>
                  <a:pt x="1907201" y="1184448"/>
                  <a:pt x="2147429" y="768968"/>
                </a:cubicBezTo>
                <a:cubicBezTo>
                  <a:pt x="2218739" y="645819"/>
                  <a:pt x="2347099" y="570035"/>
                  <a:pt x="2489721" y="570035"/>
                </a:cubicBezTo>
                <a:close/>
                <a:moveTo>
                  <a:pt x="1573268" y="0"/>
                </a:moveTo>
                <a:cubicBezTo>
                  <a:pt x="1573268" y="0"/>
                  <a:pt x="1573268" y="0"/>
                  <a:pt x="2497662" y="0"/>
                </a:cubicBezTo>
                <a:cubicBezTo>
                  <a:pt x="2555561" y="0"/>
                  <a:pt x="2611463" y="31828"/>
                  <a:pt x="2639415" y="83546"/>
                </a:cubicBezTo>
                <a:cubicBezTo>
                  <a:pt x="2639415" y="83546"/>
                  <a:pt x="2639415" y="83546"/>
                  <a:pt x="2887862" y="511387"/>
                </a:cubicBezTo>
                <a:lnTo>
                  <a:pt x="2915928" y="559720"/>
                </a:lnTo>
                <a:lnTo>
                  <a:pt x="2893844" y="559720"/>
                </a:lnTo>
                <a:lnTo>
                  <a:pt x="2789466" y="559720"/>
                </a:lnTo>
                <a:lnTo>
                  <a:pt x="2744122" y="481634"/>
                </a:lnTo>
                <a:cubicBezTo>
                  <a:pt x="2570885" y="183309"/>
                  <a:pt x="2570885" y="183309"/>
                  <a:pt x="2570885" y="183309"/>
                </a:cubicBezTo>
                <a:cubicBezTo>
                  <a:pt x="2546104" y="137459"/>
                  <a:pt x="2496545" y="109243"/>
                  <a:pt x="2445216" y="109243"/>
                </a:cubicBezTo>
                <a:cubicBezTo>
                  <a:pt x="1625714" y="109243"/>
                  <a:pt x="1625714" y="109243"/>
                  <a:pt x="1625714" y="109243"/>
                </a:cubicBezTo>
                <a:cubicBezTo>
                  <a:pt x="1572615" y="109243"/>
                  <a:pt x="1524825" y="137459"/>
                  <a:pt x="1498276" y="183309"/>
                </a:cubicBezTo>
                <a:cubicBezTo>
                  <a:pt x="1089410" y="890450"/>
                  <a:pt x="1089410" y="890450"/>
                  <a:pt x="1089410" y="890450"/>
                </a:cubicBezTo>
                <a:cubicBezTo>
                  <a:pt x="1062860" y="934537"/>
                  <a:pt x="1062860" y="990967"/>
                  <a:pt x="1089410" y="1035054"/>
                </a:cubicBezTo>
                <a:cubicBezTo>
                  <a:pt x="1498276" y="1742196"/>
                  <a:pt x="1498276" y="1742196"/>
                  <a:pt x="1498276" y="1742196"/>
                </a:cubicBezTo>
                <a:cubicBezTo>
                  <a:pt x="1511551" y="1765121"/>
                  <a:pt x="1530135" y="1783637"/>
                  <a:pt x="1552039" y="1796422"/>
                </a:cubicBezTo>
                <a:lnTo>
                  <a:pt x="1558260" y="1799029"/>
                </a:lnTo>
                <a:lnTo>
                  <a:pt x="1524911" y="1856707"/>
                </a:lnTo>
                <a:lnTo>
                  <a:pt x="1500108" y="1899604"/>
                </a:lnTo>
                <a:lnTo>
                  <a:pt x="1525834" y="1910390"/>
                </a:lnTo>
                <a:cubicBezTo>
                  <a:pt x="1539779" y="1914181"/>
                  <a:pt x="1554378" y="1916170"/>
                  <a:pt x="1569352" y="1916170"/>
                </a:cubicBezTo>
                <a:cubicBezTo>
                  <a:pt x="2493745" y="1916170"/>
                  <a:pt x="2493745" y="1916170"/>
                  <a:pt x="2493745" y="1916170"/>
                </a:cubicBezTo>
                <a:cubicBezTo>
                  <a:pt x="2551645" y="1916170"/>
                  <a:pt x="2607546" y="1884345"/>
                  <a:pt x="2635498" y="1832627"/>
                </a:cubicBezTo>
                <a:cubicBezTo>
                  <a:pt x="3098693" y="1034974"/>
                  <a:pt x="3098693" y="1034974"/>
                  <a:pt x="3098693" y="1034974"/>
                </a:cubicBezTo>
                <a:cubicBezTo>
                  <a:pt x="3128641" y="985246"/>
                  <a:pt x="3128641" y="921593"/>
                  <a:pt x="3098693" y="871863"/>
                </a:cubicBezTo>
                <a:cubicBezTo>
                  <a:pt x="3040794" y="772157"/>
                  <a:pt x="2990132" y="684914"/>
                  <a:pt x="2945803" y="608576"/>
                </a:cubicBezTo>
                <a:lnTo>
                  <a:pt x="2923422" y="570035"/>
                </a:lnTo>
                <a:lnTo>
                  <a:pt x="3027104" y="570035"/>
                </a:lnTo>
                <a:cubicBezTo>
                  <a:pt x="3349535" y="570035"/>
                  <a:pt x="3865424" y="570035"/>
                  <a:pt x="4690846" y="570035"/>
                </a:cubicBezTo>
                <a:cubicBezTo>
                  <a:pt x="4828714" y="570035"/>
                  <a:pt x="4961827" y="645819"/>
                  <a:pt x="5028384" y="768968"/>
                </a:cubicBezTo>
                <a:cubicBezTo>
                  <a:pt x="5028384" y="768968"/>
                  <a:pt x="5028384" y="768968"/>
                  <a:pt x="6131323" y="2668304"/>
                </a:cubicBezTo>
                <a:cubicBezTo>
                  <a:pt x="6202634" y="2786717"/>
                  <a:pt x="6202634" y="2938285"/>
                  <a:pt x="6131323" y="3056698"/>
                </a:cubicBezTo>
                <a:cubicBezTo>
                  <a:pt x="6131323" y="3056698"/>
                  <a:pt x="6131323" y="3056698"/>
                  <a:pt x="5028384" y="4956035"/>
                </a:cubicBezTo>
                <a:cubicBezTo>
                  <a:pt x="4961827" y="5079184"/>
                  <a:pt x="4828714" y="5154967"/>
                  <a:pt x="4690846" y="5154967"/>
                </a:cubicBezTo>
                <a:cubicBezTo>
                  <a:pt x="4690846" y="5154967"/>
                  <a:pt x="4690846" y="5154967"/>
                  <a:pt x="2489721" y="5154967"/>
                </a:cubicBezTo>
                <a:cubicBezTo>
                  <a:pt x="2347099" y="5154967"/>
                  <a:pt x="2218739" y="5079184"/>
                  <a:pt x="2147429" y="4956035"/>
                </a:cubicBezTo>
                <a:cubicBezTo>
                  <a:pt x="2147429" y="4956035"/>
                  <a:pt x="2147429" y="4956035"/>
                  <a:pt x="1049243" y="3056698"/>
                </a:cubicBezTo>
                <a:cubicBezTo>
                  <a:pt x="977932" y="2938285"/>
                  <a:pt x="977932" y="2786717"/>
                  <a:pt x="1049243" y="2668304"/>
                </a:cubicBezTo>
                <a:cubicBezTo>
                  <a:pt x="1049243" y="2668304"/>
                  <a:pt x="1049243" y="2668304"/>
                  <a:pt x="1457007" y="1963067"/>
                </a:cubicBezTo>
                <a:lnTo>
                  <a:pt x="1491373" y="1903634"/>
                </a:lnTo>
                <a:lnTo>
                  <a:pt x="1490164" y="1903127"/>
                </a:lnTo>
                <a:cubicBezTo>
                  <a:pt x="1465456" y="1888705"/>
                  <a:pt x="1444493" y="1867820"/>
                  <a:pt x="1429519" y="1841960"/>
                </a:cubicBezTo>
                <a:cubicBezTo>
                  <a:pt x="1429519" y="1841960"/>
                  <a:pt x="1429519" y="1841960"/>
                  <a:pt x="968320" y="1044307"/>
                </a:cubicBezTo>
                <a:cubicBezTo>
                  <a:pt x="938371" y="994579"/>
                  <a:pt x="938371" y="930926"/>
                  <a:pt x="968320" y="881196"/>
                </a:cubicBezTo>
                <a:cubicBezTo>
                  <a:pt x="968320" y="881196"/>
                  <a:pt x="968320" y="881196"/>
                  <a:pt x="1429519" y="83546"/>
                </a:cubicBezTo>
                <a:cubicBezTo>
                  <a:pt x="1459466" y="31828"/>
                  <a:pt x="1513373" y="0"/>
                  <a:pt x="157326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FA5E71E-4471-6A97-8378-32ED076E4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2154" y="3008967"/>
            <a:ext cx="2413000" cy="2997515"/>
          </a:xfrm>
          <a:prstGeom prst="rect">
            <a:avLst/>
          </a:prstGeom>
        </p:spPr>
      </p:pic>
      <p:sp>
        <p:nvSpPr>
          <p:cNvPr id="3" name="AutoShape 2" descr="http://vdpo59.ru/rus/images/risunokek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849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3A19414F-B27B-B6FE-DA76-F7F1C671F38B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/>
                <a:cs typeface="Times New Roman"/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  <a:latin typeface="Times New Roman"/>
                <a:cs typeface="Times New Roman"/>
              </a:rPr>
              <a:t>vdpo.ru,</a:t>
            </a:r>
            <a:r>
              <a:rPr lang="ru-RU" sz="1400" dirty="0">
                <a:solidFill>
                  <a:srgbClr val="1010F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err="1">
                <a:solidFill>
                  <a:srgbClr val="1010F8"/>
                </a:solidFill>
                <a:latin typeface="Times New Roman"/>
                <a:cs typeface="Times New Roman"/>
              </a:rPr>
              <a:t>вдпо.рф</a:t>
            </a:r>
            <a:endParaRPr lang="ru-RU" sz="1400" dirty="0">
              <a:solidFill>
                <a:srgbClr val="1010F8"/>
              </a:solidFill>
              <a:latin typeface="Times New Roman"/>
              <a:cs typeface="Times New Roman"/>
            </a:endParaRPr>
          </a:p>
        </p:txBody>
      </p:sp>
      <p:sp>
        <p:nvSpPr>
          <p:cNvPr id="4" name="Прямоугольник 3">
            <a:hlinkClick r:id="rId2"/>
            <a:extLst>
              <a:ext uri="{FF2B5EF4-FFF2-40B4-BE49-F238E27FC236}">
                <a16:creationId xmlns:a16="http://schemas.microsoft.com/office/drawing/2014/main" id="{849AE1D4-7147-1AD1-D83F-C21D07ED5D3C}"/>
              </a:ext>
            </a:extLst>
          </p:cNvPr>
          <p:cNvSpPr/>
          <p:nvPr/>
        </p:nvSpPr>
        <p:spPr>
          <a:xfrm>
            <a:off x="301625" y="177800"/>
            <a:ext cx="8540750" cy="103028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0244" name="Заголовок 1">
            <a:extLst>
              <a:ext uri="{FF2B5EF4-FFF2-40B4-BE49-F238E27FC236}">
                <a16:creationId xmlns:a16="http://schemas.microsoft.com/office/drawing/2014/main" id="{80E05270-8ED4-908E-4312-D26EBDCB9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93725"/>
          </a:xfrm>
          <a:solidFill>
            <a:srgbClr val="ED7D31"/>
          </a:solidFill>
        </p:spPr>
        <p:txBody>
          <a:bodyPr/>
          <a:lstStyle/>
          <a:p>
            <a:pPr eaLnBrk="1" hangingPunct="1"/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Раздел «Интерактивные презентации» </a:t>
            </a:r>
            <a:endParaRPr lang="ru-RU" altLang="ru-RU" sz="3200">
              <a:solidFill>
                <a:schemeClr val="bg1"/>
              </a:solidFill>
              <a:latin typeface="Times New Roman"/>
              <a:cs typeface="Times New Roman"/>
              <a:hlinkClick r:id="" action="ppaction://noaction"/>
            </a:endParaRP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id="{EC66B881-CA3B-0971-455E-9F97238387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624498"/>
              </p:ext>
            </p:extLst>
          </p:nvPr>
        </p:nvGraphicFramePr>
        <p:xfrm>
          <a:off x="276225" y="1397000"/>
          <a:ext cx="8598437" cy="4705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98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73967">
                <a:tc>
                  <a:txBody>
                    <a:bodyPr/>
                    <a:lstStyle/>
                    <a:p>
                      <a:pPr marL="0" marR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История  пожарного </a:t>
                      </a:r>
                    </a:p>
                    <a:p>
                      <a:pPr marL="0" marR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добровольчества</a:t>
                      </a:r>
                      <a:r>
                        <a:rPr lang="ru-RU" sz="18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  <a:p>
                      <a:pPr marL="0" marR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8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в  России</a:t>
                      </a:r>
                      <a:endParaRPr lang="ru-RU" sz="18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  <a:p>
                      <a:endParaRPr lang="ru-RU" sz="1800" dirty="0">
                        <a:latin typeface="Times New Roman"/>
                      </a:endParaRPr>
                    </a:p>
                  </a:txBody>
                  <a:tcPr marT="45725" marB="45725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804">
                <a:tc>
                  <a:txBody>
                    <a:bodyPr/>
                    <a:lstStyle/>
                    <a:p>
                      <a:endParaRPr lang="ru-RU" sz="1800" dirty="0">
                        <a:latin typeface="Times New Roman"/>
                      </a:endParaRPr>
                    </a:p>
                  </a:txBody>
                  <a:tcPr marT="45725" marB="45725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103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/>
                        </a:rPr>
                        <a:t>                                                                                                        </a:t>
                      </a: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       </a:t>
                      </a: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История пожарной 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pPr lvl="0" algn="ctr">
                        <a:buNone/>
                      </a:pP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                                                                                                                                   охраны</a:t>
                      </a:r>
                      <a:endParaRPr lang="ru-RU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  <a:p>
                      <a:pPr lvl="0" algn="ctr">
                        <a:buNone/>
                      </a:pPr>
                      <a:r>
                        <a:rPr lang="ru-RU" sz="1800" b="1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                                                                                               </a:t>
                      </a:r>
                    </a:p>
                  </a:txBody>
                  <a:tcPr marT="45725" marB="45725"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4"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/>
                      </a:endParaRPr>
                    </a:p>
                  </a:txBody>
                  <a:tcPr marT="45725" marB="457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2781">
                <a:tc>
                  <a:txBody>
                    <a:bodyPr/>
                    <a:lstStyle/>
                    <a:p>
                      <a:r>
                        <a:rPr lang="ru-RU" sz="1800" b="1" dirty="0">
                          <a:latin typeface="Times New Roman"/>
                        </a:rPr>
                        <a:t>История</a:t>
                      </a:r>
                    </a:p>
                    <a:p>
                      <a:r>
                        <a:rPr lang="ru-RU" sz="1800" b="1" dirty="0">
                          <a:latin typeface="Times New Roman"/>
                        </a:rPr>
                        <a:t>огнетушителя</a:t>
                      </a:r>
                    </a:p>
                  </a:txBody>
                  <a:tcPr marT="45725" marB="45725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4">
                <a:tc>
                  <a:txBody>
                    <a:bodyPr/>
                    <a:lstStyle/>
                    <a:p>
                      <a:endParaRPr lang="ru-RU" sz="1800" dirty="0">
                        <a:latin typeface="Times New Roman"/>
                      </a:endParaRPr>
                    </a:p>
                  </a:txBody>
                  <a:tcPr marT="45725" marB="45725"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0261" name="Picture 2" descr="C:\Users\OMEN\Downloads\ipt6.jpg">
            <a:hlinkClick r:id="rId3"/>
            <a:extLst>
              <a:ext uri="{FF2B5EF4-FFF2-40B4-BE49-F238E27FC236}">
                <a16:creationId xmlns:a16="http://schemas.microsoft.com/office/drawing/2014/main" id="{53C73772-B64F-6C23-64E2-4305DD0855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950" y="1373188"/>
            <a:ext cx="5949950" cy="15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2" name="Picture 3" descr="C:\Users\OMEN\Downloads\ipt4.jpg">
            <a:hlinkClick r:id="rId5"/>
            <a:extLst>
              <a:ext uri="{FF2B5EF4-FFF2-40B4-BE49-F238E27FC236}">
                <a16:creationId xmlns:a16="http://schemas.microsoft.com/office/drawing/2014/main" id="{453AE1AF-3900-20DA-2C55-1E8A17E4B4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50" y="2844225"/>
            <a:ext cx="5921375" cy="17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3" name="Picture 4" descr="C:\Users\OMEN\Downloads\ipt5.jpg">
            <a:hlinkClick r:id="rId7"/>
            <a:extLst>
              <a:ext uri="{FF2B5EF4-FFF2-40B4-BE49-F238E27FC236}">
                <a16:creationId xmlns:a16="http://schemas.microsoft.com/office/drawing/2014/main" id="{F8036DA4-F42E-0F56-8FC8-17BF2356F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425" y="4603263"/>
            <a:ext cx="5959475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46348C6A-E918-6128-2B7D-602C72A6EFB2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</a:rPr>
              <a:t>vdpo.ru,</a:t>
            </a:r>
            <a:r>
              <a:rPr lang="ru-RU" sz="1400" dirty="0">
                <a:solidFill>
                  <a:srgbClr val="1010F8"/>
                </a:solidFill>
              </a:rPr>
              <a:t> </a:t>
            </a:r>
            <a:r>
              <a:rPr lang="ru-RU" sz="1400" dirty="0" err="1">
                <a:solidFill>
                  <a:srgbClr val="1010F8"/>
                </a:solidFill>
              </a:rPr>
              <a:t>вдпо.рф</a:t>
            </a:r>
            <a:endParaRPr lang="ru-RU" sz="1400" dirty="0">
              <a:solidFill>
                <a:srgbClr val="1010F8"/>
              </a:solidFill>
            </a:endParaRPr>
          </a:p>
        </p:txBody>
      </p:sp>
      <p:sp>
        <p:nvSpPr>
          <p:cNvPr id="4" name="Прямоугольник 3">
            <a:hlinkClick r:id="rId2"/>
            <a:extLst>
              <a:ext uri="{FF2B5EF4-FFF2-40B4-BE49-F238E27FC236}">
                <a16:creationId xmlns:a16="http://schemas.microsoft.com/office/drawing/2014/main" id="{83915C02-E58C-0439-018C-5D0C6BBDAFEF}"/>
              </a:ext>
            </a:extLst>
          </p:cNvPr>
          <p:cNvSpPr/>
          <p:nvPr/>
        </p:nvSpPr>
        <p:spPr>
          <a:xfrm>
            <a:off x="301625" y="177800"/>
            <a:ext cx="8540750" cy="103028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68" name="Заголовок 1">
            <a:extLst>
              <a:ext uri="{FF2B5EF4-FFF2-40B4-BE49-F238E27FC236}">
                <a16:creationId xmlns:a16="http://schemas.microsoft.com/office/drawing/2014/main" id="{F796995E-8A00-5065-68F0-551B41CAE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93725"/>
          </a:xfrm>
        </p:spPr>
        <p:txBody>
          <a:bodyPr/>
          <a:lstStyle/>
          <a:p>
            <a:pPr eaLnBrk="1" hangingPunct="1"/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Раздел «Интерактивные презентации» </a:t>
            </a:r>
            <a:endParaRPr lang="ru-RU" altLang="ru-RU" sz="3200">
              <a:solidFill>
                <a:schemeClr val="bg1"/>
              </a:solidFill>
              <a:latin typeface="Times New Roman"/>
              <a:cs typeface="Times New Roman"/>
              <a:hlinkClick r:id="" action="ppaction://noaction"/>
            </a:endParaRPr>
          </a:p>
        </p:txBody>
      </p:sp>
      <p:graphicFrame>
        <p:nvGraphicFramePr>
          <p:cNvPr id="15" name="Таблица 14">
            <a:extLst>
              <a:ext uri="{FF2B5EF4-FFF2-40B4-BE49-F238E27FC236}">
                <a16:creationId xmlns:a16="http://schemas.microsoft.com/office/drawing/2014/main" id="{F34D1FFC-734F-7450-D7D1-963D495BA2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705331"/>
              </p:ext>
            </p:extLst>
          </p:nvPr>
        </p:nvGraphicFramePr>
        <p:xfrm>
          <a:off x="276225" y="1397000"/>
          <a:ext cx="8640000" cy="47053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73967">
                <a:tc>
                  <a:txBody>
                    <a:bodyPr/>
                    <a:lstStyle/>
                    <a:p>
                      <a:pPr marL="0" marR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8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История  пожарной </a:t>
                      </a:r>
                    </a:p>
                    <a:p>
                      <a:pPr marL="0" marR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8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техники  </a:t>
                      </a:r>
                    </a:p>
                    <a:p>
                      <a:pPr marL="0" marR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ru-RU" sz="1400" baseline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/>
                        </a:rPr>
                        <a:t>(часть 1, часть 2, часть 3) </a:t>
                      </a:r>
                      <a:endParaRPr lang="ru-RU" sz="140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/>
                      </a:endParaRPr>
                    </a:p>
                    <a:p>
                      <a:endParaRPr lang="ru-RU" sz="1800" dirty="0">
                        <a:latin typeface="Times New Roman"/>
                      </a:endParaRPr>
                    </a:p>
                  </a:txBody>
                  <a:tcPr marT="45725" marB="457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804">
                <a:tc>
                  <a:txBody>
                    <a:bodyPr/>
                    <a:lstStyle/>
                    <a:p>
                      <a:endParaRPr lang="ru-RU" sz="1800" dirty="0">
                        <a:latin typeface="Times New Roman"/>
                      </a:endParaRPr>
                    </a:p>
                  </a:txBody>
                  <a:tcPr marT="45725" marB="45725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1030">
                <a:tc>
                  <a:txBody>
                    <a:bodyPr/>
                    <a:lstStyle/>
                    <a:p>
                      <a:pPr algn="r"/>
                      <a:r>
                        <a:rPr lang="ru-RU" sz="1800" dirty="0">
                          <a:latin typeface="Times New Roman"/>
                        </a:rPr>
                        <a:t>                                                                                                            </a:t>
                      </a:r>
                      <a:r>
                        <a:rPr lang="ru-RU" sz="1800" b="1" dirty="0">
                          <a:latin typeface="Times New Roman"/>
                        </a:rPr>
                        <a:t>История</a:t>
                      </a:r>
                      <a:r>
                        <a:rPr lang="ru-RU" sz="1800" b="1" baseline="0" dirty="0">
                          <a:latin typeface="Times New Roman"/>
                        </a:rPr>
                        <a:t>  наград пожарной охраны</a:t>
                      </a:r>
                    </a:p>
                    <a:p>
                      <a:pPr algn="r"/>
                      <a:r>
                        <a:rPr lang="ru-RU" sz="1800" b="1" baseline="0" dirty="0">
                          <a:latin typeface="Times New Roman"/>
                        </a:rPr>
                        <a:t>                                                                                                                                             </a:t>
                      </a:r>
                    </a:p>
                  </a:txBody>
                  <a:tcPr marT="45725" marB="457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84">
                <a:tc>
                  <a:txBody>
                    <a:bodyPr/>
                    <a:lstStyle/>
                    <a:p>
                      <a:endParaRPr lang="ru-RU" sz="1800" dirty="0">
                        <a:latin typeface="Times New Roman"/>
                      </a:endParaRPr>
                    </a:p>
                  </a:txBody>
                  <a:tcPr marT="45725" marB="45725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2781">
                <a:tc>
                  <a:txBody>
                    <a:bodyPr/>
                    <a:lstStyle/>
                    <a:p>
                      <a:endParaRPr lang="ru-RU" sz="1800" b="1" dirty="0">
                        <a:latin typeface="Times New Roman"/>
                      </a:endParaRPr>
                    </a:p>
                  </a:txBody>
                  <a:tcPr marT="45725" marB="457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84">
                <a:tc>
                  <a:txBody>
                    <a:bodyPr/>
                    <a:lstStyle/>
                    <a:p>
                      <a:endParaRPr lang="ru-RU" sz="1800" dirty="0">
                        <a:latin typeface="Times New Roman"/>
                      </a:endParaRPr>
                    </a:p>
                  </a:txBody>
                  <a:tcPr marT="45725" marB="45725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1285" name="Picture 2" descr="C:\Users\OMEN\Downloads\ipt2.jpg">
            <a:hlinkClick r:id="rId3"/>
            <a:extLst>
              <a:ext uri="{FF2B5EF4-FFF2-40B4-BE49-F238E27FC236}">
                <a16:creationId xmlns:a16="http://schemas.microsoft.com/office/drawing/2014/main" id="{A0091D74-B7E3-5C5E-3206-76B502649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175" y="1408113"/>
            <a:ext cx="5927725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6" name="Picture 3" descr="C:\Users\OMEN\Downloads\ipt7.jpg">
            <a:hlinkClick r:id="rId5"/>
            <a:extLst>
              <a:ext uri="{FF2B5EF4-FFF2-40B4-BE49-F238E27FC236}">
                <a16:creationId xmlns:a16="http://schemas.microsoft.com/office/drawing/2014/main" id="{A47FE534-B818-0223-8B34-1721CF9E5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25" y="3567850"/>
            <a:ext cx="5710238" cy="144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hlinkClick r:id="rId2"/>
            <a:extLst>
              <a:ext uri="{FF2B5EF4-FFF2-40B4-BE49-F238E27FC236}">
                <a16:creationId xmlns:a16="http://schemas.microsoft.com/office/drawing/2014/main" id="{C5DC2BFC-E515-4F6C-A6C1-B351EE3D8D3A}"/>
              </a:ext>
            </a:extLst>
          </p:cNvPr>
          <p:cNvSpPr/>
          <p:nvPr/>
        </p:nvSpPr>
        <p:spPr>
          <a:xfrm>
            <a:off x="438150" y="360485"/>
            <a:ext cx="8371742" cy="1160584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Пожарно-техническая выставка</a:t>
            </a:r>
            <a:endParaRPr lang="ru-RU" sz="3200" dirty="0">
              <a:latin typeface="Times New Roman"/>
              <a:cs typeface="Times New Roman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E9B679A-4235-2F7A-B90E-1DBFAC076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48450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24AFE48-14E4-40F7-B111-10DE52E949AE}" type="slidenum">
              <a:rPr lang="ru-RU" altLang="cs-CZ" sz="1000">
                <a:solidFill>
                  <a:schemeClr val="tx1">
                    <a:lumMod val="75000"/>
                    <a:lumOff val="25000"/>
                  </a:schemeClr>
                </a:solidFill>
              </a:rPr>
              <a:pPr>
                <a:spcAft>
                  <a:spcPts val="600"/>
                </a:spcAft>
              </a:pPr>
              <a:t>12</a:t>
            </a:fld>
            <a:endParaRPr lang="ru-RU" altLang="cs-CZ" sz="10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C108E5-101A-40C4-8DDF-F7452C828B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938" y="2283516"/>
            <a:ext cx="8510953" cy="431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701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9">
            <a:extLst>
              <a:ext uri="{FF2B5EF4-FFF2-40B4-BE49-F238E27FC236}">
                <a16:creationId xmlns:a16="http://schemas.microsoft.com/office/drawing/2014/main" id="{FFE99143-5B24-CF7C-FD5D-089A2A1D4F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2"/>
          <a:stretch>
            <a:fillRect/>
          </a:stretch>
        </p:blipFill>
        <p:spPr bwMode="auto">
          <a:xfrm>
            <a:off x="709600" y="4925563"/>
            <a:ext cx="464820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3380E4F-A28D-FAD7-38CB-3D82700AF5CD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/>
                <a:cs typeface="Times New Roman"/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  <a:latin typeface="Times New Roman"/>
                <a:cs typeface="Times New Roman"/>
              </a:rPr>
              <a:t>vdpo.ru,</a:t>
            </a:r>
            <a:r>
              <a:rPr lang="ru-RU" sz="1400" dirty="0">
                <a:solidFill>
                  <a:srgbClr val="1010F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err="1">
                <a:solidFill>
                  <a:srgbClr val="1010F8"/>
                </a:solidFill>
                <a:latin typeface="Times New Roman"/>
                <a:cs typeface="Times New Roman"/>
              </a:rPr>
              <a:t>вдпо.рф</a:t>
            </a:r>
            <a:endParaRPr lang="ru-RU" sz="1400" dirty="0">
              <a:solidFill>
                <a:srgbClr val="1010F8"/>
              </a:solidFill>
              <a:latin typeface="Times New Roman"/>
              <a:cs typeface="Times New Roman"/>
            </a:endParaRPr>
          </a:p>
        </p:txBody>
      </p:sp>
      <p:sp>
        <p:nvSpPr>
          <p:cNvPr id="4" name="Прямоугольник 3">
            <a:hlinkClick r:id="rId3"/>
            <a:extLst>
              <a:ext uri="{FF2B5EF4-FFF2-40B4-BE49-F238E27FC236}">
                <a16:creationId xmlns:a16="http://schemas.microsoft.com/office/drawing/2014/main" id="{BFAB7792-EA91-EC4B-7F16-2BBBCE87D49F}"/>
              </a:ext>
            </a:extLst>
          </p:cNvPr>
          <p:cNvSpPr/>
          <p:nvPr/>
        </p:nvSpPr>
        <p:spPr>
          <a:xfrm>
            <a:off x="301625" y="177800"/>
            <a:ext cx="8540750" cy="103028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2293" name="Заголовок 1">
            <a:extLst>
              <a:ext uri="{FF2B5EF4-FFF2-40B4-BE49-F238E27FC236}">
                <a16:creationId xmlns:a16="http://schemas.microsoft.com/office/drawing/2014/main" id="{F99DC6AF-7C0E-D5D2-2C01-F8F245A03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93725"/>
          </a:xfrm>
        </p:spPr>
        <p:txBody>
          <a:bodyPr/>
          <a:lstStyle/>
          <a:p>
            <a:pPr eaLnBrk="1" hangingPunct="1"/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Раздел «Виртуальный музей»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4D7E37-48FA-EF2D-BFD1-67D87AAFF2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975" y="1274763"/>
            <a:ext cx="5273675" cy="431800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0000"/>
                </a:solidFill>
                <a:latin typeface="Times New Roman"/>
                <a:cs typeface="Times New Roman"/>
              </a:rPr>
              <a:t>100% </a:t>
            </a:r>
            <a:r>
              <a:rPr lang="ru-RU" sz="2000" dirty="0">
                <a:solidFill>
                  <a:srgbClr val="FF0000"/>
                </a:solidFill>
                <a:latin typeface="Times New Roman"/>
                <a:cs typeface="Times New Roman"/>
              </a:rPr>
              <a:t>виртуальный музей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00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marL="0" indent="0" eaLnBrk="1" fontAlgn="auto" hangingPunct="1">
              <a:lnSpc>
                <a:spcPct val="5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«Пожарная охрана и добровольчество в России.</a:t>
            </a:r>
          </a:p>
          <a:p>
            <a:pPr marL="0" indent="0" eaLnBrk="1" fontAlgn="auto" hangingPunct="1">
              <a:lnSpc>
                <a:spcPct val="50000"/>
              </a:lnSpc>
              <a:spcBef>
                <a:spcPts val="600"/>
              </a:spcBef>
              <a:spcAft>
                <a:spcPts val="0"/>
              </a:spcAft>
              <a:buNone/>
              <a:defRPr/>
            </a:pPr>
            <a:r>
              <a:rPr lang="ru-RU" sz="15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 История и современность»</a:t>
            </a: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b="1" dirty="0">
                <a:latin typeface="Times New Roman"/>
                <a:cs typeface="Times New Roman"/>
              </a:rPr>
              <a:t>Виртуальные экскурсии</a:t>
            </a:r>
          </a:p>
          <a:p>
            <a:pPr marL="0" indent="0" eaLnBrk="1" fontAlgn="auto" hangingPunct="1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450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по действующим музейно-выставочным экспозициям</a:t>
            </a:r>
          </a:p>
          <a:p>
            <a:pPr marL="457200" lvl="1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800" b="1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 marL="179705" lvl="1" indent="0" eaLnBrk="1" fontAlgn="auto" hangingPunct="1">
              <a:spcAft>
                <a:spcPts val="0"/>
              </a:spcAft>
              <a:buNone/>
              <a:defRPr/>
            </a:pP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Санкт-Петербург	Краснодар         Волгоград</a:t>
            </a:r>
          </a:p>
          <a:p>
            <a:pPr marL="179705" lvl="1" indent="0" eaLnBrk="1" fontAlgn="auto" hangingPunct="1">
              <a:spcAft>
                <a:spcPts val="0"/>
              </a:spcAft>
              <a:buNone/>
              <a:defRPr/>
            </a:pP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Оренбург	Саратов                      Рязань</a:t>
            </a:r>
          </a:p>
          <a:p>
            <a:pPr marL="179705" lvl="1" indent="0" eaLnBrk="1" fontAlgn="auto" hangingPunct="1">
              <a:spcAft>
                <a:spcPts val="0"/>
              </a:spcAft>
              <a:buNone/>
              <a:defRPr/>
            </a:pP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Ярославль	Кострома                     Калуга</a:t>
            </a:r>
          </a:p>
          <a:p>
            <a:pPr marL="179705" lvl="1" indent="0" eaLnBrk="1" fontAlgn="auto" hangingPunct="1">
              <a:spcAft>
                <a:spcPts val="0"/>
              </a:spcAft>
              <a:buNone/>
              <a:defRPr/>
            </a:pP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Мурманск	Киров                           ВНИИПО</a:t>
            </a:r>
          </a:p>
          <a:p>
            <a:pPr marL="179705" lvl="1" indent="0" eaLnBrk="1" fontAlgn="auto" hangingPunct="1">
              <a:spcAft>
                <a:spcPts val="0"/>
              </a:spcAft>
              <a:buNone/>
              <a:defRPr/>
            </a:pP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Иваново        Тула                   СПб УГПС МЧС России</a:t>
            </a:r>
            <a:endParaRPr lang="ru-RU" sz="1200" b="1" dirty="0">
              <a:solidFill>
                <a:schemeClr val="accent2">
                  <a:lumMod val="75000"/>
                </a:schemeClr>
              </a:solidFill>
              <a:latin typeface="Times New Roman"/>
              <a:cs typeface="Times New Roman"/>
            </a:endParaRPr>
          </a:p>
          <a:p>
            <a:pPr marL="179705" lvl="1" indent="-342900" eaLnBrk="1" fontAlgn="auto" hangingPunct="1">
              <a:spcAft>
                <a:spcPts val="0"/>
              </a:spcAft>
              <a:buNone/>
              <a:defRPr/>
            </a:pP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    АГЗ МЧС России	 АГПС МЧС России</a:t>
            </a:r>
            <a:r>
              <a:rPr lang="en-US" sz="14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   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… и другие</a:t>
            </a:r>
          </a:p>
          <a:p>
            <a:pPr marL="179705" lvl="1" indent="-342900" eaLnBrk="1" fontAlgn="auto" hangingPunct="1">
              <a:spcAft>
                <a:spcPts val="0"/>
              </a:spcAft>
              <a:buNone/>
              <a:defRPr/>
            </a:pPr>
            <a:r>
              <a:rPr lang="en-US" sz="2000" b="1" dirty="0">
                <a:solidFill>
                  <a:srgbClr val="FF0000"/>
                </a:solidFill>
                <a:latin typeface="Times New Roman"/>
                <a:cs typeface="Times New Roman"/>
              </a:rPr>
              <a:t>   </a:t>
            </a:r>
            <a:r>
              <a:rPr lang="ru-RU" sz="2400" b="1" dirty="0">
                <a:solidFill>
                  <a:srgbClr val="FF0000"/>
                </a:solidFill>
                <a:latin typeface="Times New Roman"/>
                <a:cs typeface="Times New Roman"/>
              </a:rPr>
              <a:t>54 музея в субъектах РФ  </a:t>
            </a:r>
          </a:p>
          <a:p>
            <a:pPr marL="800100" lvl="1" indent="-342900" eaLnBrk="1" fontAlgn="auto" hangingPunct="1">
              <a:spcAft>
                <a:spcPts val="0"/>
              </a:spcAft>
              <a:buNone/>
              <a:defRPr/>
            </a:pPr>
            <a:r>
              <a:rPr lang="ru-RU" sz="1400" b="1" dirty="0">
                <a:solidFill>
                  <a:srgbClr val="0070C0"/>
                </a:solidFill>
                <a:latin typeface="Times New Roman"/>
                <a:cs typeface="Times New Roman"/>
              </a:rPr>
              <a:t>            </a:t>
            </a:r>
            <a:endParaRPr lang="ru-RU" sz="1200" b="1" dirty="0">
              <a:solidFill>
                <a:srgbClr val="0070C0"/>
              </a:solidFill>
              <a:latin typeface="Times New Roman"/>
              <a:cs typeface="Times New Roman"/>
            </a:endParaRPr>
          </a:p>
        </p:txBody>
      </p:sp>
      <p:pic>
        <p:nvPicPr>
          <p:cNvPr id="12295" name="Рисунок 8" descr="вирт туры.jpg">
            <a:extLst>
              <a:ext uri="{FF2B5EF4-FFF2-40B4-BE49-F238E27FC236}">
                <a16:creationId xmlns:a16="http://schemas.microsoft.com/office/drawing/2014/main" id="{26011EA3-A8EC-8D09-F402-C5E5EC1D69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74"/>
          <a:stretch>
            <a:fillRect/>
          </a:stretch>
        </p:blipFill>
        <p:spPr bwMode="auto">
          <a:xfrm>
            <a:off x="5354638" y="4957300"/>
            <a:ext cx="3151187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8">
            <a:extLst>
              <a:ext uri="{FF2B5EF4-FFF2-40B4-BE49-F238E27FC236}">
                <a16:creationId xmlns:a16="http://schemas.microsoft.com/office/drawing/2014/main" id="{99838C60-6C4F-57BE-04B5-B0B49A8E6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1438" y="4487863"/>
            <a:ext cx="5103812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lvl="1" eaLnBrk="1" hangingPunct="1"/>
            <a:r>
              <a:rPr lang="ru-RU" altLang="cs-CZ" sz="1600" b="1" dirty="0">
                <a:latin typeface="Times New Roman"/>
                <a:cs typeface="Arial"/>
              </a:rPr>
              <a:t> продолжительность аудиогидов  </a:t>
            </a:r>
            <a:r>
              <a:rPr lang="en-US" altLang="cs-CZ" sz="1600" b="1" dirty="0">
                <a:solidFill>
                  <a:srgbClr val="FF0000"/>
                </a:solidFill>
                <a:latin typeface="Times New Roman"/>
                <a:cs typeface="Arial"/>
              </a:rPr>
              <a:t>&gt;</a:t>
            </a:r>
            <a:r>
              <a:rPr lang="ru-RU" altLang="cs-CZ" sz="1600" b="1" dirty="0">
                <a:solidFill>
                  <a:srgbClr val="FF0000"/>
                </a:solidFill>
                <a:latin typeface="Times New Roman"/>
                <a:cs typeface="Arial"/>
              </a:rPr>
              <a:t> 1500 минут </a:t>
            </a:r>
            <a:endParaRPr lang="ru-RU" altLang="cs-CZ" sz="1600" b="1" dirty="0">
              <a:solidFill>
                <a:srgbClr val="0070C0"/>
              </a:solidFill>
              <a:latin typeface="Times New Roman"/>
            </a:endParaRPr>
          </a:p>
          <a:p>
            <a:pPr eaLnBrk="1" hangingPunct="1"/>
            <a:endParaRPr lang="ru-RU" altLang="cs-CZ" dirty="0">
              <a:latin typeface="Times New Roman"/>
            </a:endParaRPr>
          </a:p>
        </p:txBody>
      </p:sp>
      <p:pic>
        <p:nvPicPr>
          <p:cNvPr id="12297" name="Рисунок 9" descr="музей1.jpg">
            <a:extLst>
              <a:ext uri="{FF2B5EF4-FFF2-40B4-BE49-F238E27FC236}">
                <a16:creationId xmlns:a16="http://schemas.microsoft.com/office/drawing/2014/main" id="{4E57AE45-2AC5-D2CC-1D1D-60BF047F57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088" y="1403350"/>
            <a:ext cx="4125912" cy="293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7C835CF-FDD4-54F0-8294-F2515733A5DF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/>
                <a:cs typeface="Times New Roman"/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  <a:latin typeface="Times New Roman"/>
                <a:cs typeface="Times New Roman"/>
              </a:rPr>
              <a:t>vdpo.ru,</a:t>
            </a:r>
            <a:r>
              <a:rPr lang="ru-RU" sz="1400" dirty="0">
                <a:solidFill>
                  <a:srgbClr val="1010F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err="1">
                <a:solidFill>
                  <a:srgbClr val="1010F8"/>
                </a:solidFill>
                <a:latin typeface="Times New Roman"/>
                <a:cs typeface="Times New Roman"/>
              </a:rPr>
              <a:t>вдпо.рф</a:t>
            </a:r>
            <a:endParaRPr lang="ru-RU" sz="1400">
              <a:solidFill>
                <a:srgbClr val="1010F8"/>
              </a:solidFill>
              <a:latin typeface="Times New Roman"/>
              <a:cs typeface="Times New Roman"/>
            </a:endParaRPr>
          </a:p>
        </p:txBody>
      </p:sp>
      <p:sp>
        <p:nvSpPr>
          <p:cNvPr id="4" name="Прямоугольник 3">
            <a:hlinkClick r:id="rId2"/>
            <a:extLst>
              <a:ext uri="{FF2B5EF4-FFF2-40B4-BE49-F238E27FC236}">
                <a16:creationId xmlns:a16="http://schemas.microsoft.com/office/drawing/2014/main" id="{345E21A7-1C02-5E87-EF2A-30386A38596B}"/>
              </a:ext>
            </a:extLst>
          </p:cNvPr>
          <p:cNvSpPr/>
          <p:nvPr/>
        </p:nvSpPr>
        <p:spPr>
          <a:xfrm>
            <a:off x="301625" y="177800"/>
            <a:ext cx="8540750" cy="103028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3316" name="Заголовок 1">
            <a:extLst>
              <a:ext uri="{FF2B5EF4-FFF2-40B4-BE49-F238E27FC236}">
                <a16:creationId xmlns:a16="http://schemas.microsoft.com/office/drawing/2014/main" id="{96AEB1A5-D27D-4694-4805-65DBF9367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93725"/>
          </a:xfrm>
          <a:solidFill>
            <a:srgbClr val="ED7D31"/>
          </a:solidFill>
        </p:spPr>
        <p:txBody>
          <a:bodyPr/>
          <a:lstStyle/>
          <a:p>
            <a:pPr eaLnBrk="1" hangingPunct="1"/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Раздел «Музеи и памятные места»</a:t>
            </a:r>
          </a:p>
        </p:txBody>
      </p:sp>
      <p:sp>
        <p:nvSpPr>
          <p:cNvPr id="10245" name="Объект 2">
            <a:extLst>
              <a:ext uri="{FF2B5EF4-FFF2-40B4-BE49-F238E27FC236}">
                <a16:creationId xmlns:a16="http://schemas.microsoft.com/office/drawing/2014/main" id="{5E619037-3661-84EC-D487-7E0A850E05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6088" y="1255713"/>
            <a:ext cx="8293100" cy="478790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altLang="ru-RU" sz="2000" b="1" dirty="0">
                <a:latin typeface="Times New Roman"/>
                <a:cs typeface="Times New Roman"/>
              </a:rPr>
              <a:t>Музеи и памятные места </a:t>
            </a:r>
            <a:r>
              <a:rPr lang="ru-RU" altLang="ru-RU" sz="1600" dirty="0">
                <a:latin typeface="Times New Roman"/>
                <a:cs typeface="Times New Roman"/>
              </a:rPr>
              <a:t>(</a:t>
            </a:r>
            <a:r>
              <a:rPr lang="ru-RU" alt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более </a:t>
            </a:r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2 050 объектов</a:t>
            </a:r>
            <a:r>
              <a:rPr lang="ru-RU" altLang="ru-RU" sz="1600" dirty="0">
                <a:latin typeface="Times New Roman"/>
                <a:cs typeface="Times New Roman"/>
              </a:rPr>
              <a:t>)</a:t>
            </a:r>
            <a:r>
              <a:rPr lang="ru-RU" altLang="ru-RU" sz="1600" b="1" dirty="0">
                <a:latin typeface="Times New Roman"/>
                <a:cs typeface="Times New Roman"/>
              </a:rPr>
              <a:t> с привязкой к геолокации</a:t>
            </a:r>
          </a:p>
          <a:p>
            <a:pPr marL="457200" lvl="1" indent="0" eaLnBrk="1" fontAlgn="auto" hangingPunct="1">
              <a:spcAft>
                <a:spcPts val="0"/>
              </a:spcAft>
              <a:buNone/>
              <a:defRPr/>
            </a:pPr>
            <a:r>
              <a:rPr lang="ru-RU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Музей		=</a:t>
            </a:r>
            <a:r>
              <a:rPr lang="en-US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 </a:t>
            </a:r>
            <a:r>
              <a:rPr lang="ru-RU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 194	Памятник архитектуры                    =</a:t>
            </a:r>
            <a:r>
              <a:rPr lang="en-US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103</a:t>
            </a:r>
          </a:p>
          <a:p>
            <a:pPr marL="457200" lvl="1" indent="0" eaLnBrk="1" fontAlgn="auto" hangingPunct="1">
              <a:spcAft>
                <a:spcPts val="0"/>
              </a:spcAft>
              <a:buNone/>
              <a:defRPr/>
            </a:pPr>
            <a:r>
              <a:rPr lang="ru-RU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Памятник		=</a:t>
            </a:r>
            <a:r>
              <a:rPr lang="en-US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 7</a:t>
            </a:r>
            <a:r>
              <a:rPr lang="ru-RU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75	Часовня/храм	                     =  100</a:t>
            </a:r>
          </a:p>
          <a:p>
            <a:pPr marL="457200" lvl="1" indent="0" eaLnBrk="1" fontAlgn="auto" hangingPunct="1">
              <a:spcAft>
                <a:spcPts val="0"/>
              </a:spcAft>
              <a:buNone/>
              <a:defRPr/>
            </a:pPr>
            <a:r>
              <a:rPr lang="ru-RU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Мемориальная доска	=</a:t>
            </a:r>
            <a:r>
              <a:rPr lang="en-US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545 	Аллеи, скверы, улицы	</a:t>
            </a:r>
            <a:r>
              <a:rPr lang="en-US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 </a:t>
            </a:r>
            <a:r>
              <a:rPr lang="ru-RU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                    =  160</a:t>
            </a:r>
          </a:p>
          <a:p>
            <a:pPr marL="457200" lvl="1" indent="0" eaLnBrk="1" fontAlgn="auto" hangingPunct="1">
              <a:spcAft>
                <a:spcPts val="0"/>
              </a:spcAft>
              <a:buNone/>
              <a:defRPr/>
            </a:pPr>
            <a:r>
              <a:rPr lang="ru-RU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Каланча		=  </a:t>
            </a:r>
            <a:r>
              <a:rPr lang="en-US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8</a:t>
            </a:r>
            <a:r>
              <a:rPr lang="ru-RU" altLang="ru-RU" sz="15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0	Именные объекты		=  86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altLang="ru-RU" sz="2000" b="1" dirty="0">
                <a:latin typeface="Times New Roman"/>
                <a:cs typeface="Times New Roman"/>
              </a:rPr>
              <a:t>Ветераны</a:t>
            </a:r>
            <a:r>
              <a:rPr lang="ru-RU" altLang="ru-RU" sz="2000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altLang="ru-RU" sz="1600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– более</a:t>
            </a:r>
            <a:r>
              <a:rPr lang="ru-RU" altLang="ru-RU" sz="16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  <a:latin typeface="Times New Roman"/>
                <a:cs typeface="Times New Roman"/>
              </a:rPr>
              <a:t>1 350 </a:t>
            </a:r>
            <a:endParaRPr lang="ru-RU" altLang="ru-RU" sz="1600" dirty="0">
              <a:solidFill>
                <a:srgbClr val="0070C0"/>
              </a:solidFill>
              <a:latin typeface="Times New Roman"/>
              <a:cs typeface="Times New Roman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altLang="ru-RU" sz="2000" b="1" dirty="0">
                <a:latin typeface="Times New Roman"/>
                <a:cs typeface="Times New Roman"/>
              </a:rPr>
              <a:t>Династии</a:t>
            </a:r>
            <a:r>
              <a:rPr lang="ru-RU" altLang="ru-RU" sz="2000" dirty="0">
                <a:latin typeface="Times New Roman"/>
                <a:cs typeface="Times New Roman"/>
              </a:rPr>
              <a:t> </a:t>
            </a:r>
            <a:r>
              <a:rPr lang="ru-RU" altLang="ru-RU" sz="1600" dirty="0">
                <a:solidFill>
                  <a:schemeClr val="accent2">
                    <a:lumMod val="75000"/>
                  </a:schemeClr>
                </a:solidFill>
                <a:latin typeface="Times New Roman"/>
                <a:cs typeface="Times New Roman"/>
              </a:rPr>
              <a:t>– более</a:t>
            </a:r>
            <a:r>
              <a:rPr lang="ru-RU" altLang="ru-RU" sz="1600" dirty="0">
                <a:solidFill>
                  <a:srgbClr val="0070C0"/>
                </a:solidFill>
                <a:latin typeface="Times New Roman"/>
                <a:cs typeface="Times New Roman"/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  <a:latin typeface="Times New Roman"/>
                <a:cs typeface="Times New Roman"/>
              </a:rPr>
              <a:t>325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Энциклопедия </a:t>
            </a:r>
            <a:r>
              <a:rPr lang="ru-RU" altLang="ru-RU" sz="2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– </a:t>
            </a:r>
            <a:r>
              <a:rPr lang="ru-RU" altLang="ru-RU" sz="16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более</a:t>
            </a:r>
            <a:r>
              <a:rPr lang="ru-RU" altLang="ru-RU" sz="1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4 800 статей</a:t>
            </a:r>
            <a:endParaRPr lang="ru-RU" altLang="ru-RU" sz="1600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3318" name="Рисунок 9">
            <a:extLst>
              <a:ext uri="{FF2B5EF4-FFF2-40B4-BE49-F238E27FC236}">
                <a16:creationId xmlns:a16="http://schemas.microsoft.com/office/drawing/2014/main" id="{029D03E1-FD80-6BE1-EAFF-EF63BED243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25" y="4781550"/>
            <a:ext cx="3470275" cy="136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TextBox 9">
            <a:extLst>
              <a:ext uri="{FF2B5EF4-FFF2-40B4-BE49-F238E27FC236}">
                <a16:creationId xmlns:a16="http://schemas.microsoft.com/office/drawing/2014/main" id="{28795171-94C9-0166-8C49-4C279E8FC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8950" y="3730625"/>
            <a:ext cx="9893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900" i="1" dirty="0">
                <a:latin typeface="Times New Roman"/>
                <a:cs typeface="Arial"/>
              </a:rPr>
              <a:t>Интерактивная</a:t>
            </a:r>
          </a:p>
          <a:p>
            <a:pPr eaLnBrk="1" hangingPunct="1"/>
            <a:r>
              <a:rPr lang="ru-RU" altLang="ru-RU" sz="900" i="1" dirty="0">
                <a:latin typeface="Times New Roman"/>
                <a:cs typeface="Arial"/>
              </a:rPr>
              <a:t>Яндекс</a:t>
            </a:r>
            <a:r>
              <a:rPr lang="en-US" altLang="ru-RU" sz="900" i="1" dirty="0">
                <a:latin typeface="Times New Roman"/>
                <a:cs typeface="Arial"/>
              </a:rPr>
              <a:t>-</a:t>
            </a:r>
            <a:r>
              <a:rPr lang="ru-RU" altLang="ru-RU" sz="900" i="1" dirty="0">
                <a:latin typeface="Times New Roman"/>
                <a:cs typeface="Arial"/>
              </a:rPr>
              <a:t>карта</a:t>
            </a:r>
          </a:p>
        </p:txBody>
      </p:sp>
      <p:pic>
        <p:nvPicPr>
          <p:cNvPr id="13320" name="Рисунок 10" descr="памятные места1.jpg">
            <a:extLst>
              <a:ext uri="{FF2B5EF4-FFF2-40B4-BE49-F238E27FC236}">
                <a16:creationId xmlns:a16="http://schemas.microsoft.com/office/drawing/2014/main" id="{3150522A-2D1A-9769-8506-7B284B7E1F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" y="3667125"/>
            <a:ext cx="3646487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E2577737-D5FB-3503-4D6B-78D85BD48ABB}"/>
              </a:ext>
            </a:extLst>
          </p:cNvPr>
          <p:cNvCxnSpPr/>
          <p:nvPr/>
        </p:nvCxnSpPr>
        <p:spPr>
          <a:xfrm flipH="1">
            <a:off x="3230563" y="4146550"/>
            <a:ext cx="1522412" cy="869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22" name="Рисунок 15" descr="Screenshot 2022-04-18 at 19-16-14 Памятные места и музеи - на портале ВДПО.РФ.png">
            <a:extLst>
              <a:ext uri="{FF2B5EF4-FFF2-40B4-BE49-F238E27FC236}">
                <a16:creationId xmlns:a16="http://schemas.microsoft.com/office/drawing/2014/main" id="{76C441AA-8EA8-4E8B-0CB7-07379BE683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650" y="4292600"/>
            <a:ext cx="3657600" cy="207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Рисунок 16" descr="Screenshot 2022-04-18 at 19-18-42 Память и Слава! Герои портала ВДПО.рф.png">
            <a:extLst>
              <a:ext uri="{FF2B5EF4-FFF2-40B4-BE49-F238E27FC236}">
                <a16:creationId xmlns:a16="http://schemas.microsoft.com/office/drawing/2014/main" id="{E5589E77-3079-8B77-9BA1-B081BCF3EF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488" y="2828925"/>
            <a:ext cx="3017837" cy="146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FF49167-64B7-115C-9609-C0B71D103DE7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/>
                <a:cs typeface="Times New Roman"/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  <a:latin typeface="Times New Roman"/>
                <a:cs typeface="Times New Roman"/>
              </a:rPr>
              <a:t>vdpo.ru,</a:t>
            </a:r>
            <a:r>
              <a:rPr lang="ru-RU" sz="1400" dirty="0">
                <a:solidFill>
                  <a:srgbClr val="1010F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err="1">
                <a:solidFill>
                  <a:srgbClr val="1010F8"/>
                </a:solidFill>
                <a:latin typeface="Times New Roman"/>
                <a:cs typeface="Times New Roman"/>
              </a:rPr>
              <a:t>вдпо.рф</a:t>
            </a:r>
            <a:endParaRPr lang="ru-RU" sz="1400" dirty="0">
              <a:solidFill>
                <a:srgbClr val="1010F8"/>
              </a:solidFill>
              <a:latin typeface="Times New Roman"/>
              <a:cs typeface="Times New Roman"/>
            </a:endParaRPr>
          </a:p>
        </p:txBody>
      </p:sp>
      <p:sp>
        <p:nvSpPr>
          <p:cNvPr id="4" name="Прямоугольник 3">
            <a:hlinkClick r:id="rId2"/>
            <a:extLst>
              <a:ext uri="{FF2B5EF4-FFF2-40B4-BE49-F238E27FC236}">
                <a16:creationId xmlns:a16="http://schemas.microsoft.com/office/drawing/2014/main" id="{5799B33E-86CD-184B-0290-9CC9F93C6B9B}"/>
              </a:ext>
            </a:extLst>
          </p:cNvPr>
          <p:cNvSpPr/>
          <p:nvPr/>
        </p:nvSpPr>
        <p:spPr>
          <a:xfrm>
            <a:off x="301625" y="177800"/>
            <a:ext cx="8540750" cy="103028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4340" name="Заголовок 1">
            <a:extLst>
              <a:ext uri="{FF2B5EF4-FFF2-40B4-BE49-F238E27FC236}">
                <a16:creationId xmlns:a16="http://schemas.microsoft.com/office/drawing/2014/main" id="{D8C84D7F-D1A4-A7AA-8230-245AEB742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93725"/>
          </a:xfrm>
        </p:spPr>
        <p:txBody>
          <a:bodyPr/>
          <a:lstStyle/>
          <a:p>
            <a:pPr eaLnBrk="1" hangingPunct="1"/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Подраздел «субъект РФ»</a:t>
            </a:r>
          </a:p>
        </p:txBody>
      </p:sp>
      <p:pic>
        <p:nvPicPr>
          <p:cNvPr id="14341" name="Содержимое 13" descr="субъект.jpg">
            <a:extLst>
              <a:ext uri="{FF2B5EF4-FFF2-40B4-BE49-F238E27FC236}">
                <a16:creationId xmlns:a16="http://schemas.microsoft.com/office/drawing/2014/main" id="{0B1EECCA-2A58-3D55-82C3-2AD7457EE5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22938" y="1219200"/>
            <a:ext cx="3170237" cy="5037138"/>
          </a:xfrm>
        </p:spPr>
      </p:pic>
      <p:sp>
        <p:nvSpPr>
          <p:cNvPr id="14342" name="TextBox 14">
            <a:extLst>
              <a:ext uri="{FF2B5EF4-FFF2-40B4-BE49-F238E27FC236}">
                <a16:creationId xmlns:a16="http://schemas.microsoft.com/office/drawing/2014/main" id="{3D3837A1-9921-B904-5D73-3D8EEDCF1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438" y="1401763"/>
            <a:ext cx="5080000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>
                <a:latin typeface="Times New Roman"/>
                <a:cs typeface="Arial"/>
              </a:rPr>
              <a:t>Для </a:t>
            </a:r>
            <a:r>
              <a:rPr lang="ru-RU" altLang="ru-RU" b="1" dirty="0">
                <a:solidFill>
                  <a:srgbClr val="FF0000"/>
                </a:solidFill>
                <a:latin typeface="Times New Roman"/>
                <a:cs typeface="Arial"/>
              </a:rPr>
              <a:t>каждого из субъектов РФ </a:t>
            </a:r>
            <a:r>
              <a:rPr lang="ru-RU" altLang="ru-RU" dirty="0">
                <a:latin typeface="Times New Roman"/>
                <a:cs typeface="Arial"/>
              </a:rPr>
              <a:t>есть отдельная страница со следующими  информационными  материалами:</a:t>
            </a:r>
          </a:p>
          <a:p>
            <a:pPr eaLnBrk="1" hangingPunct="1"/>
            <a:endParaRPr lang="ru-RU" altLang="ru-RU" dirty="0">
              <a:latin typeface="Times New Roman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dirty="0">
                <a:latin typeface="Times New Roman"/>
                <a:cs typeface="Arial"/>
              </a:rPr>
              <a:t> </a:t>
            </a:r>
            <a:r>
              <a:rPr lang="ru-RU" altLang="ru-RU" b="1" dirty="0">
                <a:latin typeface="Times New Roman"/>
                <a:cs typeface="Arial"/>
              </a:rPr>
              <a:t>История</a:t>
            </a:r>
            <a:r>
              <a:rPr lang="ru-RU" altLang="ru-RU" dirty="0">
                <a:latin typeface="Times New Roman"/>
                <a:cs typeface="Arial"/>
              </a:rPr>
              <a:t> (текст + фото-галерея)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dirty="0">
                <a:latin typeface="Times New Roman"/>
                <a:cs typeface="Arial"/>
              </a:rPr>
              <a:t> </a:t>
            </a:r>
            <a:r>
              <a:rPr lang="ru-RU" altLang="ru-RU" b="1" dirty="0">
                <a:latin typeface="Times New Roman"/>
                <a:cs typeface="Arial"/>
              </a:rPr>
              <a:t>Музеи и выставки </a:t>
            </a:r>
            <a:endParaRPr lang="ru-RU" altLang="ru-RU" b="1" dirty="0">
              <a:latin typeface="Times New Roman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dirty="0">
                <a:latin typeface="Times New Roman"/>
                <a:cs typeface="Arial"/>
              </a:rPr>
              <a:t> </a:t>
            </a:r>
            <a:r>
              <a:rPr lang="ru-RU" altLang="ru-RU" b="1" dirty="0">
                <a:latin typeface="Times New Roman"/>
                <a:cs typeface="Arial"/>
              </a:rPr>
              <a:t>Памятные места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b="1" dirty="0">
                <a:latin typeface="Times New Roman"/>
                <a:cs typeface="Arial"/>
              </a:rPr>
              <a:t> Ветераны </a:t>
            </a:r>
            <a:endParaRPr lang="ru-RU" altLang="ru-RU" b="1" dirty="0">
              <a:latin typeface="Times New Roman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dirty="0">
                <a:latin typeface="Times New Roman"/>
                <a:cs typeface="Arial"/>
              </a:rPr>
              <a:t> </a:t>
            </a:r>
            <a:r>
              <a:rPr lang="ru-RU" altLang="ru-RU" b="1" dirty="0">
                <a:latin typeface="Times New Roman"/>
                <a:cs typeface="Arial"/>
              </a:rPr>
              <a:t>Династии</a:t>
            </a:r>
            <a:r>
              <a:rPr lang="ru-RU" altLang="ru-RU" dirty="0">
                <a:latin typeface="Times New Roman"/>
                <a:cs typeface="Arial"/>
              </a:rPr>
              <a:t> </a:t>
            </a:r>
            <a:endParaRPr lang="ru-RU" altLang="ru-RU" dirty="0">
              <a:latin typeface="Times New Roman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dirty="0">
                <a:latin typeface="Times New Roman"/>
                <a:cs typeface="Arial"/>
              </a:rPr>
              <a:t> </a:t>
            </a:r>
            <a:r>
              <a:rPr lang="ru-RU" altLang="ru-RU" b="1" dirty="0">
                <a:latin typeface="Times New Roman"/>
                <a:cs typeface="Arial"/>
              </a:rPr>
              <a:t>Книга памяти</a:t>
            </a:r>
          </a:p>
        </p:txBody>
      </p:sp>
      <p:sp>
        <p:nvSpPr>
          <p:cNvPr id="16" name="Правая фигурная скобка 15">
            <a:extLst>
              <a:ext uri="{FF2B5EF4-FFF2-40B4-BE49-F238E27FC236}">
                <a16:creationId xmlns:a16="http://schemas.microsoft.com/office/drawing/2014/main" id="{D73B829E-FEA5-EC95-16C0-F740C5B35F3A}"/>
              </a:ext>
            </a:extLst>
          </p:cNvPr>
          <p:cNvSpPr/>
          <p:nvPr/>
        </p:nvSpPr>
        <p:spPr>
          <a:xfrm>
            <a:off x="2810256" y="2883408"/>
            <a:ext cx="201168" cy="451104"/>
          </a:xfrm>
          <a:prstGeom prst="rightBrace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n>
                <a:solidFill>
                  <a:prstClr val="black"/>
                </a:solidFill>
              </a:ln>
              <a:latin typeface="Times New Roman"/>
              <a:cs typeface="Times New Roman"/>
            </a:endParaRPr>
          </a:p>
        </p:txBody>
      </p:sp>
      <p:sp>
        <p:nvSpPr>
          <p:cNvPr id="14346" name="TextBox 16">
            <a:extLst>
              <a:ext uri="{FF2B5EF4-FFF2-40B4-BE49-F238E27FC236}">
                <a16:creationId xmlns:a16="http://schemas.microsoft.com/office/drawing/2014/main" id="{E6F62BDC-7672-4F7F-E980-3E5ED4C3CF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9413" y="2901950"/>
            <a:ext cx="254317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100" dirty="0">
                <a:latin typeface="Times New Roman"/>
                <a:cs typeface="Arial"/>
              </a:rPr>
              <a:t>с привязкой к геолокации </a:t>
            </a:r>
            <a:endParaRPr lang="ru-RU" altLang="ru-RU" sz="1100" dirty="0">
              <a:latin typeface="Times New Roman"/>
            </a:endParaRPr>
          </a:p>
          <a:p>
            <a:pPr algn="ctr" eaLnBrk="1" hangingPunct="1"/>
            <a:r>
              <a:rPr lang="ru-RU" altLang="ru-RU" sz="1100" dirty="0">
                <a:latin typeface="Times New Roman"/>
                <a:cs typeface="Arial"/>
              </a:rPr>
              <a:t>(описание, контакты, фото-галерея)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2A1D1C5-6775-0613-B608-CBB2AED09028}"/>
              </a:ext>
            </a:extLst>
          </p:cNvPr>
          <p:cNvSpPr txBox="1"/>
          <p:nvPr/>
        </p:nvSpPr>
        <p:spPr>
          <a:xfrm>
            <a:off x="0" y="4316413"/>
            <a:ext cx="6061075" cy="1354137"/>
          </a:xfrm>
          <a:prstGeom prst="rect">
            <a:avLst/>
          </a:prstGeom>
          <a:noFill/>
          <a:ln w="3175" cmpd="sng">
            <a:solidFill>
              <a:srgbClr val="0070C0"/>
            </a:solidFill>
            <a:prstDash val="dash"/>
          </a:ln>
        </p:spPr>
        <p:txBody>
          <a:bodyPr lIns="91440" tIns="45720" rIns="91440" bIns="45720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Times New Roman"/>
              </a:rPr>
              <a:t>    </a:t>
            </a:r>
            <a:r>
              <a:rPr lang="ru-RU" b="1" dirty="0">
                <a:latin typeface="Times New Roman"/>
                <a:cs typeface="Times New Roman"/>
              </a:rPr>
              <a:t>Дополнительно:</a:t>
            </a:r>
          </a:p>
          <a:p>
            <a:pPr marL="17970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latin typeface="Times New Roman"/>
              <a:cs typeface="Times New Roman"/>
            </a:endParaRPr>
          </a:p>
          <a:p>
            <a:pPr marL="179705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latin typeface="Times New Roman"/>
                <a:cs typeface="Times New Roman"/>
              </a:rPr>
              <a:t> Оригинал-макеты печатных изданий в </a:t>
            </a:r>
            <a:r>
              <a:rPr lang="en-US" sz="1300" dirty="0">
                <a:latin typeface="Times New Roman"/>
                <a:cs typeface="Times New Roman"/>
              </a:rPr>
              <a:t>*.pdf </a:t>
            </a:r>
            <a:r>
              <a:rPr lang="ru-RU" sz="1300" dirty="0">
                <a:latin typeface="Times New Roman"/>
                <a:cs typeface="Times New Roman"/>
              </a:rPr>
              <a:t>(книги, буклеты, брошюры и т.п.)</a:t>
            </a:r>
          </a:p>
          <a:p>
            <a:pPr marL="179705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latin typeface="Times New Roman"/>
                <a:cs typeface="Times New Roman"/>
              </a:rPr>
              <a:t> Видеоролики (свой </a:t>
            </a:r>
            <a:r>
              <a:rPr lang="ru-RU" sz="1300" dirty="0" err="1">
                <a:latin typeface="Times New Roman"/>
                <a:cs typeface="Times New Roman"/>
              </a:rPr>
              <a:t>плей</a:t>
            </a:r>
            <a:r>
              <a:rPr lang="ru-RU" sz="1300" dirty="0">
                <a:latin typeface="Times New Roman"/>
                <a:cs typeface="Times New Roman"/>
              </a:rPr>
              <a:t>-лист на </a:t>
            </a:r>
            <a:r>
              <a:rPr lang="en-US" sz="1300" dirty="0" err="1">
                <a:latin typeface="Times New Roman"/>
                <a:cs typeface="Times New Roman"/>
              </a:rPr>
              <a:t>youtube</a:t>
            </a:r>
            <a:r>
              <a:rPr lang="en-US" sz="1300" dirty="0">
                <a:latin typeface="Times New Roman"/>
                <a:cs typeface="Times New Roman"/>
              </a:rPr>
              <a:t>-</a:t>
            </a:r>
            <a:r>
              <a:rPr lang="ru-RU" sz="1300" dirty="0">
                <a:latin typeface="Times New Roman"/>
                <a:cs typeface="Times New Roman"/>
              </a:rPr>
              <a:t>канале)</a:t>
            </a:r>
          </a:p>
          <a:p>
            <a:pPr marL="179705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latin typeface="Times New Roman"/>
                <a:cs typeface="Times New Roman"/>
              </a:rPr>
              <a:t> Ссылки на официальный сайт ГУ МЧС и сайт регионального отделения ВДПО</a:t>
            </a:r>
          </a:p>
          <a:p>
            <a:pPr marL="179705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300" dirty="0">
                <a:latin typeface="Times New Roman"/>
                <a:cs typeface="Times New Roman"/>
              </a:rPr>
              <a:t> Виртуальный тур по музею/выставке</a:t>
            </a:r>
            <a:endParaRPr lang="ru-RU" sz="1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4C4B24A-8859-8E36-C36E-0E2B1AA2D9C6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</a:rPr>
              <a:t>vdpo.ru,</a:t>
            </a:r>
            <a:r>
              <a:rPr lang="ru-RU" sz="1400" dirty="0">
                <a:solidFill>
                  <a:srgbClr val="1010F8"/>
                </a:solidFill>
              </a:rPr>
              <a:t> </a:t>
            </a:r>
            <a:r>
              <a:rPr lang="ru-RU" sz="1400" dirty="0" err="1">
                <a:solidFill>
                  <a:srgbClr val="1010F8"/>
                </a:solidFill>
              </a:rPr>
              <a:t>вдпо.рф</a:t>
            </a:r>
            <a:endParaRPr lang="ru-RU" sz="1400" dirty="0">
              <a:solidFill>
                <a:srgbClr val="1010F8"/>
              </a:solidFill>
            </a:endParaRPr>
          </a:p>
        </p:txBody>
      </p:sp>
      <p:sp>
        <p:nvSpPr>
          <p:cNvPr id="4" name="Прямоугольник 3">
            <a:hlinkClick r:id="rId2"/>
            <a:extLst>
              <a:ext uri="{FF2B5EF4-FFF2-40B4-BE49-F238E27FC236}">
                <a16:creationId xmlns:a16="http://schemas.microsoft.com/office/drawing/2014/main" id="{D68AAB14-F008-DE01-7771-C8A9FB27FD76}"/>
              </a:ext>
            </a:extLst>
          </p:cNvPr>
          <p:cNvSpPr/>
          <p:nvPr/>
        </p:nvSpPr>
        <p:spPr>
          <a:xfrm>
            <a:off x="301625" y="177800"/>
            <a:ext cx="8540750" cy="103028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4" name="Заголовок 1">
            <a:extLst>
              <a:ext uri="{FF2B5EF4-FFF2-40B4-BE49-F238E27FC236}">
                <a16:creationId xmlns:a16="http://schemas.microsoft.com/office/drawing/2014/main" id="{6AFFD18B-AA44-FAD0-EF58-951D828BB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93725"/>
          </a:xfrm>
          <a:solidFill>
            <a:srgbClr val="ED7D31"/>
          </a:solidFill>
        </p:spPr>
        <p:txBody>
          <a:bodyPr/>
          <a:lstStyle/>
          <a:p>
            <a:pPr eaLnBrk="1" hangingPunct="1"/>
            <a:r>
              <a:rPr lang="ru-RU" alt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Канал</a:t>
            </a:r>
            <a:r>
              <a:rPr lang="en-US" alt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видеороликами</a:t>
            </a:r>
          </a:p>
        </p:txBody>
      </p:sp>
      <p:pic>
        <p:nvPicPr>
          <p:cNvPr id="15365" name="Рисунок 6" descr="учимся с вдпо.jpg">
            <a:extLst>
              <a:ext uri="{FF2B5EF4-FFF2-40B4-BE49-F238E27FC236}">
                <a16:creationId xmlns:a16="http://schemas.microsoft.com/office/drawing/2014/main" id="{3EF330A2-C079-35FF-864F-81FE2CBFB4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1276350"/>
            <a:ext cx="8526462" cy="502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8610B70-5D60-4DEB-3EAD-AF6663425E45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/>
                <a:cs typeface="Times New Roman"/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  <a:latin typeface="Times New Roman"/>
                <a:cs typeface="Times New Roman"/>
              </a:rPr>
              <a:t>vdpo.ru,</a:t>
            </a:r>
            <a:r>
              <a:rPr lang="ru-RU" sz="1400" dirty="0">
                <a:solidFill>
                  <a:srgbClr val="1010F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err="1">
                <a:solidFill>
                  <a:srgbClr val="1010F8"/>
                </a:solidFill>
                <a:latin typeface="Times New Roman"/>
                <a:cs typeface="Times New Roman"/>
              </a:rPr>
              <a:t>вдпо.рф</a:t>
            </a:r>
            <a:endParaRPr lang="ru-RU" sz="1400" dirty="0">
              <a:solidFill>
                <a:srgbClr val="1010F8"/>
              </a:solidFill>
              <a:latin typeface="Times New Roman"/>
              <a:cs typeface="Times New Roman"/>
            </a:endParaRPr>
          </a:p>
        </p:txBody>
      </p:sp>
      <p:sp>
        <p:nvSpPr>
          <p:cNvPr id="4" name="Прямоугольник 3">
            <a:hlinkClick r:id="rId2"/>
            <a:extLst>
              <a:ext uri="{FF2B5EF4-FFF2-40B4-BE49-F238E27FC236}">
                <a16:creationId xmlns:a16="http://schemas.microsoft.com/office/drawing/2014/main" id="{B9459CEA-18ED-0853-E7F6-368BD22BC407}"/>
              </a:ext>
            </a:extLst>
          </p:cNvPr>
          <p:cNvSpPr/>
          <p:nvPr/>
        </p:nvSpPr>
        <p:spPr>
          <a:xfrm>
            <a:off x="301625" y="177800"/>
            <a:ext cx="8540750" cy="103028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7412" name="Заголовок 1">
            <a:extLst>
              <a:ext uri="{FF2B5EF4-FFF2-40B4-BE49-F238E27FC236}">
                <a16:creationId xmlns:a16="http://schemas.microsoft.com/office/drawing/2014/main" id="{1DA0D2B2-76CE-0392-AC4A-DCA58ECBA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93725"/>
          </a:xfrm>
        </p:spPr>
        <p:txBody>
          <a:bodyPr/>
          <a:lstStyle/>
          <a:p>
            <a:pPr eaLnBrk="1" hangingPunct="1"/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Раздел «Библиотека»</a:t>
            </a:r>
          </a:p>
        </p:txBody>
      </p:sp>
      <p:sp>
        <p:nvSpPr>
          <p:cNvPr id="8198" name="TextBox 7">
            <a:extLst>
              <a:ext uri="{FF2B5EF4-FFF2-40B4-BE49-F238E27FC236}">
                <a16:creationId xmlns:a16="http://schemas.microsoft.com/office/drawing/2014/main" id="{C3EBBF54-ED4E-D7C5-8133-DCB6B9C0BE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6975" y="2555875"/>
            <a:ext cx="2398713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45720" rIns="91440" bIns="45720" anchor="t">
            <a:spAutoFit/>
          </a:bodyPr>
          <a:lstStyle/>
          <a:p>
            <a:pPr algn="ctr">
              <a:spcAft>
                <a:spcPts val="600"/>
              </a:spcAft>
              <a:defRPr/>
            </a:pPr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Arial"/>
              </a:rPr>
              <a:t>138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Arial"/>
              </a:rPr>
              <a:t>  </a:t>
            </a:r>
            <a:r>
              <a:rPr lang="ru-RU" altLang="ru-RU" b="1" dirty="0">
                <a:latin typeface="Times New Roman"/>
                <a:cs typeface="Arial"/>
              </a:rPr>
              <a:t>оригинал-макетов </a:t>
            </a:r>
            <a:endParaRPr lang="ru-RU" altLang="ru-RU" b="1" dirty="0">
              <a:latin typeface="Times New Roman"/>
              <a:cs typeface="Arial" charset="0"/>
            </a:endParaRPr>
          </a:p>
          <a:p>
            <a:pPr algn="ctr">
              <a:spcAft>
                <a:spcPts val="600"/>
              </a:spcAft>
              <a:defRPr/>
            </a:pPr>
            <a:r>
              <a:rPr lang="ru-RU" altLang="ru-RU" b="1" dirty="0">
                <a:latin typeface="Times New Roman"/>
                <a:cs typeface="Arial"/>
              </a:rPr>
              <a:t>печатных изданий</a:t>
            </a:r>
          </a:p>
          <a:p>
            <a:pPr algn="ctr">
              <a:spcAft>
                <a:spcPts val="600"/>
              </a:spcAft>
              <a:defRPr/>
            </a:pPr>
            <a:r>
              <a:rPr lang="ru-RU" altLang="ru-RU" sz="1600" b="1" dirty="0">
                <a:latin typeface="Times New Roman"/>
                <a:cs typeface="Arial"/>
              </a:rPr>
              <a:t>(в формате </a:t>
            </a:r>
            <a:r>
              <a:rPr lang="en-US" altLang="ru-RU" sz="1600" b="1" dirty="0">
                <a:latin typeface="Times New Roman"/>
                <a:cs typeface="Arial"/>
              </a:rPr>
              <a:t>*.pdf</a:t>
            </a:r>
            <a:r>
              <a:rPr lang="ru-RU" altLang="ru-RU" sz="1600" b="1" dirty="0">
                <a:latin typeface="Times New Roman"/>
                <a:cs typeface="Arial"/>
              </a:rPr>
              <a:t>)</a:t>
            </a:r>
            <a:endParaRPr lang="en-US" altLang="ru-RU" sz="1600" b="1" dirty="0">
              <a:latin typeface="Times New Roman"/>
              <a:cs typeface="Arial"/>
            </a:endParaRPr>
          </a:p>
          <a:p>
            <a:pPr algn="ctr">
              <a:spcAft>
                <a:spcPts val="600"/>
              </a:spcAft>
              <a:defRPr/>
            </a:pPr>
            <a:endParaRPr lang="en-US" altLang="ru-RU" sz="1600" b="1" dirty="0">
              <a:latin typeface="Times New Roman"/>
              <a:cs typeface="Arial" charset="0"/>
            </a:endParaRPr>
          </a:p>
          <a:p>
            <a:pPr algn="ctr">
              <a:spcAft>
                <a:spcPts val="600"/>
              </a:spcAft>
              <a:defRPr/>
            </a:pPr>
            <a:r>
              <a:rPr lang="ru-RU" altLang="ru-RU" sz="1600" dirty="0">
                <a:latin typeface="Times New Roman"/>
                <a:cs typeface="Arial"/>
              </a:rPr>
              <a:t>с возможностью просмотра (чтения), распечатывания, сохранения. </a:t>
            </a:r>
            <a:endParaRPr lang="ru-RU" altLang="ru-RU" sz="1600" dirty="0">
              <a:latin typeface="Times New Roman"/>
              <a:cs typeface="Arial" charset="0"/>
            </a:endParaRPr>
          </a:p>
        </p:txBody>
      </p:sp>
      <p:pic>
        <p:nvPicPr>
          <p:cNvPr id="17414" name="Рисунок 6" descr="Screenshot 2022-04-18 at 19-40-46 энциклопедия Библиотека портала ВДПО.рф.png">
            <a:extLst>
              <a:ext uri="{FF2B5EF4-FFF2-40B4-BE49-F238E27FC236}">
                <a16:creationId xmlns:a16="http://schemas.microsoft.com/office/drawing/2014/main" id="{6FEC020D-7D35-8CDC-EEB4-31A2BF72CF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217613"/>
            <a:ext cx="5522912" cy="501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hlinkClick r:id="rId3"/>
            <a:extLst>
              <a:ext uri="{FF2B5EF4-FFF2-40B4-BE49-F238E27FC236}">
                <a16:creationId xmlns:a16="http://schemas.microsoft.com/office/drawing/2014/main" id="{89D2890A-EFA3-BE84-DF15-2BA23D94B7B8}"/>
              </a:ext>
            </a:extLst>
          </p:cNvPr>
          <p:cNvSpPr/>
          <p:nvPr/>
        </p:nvSpPr>
        <p:spPr>
          <a:xfrm>
            <a:off x="6762308" y="1977656"/>
            <a:ext cx="2254102" cy="372139"/>
          </a:xfrm>
          <a:prstGeom prst="ellipse">
            <a:avLst/>
          </a:prstGeom>
          <a:noFill/>
          <a:ln>
            <a:solidFill>
              <a:srgbClr val="FF0000">
                <a:alpha val="62000"/>
              </a:srgbClr>
            </a:solidFill>
          </a:ln>
          <a:effectLst>
            <a:outerShdw dir="5400000" sx="103000" sy="103000" algn="ctr" rotWithShape="0">
              <a:schemeClr val="bg1">
                <a:lumMod val="75000"/>
                <a:alpha val="64000"/>
              </a:schemeClr>
            </a:outerShdw>
          </a:effectLst>
          <a:scene3d>
            <a:camera prst="orthographicFront"/>
            <a:lightRig rig="threePt" dir="t"/>
          </a:scene3d>
          <a:sp3d>
            <a:bevelT w="19050"/>
            <a:bevelB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1ABD4B5F-114F-CDAA-C688-1FC58AD29792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/>
                <a:cs typeface="Times New Roman"/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  <a:latin typeface="Times New Roman"/>
                <a:cs typeface="Times New Roman"/>
              </a:rPr>
              <a:t>vdpo.ru,</a:t>
            </a:r>
            <a:r>
              <a:rPr lang="ru-RU" sz="1400" dirty="0">
                <a:solidFill>
                  <a:srgbClr val="1010F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err="1">
                <a:solidFill>
                  <a:srgbClr val="1010F8"/>
                </a:solidFill>
                <a:latin typeface="Times New Roman"/>
                <a:cs typeface="Times New Roman"/>
              </a:rPr>
              <a:t>вдпо.рф</a:t>
            </a:r>
            <a:endParaRPr lang="ru-RU" sz="1400" dirty="0">
              <a:solidFill>
                <a:srgbClr val="1010F8"/>
              </a:solidFill>
              <a:latin typeface="Times New Roman"/>
              <a:cs typeface="Times New Roman"/>
            </a:endParaRPr>
          </a:p>
        </p:txBody>
      </p:sp>
      <p:sp>
        <p:nvSpPr>
          <p:cNvPr id="4" name="Прямоугольник 3">
            <a:hlinkClick r:id="rId4"/>
            <a:extLst>
              <a:ext uri="{FF2B5EF4-FFF2-40B4-BE49-F238E27FC236}">
                <a16:creationId xmlns:a16="http://schemas.microsoft.com/office/drawing/2014/main" id="{2814C189-E055-7544-C842-390DAD495378}"/>
              </a:ext>
            </a:extLst>
          </p:cNvPr>
          <p:cNvSpPr/>
          <p:nvPr/>
        </p:nvSpPr>
        <p:spPr>
          <a:xfrm>
            <a:off x="301625" y="177800"/>
            <a:ext cx="8540750" cy="103028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439" name="Заголовок 1">
            <a:extLst>
              <a:ext uri="{FF2B5EF4-FFF2-40B4-BE49-F238E27FC236}">
                <a16:creationId xmlns:a16="http://schemas.microsoft.com/office/drawing/2014/main" id="{44361980-7A50-84B4-86B2-CA0FFE1D0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93725"/>
          </a:xfrm>
        </p:spPr>
        <p:txBody>
          <a:bodyPr/>
          <a:lstStyle/>
          <a:p>
            <a:pPr eaLnBrk="1" hangingPunct="1"/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Раздел «Журнал»</a:t>
            </a:r>
          </a:p>
        </p:txBody>
      </p:sp>
      <p:sp>
        <p:nvSpPr>
          <p:cNvPr id="18440" name="TextBox 7">
            <a:extLst>
              <a:ext uri="{FF2B5EF4-FFF2-40B4-BE49-F238E27FC236}">
                <a16:creationId xmlns:a16="http://schemas.microsoft.com/office/drawing/2014/main" id="{38B08E15-7B61-A090-B56B-641C4F276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0538" y="1455738"/>
            <a:ext cx="2303462" cy="523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ru-RU" altLang="ru-RU" sz="1300" dirty="0">
                <a:solidFill>
                  <a:srgbClr val="0070C0"/>
                </a:solidFill>
                <a:latin typeface="Times New Roman"/>
                <a:cs typeface="Arial"/>
              </a:rPr>
              <a:t>         </a:t>
            </a:r>
            <a:r>
              <a:rPr lang="ru-RU" altLang="ru-RU" sz="1300" u="sng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Наши рубрики: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Страницы истории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600" b="1" dirty="0">
                <a:solidFill>
                  <a:srgbClr val="FF0000"/>
                </a:solidFill>
                <a:latin typeface="Times New Roman"/>
                <a:cs typeface="Arial"/>
              </a:rPr>
              <a:t>Культура безопасности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Пожарная безопасность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Технологии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Пожарная профилактика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Наука и практика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Техника и технологии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Стратегия и тактика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Зарубежный опыт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Гражданская оборона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Пожары и чрезвычайные ситуации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Образовательная деятельность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Добровольчество в спасении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Музеи и выставки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Созвездие мужества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Наше интервью</a:t>
            </a:r>
          </a:p>
          <a:p>
            <a:pPr eaLnBrk="1" hangingPunct="1">
              <a:spcAft>
                <a:spcPts val="600"/>
              </a:spcAft>
            </a:pPr>
            <a:r>
              <a:rPr lang="ru-RU" altLang="ru-RU" sz="1200" dirty="0">
                <a:solidFill>
                  <a:schemeClr val="accent2">
                    <a:lumMod val="50000"/>
                  </a:schemeClr>
                </a:solidFill>
                <a:latin typeface="Times New Roman"/>
                <a:cs typeface="Arial"/>
              </a:rPr>
              <a:t>. </a:t>
            </a:r>
            <a:endParaRPr lang="ru-RU" altLang="ru-RU" sz="1200" dirty="0">
              <a:solidFill>
                <a:schemeClr val="accent2">
                  <a:lumMod val="50000"/>
                </a:schemeClr>
              </a:solidFill>
              <a:latin typeface="Times New Roman"/>
            </a:endParaRPr>
          </a:p>
        </p:txBody>
      </p:sp>
      <p:pic>
        <p:nvPicPr>
          <p:cNvPr id="18441" name="Рисунок 7" descr="Screenshot 2022-04-18 at 19-48-12 Журнал портала ВДПО.рф.png">
            <a:extLst>
              <a:ext uri="{FF2B5EF4-FFF2-40B4-BE49-F238E27FC236}">
                <a16:creationId xmlns:a16="http://schemas.microsoft.com/office/drawing/2014/main" id="{73DDB9B7-DA4D-FCFB-81E8-EB34E11FBA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1222375"/>
            <a:ext cx="5911850" cy="508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42C5A43-B848-4A60-9AA7-884412954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/>
          <a:lstStyle/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463FC2E-DACB-49F4-98EE-E40E686E2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D2E360-ACB0-43B8-B06C-DC81F296959D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  <p:pic>
        <p:nvPicPr>
          <p:cNvPr id="6" name="Рисунок 5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1D5BD9E-8526-4692-A673-EE4FDD5FA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1080" y="201298"/>
            <a:ext cx="2413000" cy="299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58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5AA080-9147-4571-8CA3-60CE61818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01000"/>
          </a:xfrm>
          <a:solidFill>
            <a:srgbClr val="ED7D31"/>
          </a:solidFill>
        </p:spPr>
        <p:txBody>
          <a:bodyPr/>
          <a:lstStyle/>
          <a:p>
            <a:r>
              <a:rPr lang="ru-RU" sz="3200" dirty="0">
                <a:solidFill>
                  <a:srgbClr val="FFFFFF"/>
                </a:solidFill>
                <a:latin typeface="Times New Roman"/>
                <a:cs typeface="Times New Roman"/>
              </a:rPr>
              <a:t>Олимпиада по пожарной безопасности</a:t>
            </a:r>
            <a:endParaRPr lang="ru-RU" sz="3200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49ADBA-9A11-481D-BC86-E7807D9E3A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200" y="1717200"/>
            <a:ext cx="4323600" cy="3022963"/>
          </a:xfrm>
        </p:spPr>
        <p:txBody>
          <a:bodyPr/>
          <a:lstStyle/>
          <a:p>
            <a:r>
              <a:rPr lang="ru-RU" sz="1800" dirty="0">
                <a:latin typeface="Times New Roman"/>
                <a:ea typeface="+mn-lt"/>
                <a:cs typeface="+mn-lt"/>
              </a:rPr>
              <a:t>III Всероссийская электронная олимпиада по безопасности жизнедеятельности. Олимпиада приурочена к 90-летию Гражданской обороны Российской Федерации и 130 лет со Дня образования Всероссийского добровольного пожарного общества.</a:t>
            </a:r>
            <a:endParaRPr lang="ru-RU" sz="1800">
              <a:latin typeface="Times New Roman"/>
              <a:cs typeface="Calibri"/>
            </a:endParaRPr>
          </a:p>
          <a:p>
            <a:pPr marL="0" indent="0">
              <a:buNone/>
            </a:pPr>
            <a:br>
              <a:rPr lang="en-US" dirty="0"/>
            </a:br>
            <a:endParaRPr lang="en-US">
              <a:latin typeface="Times New Roman"/>
              <a:cs typeface="Calibri"/>
            </a:endParaRPr>
          </a:p>
          <a:p>
            <a:endParaRPr lang="ru-RU" dirty="0">
              <a:latin typeface="Times New Roman"/>
              <a:cs typeface="Calibri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FAB938D-2472-430B-9319-7F1750934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AFE48-14E4-40F7-B111-10DE52E949AE}" type="slidenum">
              <a:rPr lang="ru-RU" altLang="cs-CZ" dirty="0" smtClean="0">
                <a:latin typeface="Times New Roman"/>
                <a:cs typeface="Arial"/>
              </a:rPr>
              <a:pPr/>
              <a:t>2</a:t>
            </a:fld>
            <a:endParaRPr lang="ru-RU" altLang="cs-CZ" dirty="0">
              <a:latin typeface="Times New Roman"/>
              <a:cs typeface="Arial"/>
            </a:endParaRPr>
          </a:p>
        </p:txBody>
      </p:sp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1832B141-378F-EC61-966E-E02C324D0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400" y="4431830"/>
            <a:ext cx="4516200" cy="2224339"/>
          </a:xfrm>
          <a:prstGeom prst="rect">
            <a:avLst/>
          </a:prstGeom>
        </p:spPr>
      </p:pic>
      <p:pic>
        <p:nvPicPr>
          <p:cNvPr id="6" name="Рисунок 6" descr="Изображение выглядит как текст, знак&#10;&#10;Автоматически созданное описание">
            <a:extLst>
              <a:ext uri="{FF2B5EF4-FFF2-40B4-BE49-F238E27FC236}">
                <a16:creationId xmlns:a16="http://schemas.microsoft.com/office/drawing/2014/main" id="{34AB57EF-6DA4-EAA8-EE7B-08283E762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400" y="824400"/>
            <a:ext cx="1798200" cy="1789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7" descr="Изображение выглядит как текст, игрушка, кукла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BFC78A74-9972-DEB1-9A78-F65F645495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3400" y="2608954"/>
            <a:ext cx="3688200" cy="1640091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E088FB08-5160-7006-FFE6-9DC2937949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3400" y="4492814"/>
            <a:ext cx="2986200" cy="211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024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48C36838-049D-6F09-BBD4-FB937378CF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6618" b="22130"/>
          <a:stretch/>
        </p:blipFill>
        <p:spPr>
          <a:xfrm>
            <a:off x="20" y="10"/>
            <a:ext cx="9143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7B35B1-E5FE-799F-7439-B9C6D454E66F}"/>
              </a:ext>
            </a:extLst>
          </p:cNvPr>
          <p:cNvSpPr txBox="1"/>
          <p:nvPr/>
        </p:nvSpPr>
        <p:spPr>
          <a:xfrm>
            <a:off x="3581986" y="4085850"/>
            <a:ext cx="5614060" cy="2452687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 err="1">
                <a:latin typeface="Times New Roman"/>
                <a:cs typeface="Times New Roman"/>
              </a:rPr>
              <a:t>Конкурс</a:t>
            </a:r>
            <a:r>
              <a:rPr lang="en-US" sz="1500" dirty="0">
                <a:latin typeface="Times New Roman"/>
                <a:cs typeface="Times New Roman"/>
              </a:rPr>
              <a:t> «</a:t>
            </a:r>
            <a:r>
              <a:rPr lang="en-US" sz="1500" dirty="0" err="1">
                <a:latin typeface="Times New Roman"/>
                <a:cs typeface="Times New Roman"/>
              </a:rPr>
              <a:t>Знатоки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истории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пожарной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охраны</a:t>
            </a:r>
            <a:r>
              <a:rPr lang="en-US" sz="1500" dirty="0">
                <a:latin typeface="Times New Roman"/>
                <a:cs typeface="Times New Roman"/>
              </a:rPr>
              <a:t>» </a:t>
            </a:r>
            <a:r>
              <a:rPr lang="en-US" sz="1500" dirty="0" err="1">
                <a:latin typeface="Times New Roman"/>
                <a:cs typeface="Times New Roman"/>
              </a:rPr>
              <a:t>проводится</a:t>
            </a:r>
            <a:r>
              <a:rPr lang="en-US" sz="1500" dirty="0">
                <a:latin typeface="Times New Roman"/>
                <a:cs typeface="Times New Roman"/>
              </a:rPr>
              <a:t> в </a:t>
            </a:r>
            <a:r>
              <a:rPr lang="en-US" sz="1500" dirty="0" err="1">
                <a:latin typeface="Times New Roman"/>
                <a:cs typeface="Times New Roman"/>
              </a:rPr>
              <a:t>дистанционном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формате</a:t>
            </a:r>
            <a:r>
              <a:rPr lang="en-US" sz="1500" dirty="0">
                <a:latin typeface="Times New Roman"/>
                <a:cs typeface="Times New Roman"/>
              </a:rPr>
              <a:t> ВДПО </a:t>
            </a:r>
            <a:r>
              <a:rPr lang="en-US" sz="1500" dirty="0" err="1">
                <a:latin typeface="Times New Roman"/>
                <a:cs typeface="Times New Roman"/>
              </a:rPr>
              <a:t>при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поддержке</a:t>
            </a:r>
            <a:r>
              <a:rPr lang="en-US" sz="1500" dirty="0">
                <a:latin typeface="Times New Roman"/>
                <a:cs typeface="Times New Roman"/>
              </a:rPr>
              <a:t> МЧС </a:t>
            </a:r>
            <a:r>
              <a:rPr lang="en-US" sz="1500" dirty="0" err="1">
                <a:latin typeface="Times New Roman"/>
                <a:cs typeface="Times New Roman"/>
              </a:rPr>
              <a:t>России</a:t>
            </a:r>
            <a:r>
              <a:rPr lang="en-US" sz="1500" dirty="0">
                <a:latin typeface="Times New Roman"/>
                <a:cs typeface="Times New Roman"/>
              </a:rPr>
              <a:t> в </a:t>
            </a:r>
            <a:r>
              <a:rPr lang="en-US" sz="1500" dirty="0" err="1">
                <a:latin typeface="Times New Roman"/>
                <a:cs typeface="Times New Roman"/>
              </a:rPr>
              <a:t>рамках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мероприятий</a:t>
            </a:r>
            <a:r>
              <a:rPr lang="en-US" sz="1500" dirty="0">
                <a:latin typeface="Times New Roman"/>
                <a:cs typeface="Times New Roman"/>
              </a:rPr>
              <a:t>, </a:t>
            </a:r>
            <a:r>
              <a:rPr lang="en-US" sz="1500" dirty="0" err="1">
                <a:latin typeface="Times New Roman"/>
                <a:cs typeface="Times New Roman"/>
              </a:rPr>
              <a:t>посвященных</a:t>
            </a:r>
            <a:r>
              <a:rPr lang="en-US" sz="1500" dirty="0">
                <a:latin typeface="Times New Roman"/>
                <a:cs typeface="Times New Roman"/>
              </a:rPr>
              <a:t> 130-летию ВДПО. </a:t>
            </a:r>
            <a:r>
              <a:rPr lang="en-US" sz="1500" dirty="0" err="1">
                <a:latin typeface="Times New Roman"/>
                <a:cs typeface="Times New Roman"/>
              </a:rPr>
              <a:t>Конкурс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состоит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из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онлайн-квестов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по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истории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пожарной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охраны</a:t>
            </a:r>
            <a:r>
              <a:rPr lang="en-US" sz="1500" dirty="0">
                <a:latin typeface="Times New Roman"/>
                <a:cs typeface="Times New Roman"/>
              </a:rPr>
              <a:t> и </a:t>
            </a:r>
            <a:r>
              <a:rPr lang="en-US" sz="1500" dirty="0" err="1">
                <a:latin typeface="Times New Roman"/>
                <a:cs typeface="Times New Roman"/>
              </a:rPr>
              <a:t>добровольчества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субъектов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России</a:t>
            </a:r>
            <a:r>
              <a:rPr lang="en-US" sz="1500" dirty="0">
                <a:latin typeface="Times New Roman"/>
                <a:cs typeface="Times New Roman"/>
              </a:rPr>
              <a:t>.</a:t>
            </a:r>
            <a:endParaRPr lang="ru-RU" dirty="0"/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latin typeface="Times New Roman"/>
                <a:cs typeface="Times New Roman"/>
              </a:rPr>
              <a:t> </a:t>
            </a:r>
            <a:r>
              <a:rPr lang="en-US" sz="1500" dirty="0" err="1">
                <a:latin typeface="Times New Roman"/>
                <a:cs typeface="Times New Roman"/>
              </a:rPr>
              <a:t>Онлайн-квесты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проходят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на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портале</a:t>
            </a:r>
            <a:r>
              <a:rPr lang="en-US" sz="1500" dirty="0">
                <a:latin typeface="Times New Roman"/>
                <a:cs typeface="Times New Roman"/>
              </a:rPr>
              <a:t> вдпо.рф 2 </a:t>
            </a:r>
            <a:r>
              <a:rPr lang="en-US" sz="1500" dirty="0" err="1">
                <a:latin typeface="Times New Roman"/>
                <a:cs typeface="Times New Roman"/>
              </a:rPr>
              <a:t>раза</a:t>
            </a:r>
            <a:r>
              <a:rPr lang="en-US" sz="1500" dirty="0">
                <a:latin typeface="Times New Roman"/>
                <a:cs typeface="Times New Roman"/>
              </a:rPr>
              <a:t> в </a:t>
            </a:r>
            <a:r>
              <a:rPr lang="en-US" sz="1500" dirty="0" err="1">
                <a:latin typeface="Times New Roman"/>
                <a:cs typeface="Times New Roman"/>
              </a:rPr>
              <a:t>месяц</a:t>
            </a:r>
            <a:r>
              <a:rPr lang="en-US" sz="1500" dirty="0">
                <a:latin typeface="Times New Roman"/>
                <a:cs typeface="Times New Roman"/>
              </a:rPr>
              <a:t> (</a:t>
            </a:r>
            <a:r>
              <a:rPr lang="en-US" sz="1500" dirty="0" err="1">
                <a:latin typeface="Times New Roman"/>
                <a:cs typeface="Times New Roman"/>
              </a:rPr>
              <a:t>подробная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информация</a:t>
            </a:r>
            <a:r>
              <a:rPr lang="en-US" sz="1500" dirty="0">
                <a:latin typeface="Times New Roman"/>
                <a:cs typeface="Times New Roman"/>
              </a:rPr>
              <a:t> – </a:t>
            </a:r>
            <a:r>
              <a:rPr lang="en-US" sz="1500" dirty="0">
                <a:latin typeface="Times New Roman"/>
                <a:cs typeface="Times New Roman"/>
                <a:hlinkClick r:id="rId3"/>
              </a:rPr>
              <a:t>здесь</a:t>
            </a:r>
            <a:r>
              <a:rPr lang="en-US" sz="1500" dirty="0">
                <a:latin typeface="Times New Roman"/>
                <a:cs typeface="Times New Roman"/>
              </a:rPr>
              <a:t>) с </a:t>
            </a:r>
            <a:r>
              <a:rPr lang="en-US" sz="1500" dirty="0" err="1">
                <a:latin typeface="Times New Roman"/>
                <a:cs typeface="Times New Roman"/>
              </a:rPr>
              <a:t>января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по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май</a:t>
            </a:r>
            <a:r>
              <a:rPr lang="en-US" sz="1500" dirty="0">
                <a:latin typeface="Times New Roman"/>
                <a:cs typeface="Times New Roman"/>
              </a:rPr>
              <a:t> 2022 </a:t>
            </a:r>
            <a:r>
              <a:rPr lang="en-US" sz="1500" dirty="0" err="1">
                <a:latin typeface="Times New Roman"/>
                <a:cs typeface="Times New Roman"/>
              </a:rPr>
              <a:t>года</a:t>
            </a:r>
            <a:r>
              <a:rPr lang="en-US" sz="1500" dirty="0">
                <a:latin typeface="Times New Roman"/>
                <a:cs typeface="Times New Roman"/>
              </a:rPr>
              <a:t>. </a:t>
            </a:r>
            <a:r>
              <a:rPr lang="en-US" sz="1500" dirty="0" err="1">
                <a:latin typeface="Times New Roman"/>
                <a:cs typeface="Times New Roman"/>
              </a:rPr>
              <a:t>Принять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участие</a:t>
            </a:r>
            <a:r>
              <a:rPr lang="en-US" sz="1500" dirty="0">
                <a:latin typeface="Times New Roman"/>
                <a:cs typeface="Times New Roman"/>
              </a:rPr>
              <a:t> в </a:t>
            </a:r>
            <a:r>
              <a:rPr lang="en-US" sz="1500" dirty="0" err="1">
                <a:latin typeface="Times New Roman"/>
                <a:cs typeface="Times New Roman"/>
              </a:rPr>
              <a:t>онлайн-квестах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может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любой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желающий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вне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зависимости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от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возраста</a:t>
            </a:r>
            <a:r>
              <a:rPr lang="en-US" sz="1500" dirty="0">
                <a:latin typeface="Times New Roman"/>
                <a:cs typeface="Times New Roman"/>
              </a:rPr>
              <a:t> и </a:t>
            </a:r>
            <a:r>
              <a:rPr lang="en-US" sz="1500" dirty="0" err="1">
                <a:latin typeface="Times New Roman"/>
                <a:cs typeface="Times New Roman"/>
              </a:rPr>
              <a:t>региона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проживания</a:t>
            </a:r>
            <a:r>
              <a:rPr lang="en-US" sz="1500" dirty="0">
                <a:latin typeface="Times New Roman"/>
                <a:cs typeface="Times New Roman"/>
              </a:rPr>
              <a:t>. </a:t>
            </a:r>
            <a:r>
              <a:rPr lang="en-US" sz="1500" dirty="0" err="1">
                <a:latin typeface="Times New Roman"/>
                <a:cs typeface="Times New Roman"/>
              </a:rPr>
              <a:t>Победители</a:t>
            </a:r>
            <a:r>
              <a:rPr lang="en-US" sz="1500" dirty="0">
                <a:latin typeface="Times New Roman"/>
                <a:cs typeface="Times New Roman"/>
              </a:rPr>
              <a:t> и </a:t>
            </a:r>
            <a:r>
              <a:rPr lang="en-US" sz="1500" dirty="0" err="1">
                <a:latin typeface="Times New Roman"/>
                <a:cs typeface="Times New Roman"/>
              </a:rPr>
              <a:t>призёры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онлайн-квестов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будут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приглашены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на</a:t>
            </a:r>
            <a:r>
              <a:rPr lang="en-US" sz="1500" dirty="0">
                <a:latin typeface="Times New Roman"/>
                <a:cs typeface="Times New Roman"/>
              </a:rPr>
              <a:t> </a:t>
            </a:r>
            <a:r>
              <a:rPr lang="en-US" sz="1500" dirty="0" err="1">
                <a:latin typeface="Times New Roman"/>
                <a:cs typeface="Times New Roman"/>
              </a:rPr>
              <a:t>супер-игру</a:t>
            </a:r>
            <a:r>
              <a:rPr lang="en-US" sz="1500" dirty="0">
                <a:latin typeface="Times New Roman"/>
                <a:cs typeface="Times New Roman"/>
              </a:rPr>
              <a:t> (</a:t>
            </a:r>
            <a:r>
              <a:rPr lang="en-US" sz="1500" dirty="0" err="1">
                <a:latin typeface="Times New Roman"/>
                <a:cs typeface="Times New Roman"/>
              </a:rPr>
              <a:t>май-июнь</a:t>
            </a:r>
            <a:r>
              <a:rPr lang="en-US" sz="1500" dirty="0">
                <a:latin typeface="Times New Roman"/>
                <a:cs typeface="Times New Roman"/>
              </a:rPr>
              <a:t> 2022).</a:t>
            </a:r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2064A8B-25F3-4C68-9B00-BE95F217E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484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 fontAlgn="auto">
              <a:spcBef>
                <a:spcPts val="0"/>
              </a:spcBef>
              <a:spcAft>
                <a:spcPts val="600"/>
              </a:spcAft>
              <a:defRPr/>
            </a:pPr>
            <a:fld id="{424AFE48-14E4-40F7-B111-10DE52E949AE}" type="slidenum">
              <a:rPr lang="en-US" altLang="cs-CZ" sz="10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/>
                <a:cs typeface="+mn-cs"/>
              </a:rPr>
              <a:pPr defTabSz="914400" fontAlgn="auto">
                <a:spcBef>
                  <a:spcPts val="0"/>
                </a:spcBef>
                <a:spcAft>
                  <a:spcPts val="600"/>
                </a:spcAft>
                <a:defRPr/>
              </a:pPr>
              <a:t>3</a:t>
            </a:fld>
            <a:endParaRPr lang="en-US" altLang="cs-CZ" sz="100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/>
              <a:cs typeface="+mn-cs"/>
            </a:endParaRPr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6FF16074-2BBB-CE18-893A-A00CFF7854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400" y="4955468"/>
            <a:ext cx="2743200" cy="166306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55A79FC-2A7E-DF42-8132-A3A32B96905F}"/>
              </a:ext>
            </a:extLst>
          </p:cNvPr>
          <p:cNvSpPr txBox="1"/>
          <p:nvPr/>
        </p:nvSpPr>
        <p:spPr>
          <a:xfrm>
            <a:off x="194400" y="3974400"/>
            <a:ext cx="3346199" cy="584775"/>
          </a:xfrm>
          <a:prstGeom prst="rect">
            <a:avLst/>
          </a:prstGeom>
          <a:solidFill>
            <a:srgbClr val="ED7D3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/>
                <a:cs typeface="Arial"/>
              </a:rPr>
              <a:t>   Онлайн квест</a:t>
            </a:r>
            <a:endParaRPr lang="ru-RU" sz="3200">
              <a:solidFill>
                <a:schemeClr val="bg1"/>
              </a:solidFill>
              <a:latin typeface="Times New Roman"/>
            </a:endParaRPr>
          </a:p>
        </p:txBody>
      </p:sp>
      <p:pic>
        <p:nvPicPr>
          <p:cNvPr id="9" name="Рисунок 9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FF5F4BB3-1328-6E49-1C5C-CFFF5B9836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400" y="2466166"/>
            <a:ext cx="2095200" cy="1394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486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Номер слайда 5">
            <a:extLst>
              <a:ext uri="{FF2B5EF4-FFF2-40B4-BE49-F238E27FC236}">
                <a16:creationId xmlns:a16="http://schemas.microsoft.com/office/drawing/2014/main" id="{A22BADA9-22CB-244D-389F-337E81E9A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FF9FA1D-3D12-4886-ACF9-493EE0EBDDC8}" type="slidenum">
              <a:rPr lang="ru-RU" altLang="ru-RU" dirty="0">
                <a:latin typeface="Times New Roman"/>
                <a:cs typeface="Arial"/>
              </a:rPr>
              <a:pPr eaLnBrk="1" hangingPunct="1"/>
              <a:t>4</a:t>
            </a:fld>
            <a:endParaRPr lang="ru-RU" altLang="ru-RU" dirty="0">
              <a:latin typeface="Times New Roman"/>
              <a:cs typeface="Arial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0A3EF4D-A203-6A9B-EE9B-17D1A9E5C9B2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/>
                <a:cs typeface="Times New Roman"/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  <a:latin typeface="Times New Roman"/>
                <a:cs typeface="Times New Roman"/>
              </a:rPr>
              <a:t>vdpo.ru,</a:t>
            </a:r>
            <a:r>
              <a:rPr lang="ru-RU" sz="1400" dirty="0">
                <a:solidFill>
                  <a:srgbClr val="1010F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err="1">
                <a:solidFill>
                  <a:srgbClr val="1010F8"/>
                </a:solidFill>
                <a:latin typeface="Times New Roman"/>
                <a:cs typeface="Times New Roman"/>
              </a:rPr>
              <a:t>вдпо.рф</a:t>
            </a:r>
            <a:endParaRPr lang="ru-RU" sz="1400" dirty="0">
              <a:solidFill>
                <a:srgbClr val="1010F8"/>
              </a:solidFill>
              <a:latin typeface="Times New Roman"/>
              <a:cs typeface="Times New Roman"/>
            </a:endParaRPr>
          </a:p>
        </p:txBody>
      </p:sp>
      <p:grpSp>
        <p:nvGrpSpPr>
          <p:cNvPr id="4102" name="Группа 10">
            <a:extLst>
              <a:ext uri="{FF2B5EF4-FFF2-40B4-BE49-F238E27FC236}">
                <a16:creationId xmlns:a16="http://schemas.microsoft.com/office/drawing/2014/main" id="{E06785F7-91CE-C935-0071-81F81D7EFE9A}"/>
              </a:ext>
            </a:extLst>
          </p:cNvPr>
          <p:cNvGrpSpPr>
            <a:grpSpLocks/>
          </p:cNvGrpSpPr>
          <p:nvPr/>
        </p:nvGrpSpPr>
        <p:grpSpPr bwMode="auto">
          <a:xfrm>
            <a:off x="222250" y="2189163"/>
            <a:ext cx="8588375" cy="569912"/>
            <a:chOff x="222712" y="1649472"/>
            <a:chExt cx="8588966" cy="569945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58B75949-3758-FD8C-A681-6F8EDA53E487}"/>
                </a:ext>
              </a:extLst>
            </p:cNvPr>
            <p:cNvSpPr/>
            <p:nvPr/>
          </p:nvSpPr>
          <p:spPr>
            <a:xfrm>
              <a:off x="6924011" y="1660585"/>
              <a:ext cx="1887667" cy="55883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300" b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Воспитание культуры безопасного поведения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D5DD27C1-8E14-0440-10EA-046FA1C7DA68}"/>
                </a:ext>
              </a:extLst>
            </p:cNvPr>
            <p:cNvSpPr/>
            <p:nvPr/>
          </p:nvSpPr>
          <p:spPr>
            <a:xfrm>
              <a:off x="2259615" y="1660585"/>
              <a:ext cx="2224240" cy="55883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300" b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Гражданско-патриотическое воспитание</a:t>
              </a: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8C373FB8-CFEC-6E6D-04F4-6C8BF1AD8EE2}"/>
                </a:ext>
              </a:extLst>
            </p:cNvPr>
            <p:cNvSpPr/>
            <p:nvPr/>
          </p:nvSpPr>
          <p:spPr>
            <a:xfrm>
              <a:off x="222712" y="1649472"/>
              <a:ext cx="1967048" cy="55883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300" b="1" dirty="0">
                  <a:solidFill>
                    <a:schemeClr val="accent2">
                      <a:lumMod val="50000"/>
                    </a:schemeClr>
                  </a:solidFill>
                  <a:latin typeface="Times New Roman"/>
                  <a:cs typeface="Times New Roman"/>
                </a:rPr>
                <a:t>Сохранение исторической памяти</a:t>
              </a: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BEF6A2AC-1A98-8B7E-C807-1754A6D0F29E}"/>
                </a:ext>
              </a:extLst>
            </p:cNvPr>
            <p:cNvSpPr/>
            <p:nvPr/>
          </p:nvSpPr>
          <p:spPr>
            <a:xfrm>
              <a:off x="4553710" y="1660585"/>
              <a:ext cx="2260756" cy="55883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300" b="1" dirty="0">
                  <a:solidFill>
                    <a:schemeClr val="accent2">
                      <a:lumMod val="50000"/>
                    </a:schemeClr>
                  </a:solidFill>
                  <a:latin typeface="Times New Roman"/>
                  <a:cs typeface="Times New Roman"/>
                </a:rPr>
                <a:t>Популяризация</a:t>
              </a:r>
              <a:r>
                <a:rPr lang="ru-RU" sz="1400" b="1" dirty="0">
                  <a:solidFill>
                    <a:schemeClr val="accent2">
                      <a:lumMod val="50000"/>
                    </a:schemeClr>
                  </a:solidFill>
                  <a:latin typeface="Times New Roman"/>
                  <a:cs typeface="Times New Roman"/>
                </a:rPr>
                <a:t> профессии пожарный-спасатель</a:t>
              </a:r>
            </a:p>
          </p:txBody>
        </p:sp>
      </p:grp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AE12090-C8A6-1EB7-234D-FF1382A3B622}"/>
              </a:ext>
            </a:extLst>
          </p:cNvPr>
          <p:cNvSpPr/>
          <p:nvPr/>
        </p:nvSpPr>
        <p:spPr>
          <a:xfrm>
            <a:off x="301625" y="2994025"/>
            <a:ext cx="8540750" cy="4508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Times New Roman"/>
              <a:cs typeface="Times New Roman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69AD167-AF3F-67B2-E22E-24E6F4BA3B44}"/>
              </a:ext>
            </a:extLst>
          </p:cNvPr>
          <p:cNvSpPr/>
          <p:nvPr/>
        </p:nvSpPr>
        <p:spPr>
          <a:xfrm>
            <a:off x="301625" y="3548063"/>
            <a:ext cx="8540750" cy="488950"/>
          </a:xfrm>
          <a:prstGeom prst="rect">
            <a:avLst/>
          </a:prstGeom>
          <a:noFill/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/>
                <a:cs typeface="Times New Roman"/>
              </a:rPr>
              <a:t>Разделы интернет-портала</a:t>
            </a:r>
          </a:p>
        </p:txBody>
      </p:sp>
      <p:grpSp>
        <p:nvGrpSpPr>
          <p:cNvPr id="4105" name="Группа 14">
            <a:extLst>
              <a:ext uri="{FF2B5EF4-FFF2-40B4-BE49-F238E27FC236}">
                <a16:creationId xmlns:a16="http://schemas.microsoft.com/office/drawing/2014/main" id="{EBBF5FB5-A9E5-1A74-78D9-A1119142B263}"/>
              </a:ext>
            </a:extLst>
          </p:cNvPr>
          <p:cNvGrpSpPr>
            <a:grpSpLocks/>
          </p:cNvGrpSpPr>
          <p:nvPr/>
        </p:nvGrpSpPr>
        <p:grpSpPr bwMode="auto">
          <a:xfrm>
            <a:off x="868625" y="4146013"/>
            <a:ext cx="7379750" cy="558801"/>
            <a:chOff x="886811" y="1660123"/>
            <a:chExt cx="7379376" cy="55929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9016FFC6-3011-683F-0D2E-9DEAB7282CD9}"/>
                </a:ext>
              </a:extLst>
            </p:cNvPr>
            <p:cNvSpPr/>
            <p:nvPr/>
          </p:nvSpPr>
          <p:spPr>
            <a:xfrm>
              <a:off x="886811" y="1660123"/>
              <a:ext cx="2055709" cy="559294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lIns="91440" tIns="45720" rIns="91440" bIns="4572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«История»</a:t>
              </a: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9787AF52-ABD5-28A5-627B-6F41B2718985}"/>
                </a:ext>
              </a:extLst>
            </p:cNvPr>
            <p:cNvSpPr/>
            <p:nvPr/>
          </p:nvSpPr>
          <p:spPr>
            <a:xfrm>
              <a:off x="3534852" y="1660124"/>
              <a:ext cx="2055709" cy="559294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lIns="91440" tIns="45720" rIns="91440" bIns="4572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«Виртуальный музей»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EF65AAED-D848-C213-D021-5FF85613E072}"/>
                </a:ext>
              </a:extLst>
            </p:cNvPr>
            <p:cNvSpPr/>
            <p:nvPr/>
          </p:nvSpPr>
          <p:spPr>
            <a:xfrm>
              <a:off x="6210479" y="1660123"/>
              <a:ext cx="2055708" cy="559294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lIns="91440" tIns="45720" rIns="91440" bIns="4572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«Культура безопасности»</a:t>
              </a:r>
            </a:p>
          </p:txBody>
        </p:sp>
      </p:grpSp>
      <p:grpSp>
        <p:nvGrpSpPr>
          <p:cNvPr id="4106" name="Группа 19">
            <a:extLst>
              <a:ext uri="{FF2B5EF4-FFF2-40B4-BE49-F238E27FC236}">
                <a16:creationId xmlns:a16="http://schemas.microsoft.com/office/drawing/2014/main" id="{FD4934C0-A928-A711-28D8-885915727F67}"/>
              </a:ext>
            </a:extLst>
          </p:cNvPr>
          <p:cNvGrpSpPr>
            <a:grpSpLocks/>
          </p:cNvGrpSpPr>
          <p:nvPr/>
        </p:nvGrpSpPr>
        <p:grpSpPr bwMode="auto">
          <a:xfrm>
            <a:off x="940625" y="5659438"/>
            <a:ext cx="7353250" cy="558800"/>
            <a:chOff x="940911" y="1660123"/>
            <a:chExt cx="7354058" cy="559294"/>
          </a:xfrm>
        </p:grpSpPr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76EA0E0B-D04B-FB25-D021-9452E105082B}"/>
                </a:ext>
              </a:extLst>
            </p:cNvPr>
            <p:cNvSpPr/>
            <p:nvPr/>
          </p:nvSpPr>
          <p:spPr>
            <a:xfrm>
              <a:off x="940911" y="1660123"/>
              <a:ext cx="2056039" cy="559294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300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История и информация </a:t>
              </a:r>
              <a:r>
                <a:rPr lang="ru-RU" sz="1300" b="1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по субъектам</a:t>
              </a:r>
            </a:p>
          </p:txBody>
        </p:sp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2606411A-17A1-0BDA-77D0-90FCD116C094}"/>
                </a:ext>
              </a:extLst>
            </p:cNvPr>
            <p:cNvSpPr/>
            <p:nvPr/>
          </p:nvSpPr>
          <p:spPr>
            <a:xfrm>
              <a:off x="3607379" y="1660123"/>
              <a:ext cx="2054451" cy="559294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300" b="1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Виртуальный</a:t>
              </a:r>
              <a:r>
                <a:rPr lang="ru-RU" sz="1300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 музей</a:t>
              </a:r>
              <a:br>
                <a:rPr lang="ru-RU" sz="1300" i="1" dirty="0">
                  <a:latin typeface="Times New Roman"/>
                </a:rPr>
              </a:br>
              <a:r>
                <a:rPr lang="ru-RU" sz="1300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и </a:t>
              </a:r>
              <a:r>
                <a:rPr lang="ru-RU" sz="1300" b="1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виртуальные</a:t>
              </a:r>
              <a:r>
                <a:rPr lang="ru-RU" sz="1300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 экскурсии</a:t>
              </a:r>
              <a:endParaRPr lang="ru-RU" sz="1300" b="1" i="1">
                <a:solidFill>
                  <a:srgbClr val="FF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19AB8AF4-A536-A9D1-BC4E-B0F1C624C385}"/>
                </a:ext>
              </a:extLst>
            </p:cNvPr>
            <p:cNvSpPr/>
            <p:nvPr/>
          </p:nvSpPr>
          <p:spPr>
            <a:xfrm>
              <a:off x="6173836" y="1660123"/>
              <a:ext cx="2121133" cy="559294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50" b="1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Статьи</a:t>
              </a:r>
              <a:r>
                <a:rPr lang="ru-RU" sz="1250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, </a:t>
              </a:r>
              <a:r>
                <a:rPr lang="ru-RU" sz="1250" b="1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методические</a:t>
              </a:r>
              <a:r>
                <a:rPr lang="ru-RU" sz="1250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 и </a:t>
              </a:r>
              <a:r>
                <a:rPr lang="ru-RU" sz="1250" b="1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дидактические</a:t>
              </a:r>
              <a:r>
                <a:rPr lang="ru-RU" sz="1250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 </a:t>
              </a:r>
              <a:r>
                <a:rPr lang="ru-RU" sz="1150" i="1" dirty="0">
                  <a:solidFill>
                    <a:srgbClr val="FF0000"/>
                  </a:solidFill>
                  <a:latin typeface="Times New Roman"/>
                  <a:cs typeface="Times New Roman"/>
                </a:rPr>
                <a:t>материалы</a:t>
              </a:r>
              <a:endParaRPr lang="ru-RU" sz="1150" b="1" i="1">
                <a:solidFill>
                  <a:srgbClr val="FF0000"/>
                </a:solidFill>
                <a:latin typeface="Times New Roman"/>
                <a:cs typeface="Times New Roman"/>
              </a:endParaRPr>
            </a:p>
          </p:txBody>
        </p:sp>
      </p:grpSp>
      <p:grpSp>
        <p:nvGrpSpPr>
          <p:cNvPr id="4107" name="Группа 29">
            <a:extLst>
              <a:ext uri="{FF2B5EF4-FFF2-40B4-BE49-F238E27FC236}">
                <a16:creationId xmlns:a16="http://schemas.microsoft.com/office/drawing/2014/main" id="{C7D2811C-279D-EC5C-048E-37FDCA51C808}"/>
              </a:ext>
            </a:extLst>
          </p:cNvPr>
          <p:cNvGrpSpPr>
            <a:grpSpLocks/>
          </p:cNvGrpSpPr>
          <p:nvPr/>
        </p:nvGrpSpPr>
        <p:grpSpPr bwMode="auto">
          <a:xfrm>
            <a:off x="769625" y="4788424"/>
            <a:ext cx="7370750" cy="648763"/>
            <a:chOff x="769794" y="2845999"/>
            <a:chExt cx="7370008" cy="793846"/>
          </a:xfrm>
        </p:grpSpPr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508A3728-9D7A-CF64-AA19-D5EC0B1FE7F3}"/>
                </a:ext>
              </a:extLst>
            </p:cNvPr>
            <p:cNvSpPr/>
            <p:nvPr/>
          </p:nvSpPr>
          <p:spPr>
            <a:xfrm>
              <a:off x="769794" y="2845999"/>
              <a:ext cx="2055606" cy="7206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t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/>
                  <a:cs typeface="Times New Roman"/>
                </a:rPr>
                <a:t>Музеи, памятные места,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/>
                  <a:cs typeface="Times New Roman"/>
                </a:rPr>
                <a:t>ветераны, династии пожарных, книга памяти, 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/>
                  <a:cs typeface="Times New Roman"/>
                </a:rPr>
                <a:t>энциклопедия</a:t>
              </a:r>
            </a:p>
          </p:txBody>
        </p:sp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49885A4A-8141-583F-90C7-6562ACACF4EE}"/>
                </a:ext>
              </a:extLst>
            </p:cNvPr>
            <p:cNvSpPr/>
            <p:nvPr/>
          </p:nvSpPr>
          <p:spPr>
            <a:xfrm>
              <a:off x="2463798" y="2919172"/>
              <a:ext cx="2055606" cy="7206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t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chemeClr val="tx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id="{51100EAF-BF8A-83E4-7E2F-91A80FB7E472}"/>
                </a:ext>
              </a:extLst>
            </p:cNvPr>
            <p:cNvSpPr/>
            <p:nvPr/>
          </p:nvSpPr>
          <p:spPr>
            <a:xfrm>
              <a:off x="4624169" y="2919172"/>
              <a:ext cx="2055605" cy="72067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t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>
                <a:solidFill>
                  <a:schemeClr val="tx1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E99FD05F-9285-BEF1-8343-26FEBE55A14C}"/>
                </a:ext>
              </a:extLst>
            </p:cNvPr>
            <p:cNvSpPr/>
            <p:nvPr/>
          </p:nvSpPr>
          <p:spPr>
            <a:xfrm>
              <a:off x="6084197" y="2880337"/>
              <a:ext cx="2055605" cy="7206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t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/>
                  <a:cs typeface="Times New Roman"/>
                </a:rPr>
                <a:t>Преподавателям,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/>
                  <a:cs typeface="Times New Roman"/>
                </a:rPr>
                <a:t>населению (в том числе, детям и подросткам)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>
                  <a:solidFill>
                    <a:schemeClr val="tx1"/>
                  </a:solidFill>
                  <a:latin typeface="Times New Roman"/>
                  <a:cs typeface="Times New Roman"/>
                </a:rPr>
                <a:t>он-лайн тренажеры</a:t>
              </a:r>
            </a:p>
          </p:txBody>
        </p:sp>
      </p:grp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FEEB50-88FB-4840-55CB-3FACA64B2748}"/>
              </a:ext>
            </a:extLst>
          </p:cNvPr>
          <p:cNvSpPr/>
          <p:nvPr/>
        </p:nvSpPr>
        <p:spPr>
          <a:xfrm>
            <a:off x="3531088" y="4817550"/>
            <a:ext cx="2055812" cy="588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  <a:latin typeface="Times New Roman"/>
                <a:cs typeface="Times New Roman"/>
              </a:rPr>
              <a:t>Санкт-Петербург, Оренбург, Саратов, Краснодар, Тула, Кострома, Ярославль, Волгоград, Мурманск и др.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381B00B7-4C4F-9E44-E327-8A33B66543B7}"/>
              </a:ext>
            </a:extLst>
          </p:cNvPr>
          <p:cNvSpPr/>
          <p:nvPr/>
        </p:nvSpPr>
        <p:spPr>
          <a:xfrm>
            <a:off x="4630738" y="4781550"/>
            <a:ext cx="2054225" cy="588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t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/>
              </a:solidFill>
              <a:latin typeface="Times New Roman"/>
              <a:cs typeface="Calibri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solidFill>
                <a:schemeClr val="tx1"/>
              </a:solidFill>
              <a:latin typeface="Times New Roman"/>
              <a:cs typeface="Calibri"/>
            </a:endParaRPr>
          </a:p>
        </p:txBody>
      </p:sp>
      <p:sp>
        <p:nvSpPr>
          <p:cNvPr id="36" name="Заголовок 1">
            <a:extLst>
              <a:ext uri="{FF2B5EF4-FFF2-40B4-BE49-F238E27FC236}">
                <a16:creationId xmlns:a16="http://schemas.microsoft.com/office/drawing/2014/main" id="{1BF2DB87-FB54-470A-1D17-E1A3686DBC8F}"/>
              </a:ext>
            </a:extLst>
          </p:cNvPr>
          <p:cNvSpPr txBox="1">
            <a:spLocks/>
          </p:cNvSpPr>
          <p:nvPr/>
        </p:nvSpPr>
        <p:spPr>
          <a:xfrm>
            <a:off x="311150" y="2992438"/>
            <a:ext cx="8509000" cy="446087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/>
          <a:p>
            <a:pPr algn="ctr" defTabSz="9144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+mj-ea"/>
                <a:cs typeface="Times New Roman"/>
              </a:rPr>
              <a:t>Решения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Times New Roman"/>
                <a:ea typeface="+mj-ea"/>
                <a:cs typeface="Times New Roman"/>
              </a:rPr>
              <a:t> 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163B0C36-7123-DB15-3CDB-6861A7687A8B}"/>
              </a:ext>
            </a:extLst>
          </p:cNvPr>
          <p:cNvSpPr/>
          <p:nvPr/>
        </p:nvSpPr>
        <p:spPr>
          <a:xfrm>
            <a:off x="301625" y="673101"/>
            <a:ext cx="8540750" cy="863599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/>
                <a:cs typeface="Times New Roman"/>
              </a:rPr>
              <a:t>Актуальность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>
            <a:hlinkClick r:id="rId2"/>
            <a:extLst>
              <a:ext uri="{FF2B5EF4-FFF2-40B4-BE49-F238E27FC236}">
                <a16:creationId xmlns:a16="http://schemas.microsoft.com/office/drawing/2014/main" id="{052AA599-AC8E-4604-95F1-759F957A21EB}"/>
              </a:ext>
            </a:extLst>
          </p:cNvPr>
          <p:cNvSpPr/>
          <p:nvPr/>
        </p:nvSpPr>
        <p:spPr>
          <a:xfrm>
            <a:off x="301625" y="177800"/>
            <a:ext cx="8540750" cy="103028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3200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Раздел «Культура безопасности»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49F40FF6-AF5B-8298-FF24-F3118162B2F5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/>
                <a:cs typeface="Times New Roman"/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  <a:latin typeface="Times New Roman"/>
                <a:cs typeface="Times New Roman"/>
              </a:rPr>
              <a:t>vdpo.ru,</a:t>
            </a:r>
            <a:r>
              <a:rPr lang="ru-RU" sz="1400" dirty="0">
                <a:solidFill>
                  <a:srgbClr val="1010F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err="1">
                <a:solidFill>
                  <a:srgbClr val="1010F8"/>
                </a:solidFill>
                <a:latin typeface="Times New Roman"/>
                <a:cs typeface="Times New Roman"/>
              </a:rPr>
              <a:t>вдпо.рф</a:t>
            </a:r>
            <a:endParaRPr lang="ru-RU" sz="1400" dirty="0">
              <a:solidFill>
                <a:srgbClr val="1010F8"/>
              </a:solidFill>
              <a:latin typeface="Times New Roman"/>
              <a:cs typeface="Times New Roman"/>
            </a:endParaRP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AE28A43B-AE1B-529C-8C04-4173A69CAA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1625" y="1296988"/>
            <a:ext cx="4087813" cy="4875212"/>
          </a:xfrm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00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000" dirty="0">
              <a:latin typeface="Times New Roman"/>
              <a:cs typeface="Times New Roman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000" dirty="0">
              <a:latin typeface="Times New Roman"/>
              <a:cs typeface="Times New Roman"/>
            </a:endParaRPr>
          </a:p>
          <a:p>
            <a:pPr marL="0" indent="0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000" dirty="0">
              <a:latin typeface="Times New Roman"/>
              <a:cs typeface="Times New Roman"/>
            </a:endParaRP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842204C6-0B9B-4543-16C2-CABACD955E10}"/>
              </a:ext>
            </a:extLst>
          </p:cNvPr>
          <p:cNvSpPr txBox="1">
            <a:spLocks/>
          </p:cNvSpPr>
          <p:nvPr/>
        </p:nvSpPr>
        <p:spPr>
          <a:xfrm>
            <a:off x="4503738" y="1296988"/>
            <a:ext cx="4327525" cy="4867275"/>
          </a:xfrm>
          <a:prstGeom prst="rect">
            <a:avLst/>
          </a:prstGeom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lIns="91440" tIns="45720" rIns="91440" bIns="4572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>
                <a:latin typeface="Times New Roman"/>
                <a:cs typeface="Times New Roman"/>
              </a:rPr>
              <a:t>Подраздел «Преподавателям»</a:t>
            </a: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00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000" dirty="0">
              <a:latin typeface="Times New Roman"/>
              <a:cs typeface="Times New Roman"/>
            </a:endParaRP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000" dirty="0">
              <a:latin typeface="Times New Roman"/>
              <a:cs typeface="Times New Roman"/>
            </a:endParaRPr>
          </a:p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000" dirty="0">
              <a:latin typeface="Times New Roman"/>
              <a:cs typeface="Times New Roman"/>
            </a:endParaRPr>
          </a:p>
        </p:txBody>
      </p:sp>
      <p:pic>
        <p:nvPicPr>
          <p:cNvPr id="5127" name="Рисунок 4">
            <a:extLst>
              <a:ext uri="{FF2B5EF4-FFF2-40B4-BE49-F238E27FC236}">
                <a16:creationId xmlns:a16="http://schemas.microsoft.com/office/drawing/2014/main" id="{42821D7A-C39A-21C3-9A8E-99ADE63342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1304925"/>
            <a:ext cx="4064000" cy="333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Рисунок 9">
            <a:extLst>
              <a:ext uri="{FF2B5EF4-FFF2-40B4-BE49-F238E27FC236}">
                <a16:creationId xmlns:a16="http://schemas.microsoft.com/office/drawing/2014/main" id="{739B70BC-A791-A0FA-9EDC-E0F0E95ADE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925" y="4857750"/>
            <a:ext cx="1006475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Рисунок 10">
            <a:extLst>
              <a:ext uri="{FF2B5EF4-FFF2-40B4-BE49-F238E27FC236}">
                <a16:creationId xmlns:a16="http://schemas.microsoft.com/office/drawing/2014/main" id="{6E5257DA-26F5-F1DB-B484-E9515743C5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4803775"/>
            <a:ext cx="979487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0" name="TextBox 13">
            <a:extLst>
              <a:ext uri="{FF2B5EF4-FFF2-40B4-BE49-F238E27FC236}">
                <a16:creationId xmlns:a16="http://schemas.microsoft.com/office/drawing/2014/main" id="{4F28CD80-7307-D9D5-0E58-940F0CEF6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3" y="4554538"/>
            <a:ext cx="40640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300" b="1" dirty="0">
                <a:solidFill>
                  <a:srgbClr val="FF0000"/>
                </a:solidFill>
                <a:latin typeface="Times New Roman"/>
                <a:cs typeface="Arial"/>
              </a:rPr>
              <a:t>60 статей с инфографикой, беседы с детьми</a:t>
            </a:r>
          </a:p>
        </p:txBody>
      </p:sp>
      <p:pic>
        <p:nvPicPr>
          <p:cNvPr id="5131" name="Рисунок 14">
            <a:extLst>
              <a:ext uri="{FF2B5EF4-FFF2-40B4-BE49-F238E27FC236}">
                <a16:creationId xmlns:a16="http://schemas.microsoft.com/office/drawing/2014/main" id="{72CBC9AE-5A6B-16E1-F935-C8C28E491E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35"/>
          <a:stretch>
            <a:fillRect/>
          </a:stretch>
        </p:blipFill>
        <p:spPr bwMode="auto">
          <a:xfrm>
            <a:off x="4533900" y="1327150"/>
            <a:ext cx="4259263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F2FD9E4-E5FE-000F-2CC2-38BA382DA4A5}"/>
              </a:ext>
            </a:extLst>
          </p:cNvPr>
          <p:cNvSpPr txBox="1"/>
          <p:nvPr/>
        </p:nvSpPr>
        <p:spPr>
          <a:xfrm>
            <a:off x="6727825" y="1317625"/>
            <a:ext cx="1746119" cy="300082"/>
          </a:xfrm>
          <a:prstGeom prst="rect">
            <a:avLst/>
          </a:prstGeom>
          <a:noFill/>
        </p:spPr>
        <p:txBody>
          <a:bodyPr wrap="none" lIns="91440" tIns="45720" rIns="91440" bIns="45720" anchor="t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Arial"/>
              </a:rPr>
              <a:t>для преподавателей</a:t>
            </a:r>
          </a:p>
        </p:txBody>
      </p:sp>
      <p:pic>
        <p:nvPicPr>
          <p:cNvPr id="5133" name="Рисунок 18">
            <a:extLst>
              <a:ext uri="{FF2B5EF4-FFF2-40B4-BE49-F238E27FC236}">
                <a16:creationId xmlns:a16="http://schemas.microsoft.com/office/drawing/2014/main" id="{A04F41FB-270A-2484-1EF3-C3C0CAFEC8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03"/>
          <a:stretch>
            <a:fillRect/>
          </a:stretch>
        </p:blipFill>
        <p:spPr bwMode="auto">
          <a:xfrm>
            <a:off x="7175500" y="4291013"/>
            <a:ext cx="1538288" cy="123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TextBox 19">
            <a:extLst>
              <a:ext uri="{FF2B5EF4-FFF2-40B4-BE49-F238E27FC236}">
                <a16:creationId xmlns:a16="http://schemas.microsoft.com/office/drawing/2014/main" id="{2D0D24C8-06F7-32B2-EB87-6009D38CC9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8388" y="3916363"/>
            <a:ext cx="359555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rgbClr val="FF0000"/>
                </a:solidFill>
                <a:latin typeface="Times New Roman"/>
                <a:cs typeface="Arial"/>
              </a:rPr>
              <a:t>Методические материалы</a:t>
            </a:r>
          </a:p>
        </p:txBody>
      </p:sp>
      <p:sp>
        <p:nvSpPr>
          <p:cNvPr id="5135" name="TextBox 20">
            <a:extLst>
              <a:ext uri="{FF2B5EF4-FFF2-40B4-BE49-F238E27FC236}">
                <a16:creationId xmlns:a16="http://schemas.microsoft.com/office/drawing/2014/main" id="{DCC5C439-B644-BD63-798E-2468FDC94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4050" y="5657850"/>
            <a:ext cx="15382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ru-RU" altLang="ru-RU" sz="1400" b="1" dirty="0">
                <a:solidFill>
                  <a:srgbClr val="FF0000"/>
                </a:solidFill>
                <a:latin typeface="Times New Roman"/>
                <a:cs typeface="Arial"/>
              </a:rPr>
              <a:t>Мини-игры</a:t>
            </a:r>
          </a:p>
        </p:txBody>
      </p:sp>
      <p:pic>
        <p:nvPicPr>
          <p:cNvPr id="5137" name="Рисунок 22">
            <a:extLst>
              <a:ext uri="{FF2B5EF4-FFF2-40B4-BE49-F238E27FC236}">
                <a16:creationId xmlns:a16="http://schemas.microsoft.com/office/drawing/2014/main" id="{444D8662-4DB1-FEB7-A981-B2D75F60C2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763" y="4956175"/>
            <a:ext cx="18573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8" name="TextBox 20">
            <a:extLst>
              <a:ext uri="{FF2B5EF4-FFF2-40B4-BE49-F238E27FC236}">
                <a16:creationId xmlns:a16="http://schemas.microsoft.com/office/drawing/2014/main" id="{223DBCA0-4A7E-EB3C-911E-D3875BFBC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5513" y="5675313"/>
            <a:ext cx="21542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1400" b="1" dirty="0">
                <a:solidFill>
                  <a:srgbClr val="FF0000"/>
                </a:solidFill>
                <a:latin typeface="Times New Roman"/>
                <a:cs typeface="Arial"/>
              </a:rPr>
              <a:t>Онлайн-тренажеры</a:t>
            </a:r>
          </a:p>
        </p:txBody>
      </p:sp>
      <p:pic>
        <p:nvPicPr>
          <p:cNvPr id="5139" name="Рисунок 20" descr="online-tren-v2.jpg">
            <a:extLst>
              <a:ext uri="{FF2B5EF4-FFF2-40B4-BE49-F238E27FC236}">
                <a16:creationId xmlns:a16="http://schemas.microsoft.com/office/drawing/2014/main" id="{5CD2CCF5-39CF-0399-C902-ACBD9D06D5A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475" y="4295775"/>
            <a:ext cx="2192338" cy="131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hlinkClick r:id="rId2"/>
            <a:extLst>
              <a:ext uri="{FF2B5EF4-FFF2-40B4-BE49-F238E27FC236}">
                <a16:creationId xmlns:a16="http://schemas.microsoft.com/office/drawing/2014/main" id="{96AEB06C-6E40-4742-A37E-691C7F6CE37E}"/>
              </a:ext>
            </a:extLst>
          </p:cNvPr>
          <p:cNvSpPr/>
          <p:nvPr/>
        </p:nvSpPr>
        <p:spPr>
          <a:xfrm>
            <a:off x="301625" y="177800"/>
            <a:ext cx="8540750" cy="103028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12BB1E8-5483-E09A-3B75-BD9CE1223EF1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/>
                <a:cs typeface="Times New Roman"/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  <a:latin typeface="Times New Roman"/>
                <a:cs typeface="Times New Roman"/>
              </a:rPr>
              <a:t>vdpo.ru,</a:t>
            </a:r>
            <a:r>
              <a:rPr lang="ru-RU" sz="1400" dirty="0">
                <a:solidFill>
                  <a:srgbClr val="1010F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err="1">
                <a:solidFill>
                  <a:srgbClr val="1010F8"/>
                </a:solidFill>
                <a:latin typeface="Times New Roman"/>
                <a:cs typeface="Times New Roman"/>
              </a:rPr>
              <a:t>вдпо.рф</a:t>
            </a:r>
            <a:endParaRPr lang="ru-RU" sz="1400" dirty="0">
              <a:solidFill>
                <a:srgbClr val="1010F8"/>
              </a:solidFill>
              <a:latin typeface="Times New Roman"/>
              <a:cs typeface="Times New Roman"/>
            </a:endParaRPr>
          </a:p>
        </p:txBody>
      </p:sp>
      <p:sp>
        <p:nvSpPr>
          <p:cNvPr id="6148" name="Заголовок 1">
            <a:extLst>
              <a:ext uri="{FF2B5EF4-FFF2-40B4-BE49-F238E27FC236}">
                <a16:creationId xmlns:a16="http://schemas.microsoft.com/office/drawing/2014/main" id="{5CDE13C2-8F99-488E-0504-9E5BC5C38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93725"/>
          </a:xfrm>
        </p:spPr>
        <p:txBody>
          <a:bodyPr/>
          <a:lstStyle/>
          <a:p>
            <a:pPr eaLnBrk="1" hangingPunct="1"/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Раздел «Методические материалы»</a:t>
            </a:r>
          </a:p>
        </p:txBody>
      </p:sp>
      <p:pic>
        <p:nvPicPr>
          <p:cNvPr id="6149" name="Рисунок 20" descr="Screenshot 2022-04-18 at 19-57-06 Методические материалы.png">
            <a:extLst>
              <a:ext uri="{FF2B5EF4-FFF2-40B4-BE49-F238E27FC236}">
                <a16:creationId xmlns:a16="http://schemas.microsoft.com/office/drawing/2014/main" id="{407461C3-AE90-8AA8-FE47-6417418A07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96"/>
          <a:stretch>
            <a:fillRect/>
          </a:stretch>
        </p:blipFill>
        <p:spPr bwMode="auto">
          <a:xfrm>
            <a:off x="317500" y="1273175"/>
            <a:ext cx="5753100" cy="502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Рисунок 22" descr="Image00003.jpg">
            <a:extLst>
              <a:ext uri="{FF2B5EF4-FFF2-40B4-BE49-F238E27FC236}">
                <a16:creationId xmlns:a16="http://schemas.microsoft.com/office/drawing/2014/main" id="{3AA894F1-DCED-2736-84B7-567FA85D2E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738" y="1744663"/>
            <a:ext cx="2624137" cy="364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TextBox 26">
            <a:extLst>
              <a:ext uri="{FF2B5EF4-FFF2-40B4-BE49-F238E27FC236}">
                <a16:creationId xmlns:a16="http://schemas.microsoft.com/office/drawing/2014/main" id="{EBC85321-1F70-F59D-F96A-E5189B98C3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2688" y="5592763"/>
            <a:ext cx="2689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cs-CZ" sz="2000" b="1" dirty="0">
                <a:latin typeface="Times New Roman"/>
                <a:cs typeface="Arial"/>
              </a:rPr>
              <a:t>30</a:t>
            </a:r>
            <a:r>
              <a:rPr lang="ru-RU" altLang="cs-CZ" sz="1600" dirty="0">
                <a:latin typeface="Times New Roman"/>
                <a:cs typeface="Arial"/>
              </a:rPr>
              <a:t> плакатов по основным темам обучения ПБ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2F2FDFA9-40CC-BD24-E71B-139F685ABD42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/>
                <a:cs typeface="Times New Roman"/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  <a:latin typeface="Times New Roman"/>
                <a:cs typeface="Times New Roman"/>
              </a:rPr>
              <a:t>vdpo.ru,</a:t>
            </a:r>
            <a:r>
              <a:rPr lang="ru-RU" sz="1400" dirty="0">
                <a:solidFill>
                  <a:srgbClr val="1010F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err="1">
                <a:solidFill>
                  <a:srgbClr val="1010F8"/>
                </a:solidFill>
                <a:latin typeface="Times New Roman"/>
                <a:cs typeface="Times New Roman"/>
              </a:rPr>
              <a:t>вдпо.рф</a:t>
            </a:r>
            <a:endParaRPr lang="ru-RU" sz="1400" dirty="0">
              <a:solidFill>
                <a:srgbClr val="1010F8"/>
              </a:solidFill>
              <a:latin typeface="Times New Roman"/>
              <a:cs typeface="Times New Roman"/>
            </a:endParaRPr>
          </a:p>
        </p:txBody>
      </p:sp>
      <p:sp>
        <p:nvSpPr>
          <p:cNvPr id="4" name="Прямоугольник 3">
            <a:hlinkClick r:id="rId2"/>
            <a:extLst>
              <a:ext uri="{FF2B5EF4-FFF2-40B4-BE49-F238E27FC236}">
                <a16:creationId xmlns:a16="http://schemas.microsoft.com/office/drawing/2014/main" id="{136CBC97-A2CB-A098-1FEF-7791A325194E}"/>
              </a:ext>
            </a:extLst>
          </p:cNvPr>
          <p:cNvSpPr/>
          <p:nvPr/>
        </p:nvSpPr>
        <p:spPr>
          <a:xfrm>
            <a:off x="301625" y="177800"/>
            <a:ext cx="8540750" cy="103028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7172" name="Заголовок 1">
            <a:extLst>
              <a:ext uri="{FF2B5EF4-FFF2-40B4-BE49-F238E27FC236}">
                <a16:creationId xmlns:a16="http://schemas.microsoft.com/office/drawing/2014/main" id="{D5F0EFC2-5947-F956-EB21-0A9249423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93725"/>
          </a:xfrm>
        </p:spPr>
        <p:txBody>
          <a:bodyPr/>
          <a:lstStyle/>
          <a:p>
            <a:pPr eaLnBrk="1" hangingPunct="1"/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Раздел «Культура безопасности» </a:t>
            </a:r>
            <a:br>
              <a:rPr lang="ru-RU" altLang="ru-RU" sz="3200" dirty="0">
                <a:latin typeface="Times New Roman"/>
              </a:rPr>
            </a:br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(подраздел «онлайн-тренажеры»)</a:t>
            </a:r>
          </a:p>
        </p:txBody>
      </p:sp>
      <p:pic>
        <p:nvPicPr>
          <p:cNvPr id="7173" name="Рисунок 20" descr="online-tren-v2.jpg">
            <a:hlinkClick r:id="rId2"/>
            <a:extLst>
              <a:ext uri="{FF2B5EF4-FFF2-40B4-BE49-F238E27FC236}">
                <a16:creationId xmlns:a16="http://schemas.microsoft.com/office/drawing/2014/main" id="{1592DEAB-FFBD-83E5-93A9-BD1C020A0C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1319213"/>
            <a:ext cx="8505825" cy="490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26B02316-1E9A-BE1F-5D64-9C00421439D9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/>
                <a:cs typeface="Times New Roman"/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  <a:latin typeface="Times New Roman"/>
                <a:cs typeface="Times New Roman"/>
              </a:rPr>
              <a:t>vdpo.ru,</a:t>
            </a:r>
            <a:r>
              <a:rPr lang="ru-RU" sz="1400" dirty="0">
                <a:solidFill>
                  <a:srgbClr val="1010F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err="1">
                <a:solidFill>
                  <a:srgbClr val="1010F8"/>
                </a:solidFill>
                <a:latin typeface="Times New Roman"/>
                <a:cs typeface="Times New Roman"/>
              </a:rPr>
              <a:t>вдпо.рф</a:t>
            </a:r>
            <a:endParaRPr lang="ru-RU" sz="1400" dirty="0">
              <a:solidFill>
                <a:srgbClr val="1010F8"/>
              </a:solidFill>
              <a:latin typeface="Times New Roman"/>
              <a:cs typeface="Times New Roman"/>
            </a:endParaRPr>
          </a:p>
        </p:txBody>
      </p:sp>
      <p:sp>
        <p:nvSpPr>
          <p:cNvPr id="4" name="Прямоугольник 3">
            <a:hlinkClick r:id="rId2"/>
            <a:extLst>
              <a:ext uri="{FF2B5EF4-FFF2-40B4-BE49-F238E27FC236}">
                <a16:creationId xmlns:a16="http://schemas.microsoft.com/office/drawing/2014/main" id="{89977261-BABA-C184-9A3E-8C000FE755C5}"/>
              </a:ext>
            </a:extLst>
          </p:cNvPr>
          <p:cNvSpPr/>
          <p:nvPr/>
        </p:nvSpPr>
        <p:spPr>
          <a:xfrm>
            <a:off x="301625" y="177800"/>
            <a:ext cx="8540750" cy="103028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8196" name="Заголовок 1">
            <a:extLst>
              <a:ext uri="{FF2B5EF4-FFF2-40B4-BE49-F238E27FC236}">
                <a16:creationId xmlns:a16="http://schemas.microsoft.com/office/drawing/2014/main" id="{2798359E-C205-0EAE-2E24-23E9F36E2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93725"/>
          </a:xfrm>
        </p:spPr>
        <p:txBody>
          <a:bodyPr/>
          <a:lstStyle/>
          <a:p>
            <a:pPr eaLnBrk="1" hangingPunct="1"/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Раздел «Культура безопасности» </a:t>
            </a:r>
            <a:br>
              <a:rPr lang="ru-RU" altLang="ru-RU" sz="3200" dirty="0">
                <a:latin typeface="Times New Roman"/>
              </a:rPr>
            </a:br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(подраздел «онлайн-тренажеры»)</a:t>
            </a:r>
          </a:p>
        </p:txBody>
      </p:sp>
      <p:pic>
        <p:nvPicPr>
          <p:cNvPr id="8197" name="Рисунок 5" descr="тренажеры.jpg">
            <a:extLst>
              <a:ext uri="{FF2B5EF4-FFF2-40B4-BE49-F238E27FC236}">
                <a16:creationId xmlns:a16="http://schemas.microsoft.com/office/drawing/2014/main" id="{5D3EA1D4-97CA-DDD0-ED19-D78E938617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1" t="12238"/>
          <a:stretch>
            <a:fillRect/>
          </a:stretch>
        </p:blipFill>
        <p:spPr bwMode="auto">
          <a:xfrm>
            <a:off x="212725" y="1520825"/>
            <a:ext cx="6696075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TextBox 6">
            <a:extLst>
              <a:ext uri="{FF2B5EF4-FFF2-40B4-BE49-F238E27FC236}">
                <a16:creationId xmlns:a16="http://schemas.microsoft.com/office/drawing/2014/main" id="{FC285314-0194-70EE-EF71-8F2AD3BA9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0163" y="2168525"/>
            <a:ext cx="234705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cs-CZ" u="sng" dirty="0">
                <a:latin typeface="Times New Roman"/>
                <a:cs typeface="Arial"/>
              </a:rPr>
              <a:t>Возможность выбора: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cs-CZ" dirty="0">
                <a:latin typeface="Times New Roman"/>
                <a:cs typeface="Arial"/>
              </a:rPr>
              <a:t> темы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cs-CZ" dirty="0">
                <a:latin typeface="Times New Roman"/>
                <a:cs typeface="Arial"/>
              </a:rPr>
              <a:t> возраста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cs-CZ" dirty="0">
                <a:latin typeface="Times New Roman"/>
                <a:cs typeface="Arial"/>
              </a:rPr>
              <a:t> типа тренажеров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ACB2E347-3C51-8AAD-F6C4-1E4DD4301CCC}"/>
              </a:ext>
            </a:extLst>
          </p:cNvPr>
          <p:cNvCxnSpPr/>
          <p:nvPr/>
        </p:nvCxnSpPr>
        <p:spPr>
          <a:xfrm flipH="1">
            <a:off x="1328738" y="2636838"/>
            <a:ext cx="5092700" cy="952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32511806-9B8F-D788-6F5E-604B8CC5B40A}"/>
              </a:ext>
            </a:extLst>
          </p:cNvPr>
          <p:cNvCxnSpPr/>
          <p:nvPr/>
        </p:nvCxnSpPr>
        <p:spPr>
          <a:xfrm flipH="1" flipV="1">
            <a:off x="1319213" y="2105025"/>
            <a:ext cx="5133975" cy="787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67F6118D-1E44-E6E2-F1A9-FFF94248CA54}"/>
              </a:ext>
            </a:extLst>
          </p:cNvPr>
          <p:cNvCxnSpPr/>
          <p:nvPr/>
        </p:nvCxnSpPr>
        <p:spPr>
          <a:xfrm flipH="1" flipV="1">
            <a:off x="3933825" y="2136775"/>
            <a:ext cx="2519363" cy="10429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>
            <a:extLst>
              <a:ext uri="{FF2B5EF4-FFF2-40B4-BE49-F238E27FC236}">
                <a16:creationId xmlns:a16="http://schemas.microsoft.com/office/drawing/2014/main" id="{6BD5218E-8BD4-29D0-B6DE-73416700B296}"/>
              </a:ext>
            </a:extLst>
          </p:cNvPr>
          <p:cNvSpPr/>
          <p:nvPr/>
        </p:nvSpPr>
        <p:spPr>
          <a:xfrm>
            <a:off x="554038" y="1946275"/>
            <a:ext cx="690562" cy="2444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56FF4B28-6890-EAB9-C7F1-F0A41387E98A}"/>
              </a:ext>
            </a:extLst>
          </p:cNvPr>
          <p:cNvSpPr/>
          <p:nvPr/>
        </p:nvSpPr>
        <p:spPr>
          <a:xfrm>
            <a:off x="2459038" y="1924050"/>
            <a:ext cx="1357312" cy="2809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09C1C1FB-D1A7-6A9C-B955-C274A1B7CB4D}"/>
              </a:ext>
            </a:extLst>
          </p:cNvPr>
          <p:cNvSpPr/>
          <p:nvPr/>
        </p:nvSpPr>
        <p:spPr>
          <a:xfrm>
            <a:off x="574675" y="2593975"/>
            <a:ext cx="652463" cy="2270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8205" name="TextBox 22">
            <a:extLst>
              <a:ext uri="{FF2B5EF4-FFF2-40B4-BE49-F238E27FC236}">
                <a16:creationId xmlns:a16="http://schemas.microsoft.com/office/drawing/2014/main" id="{2094CD3A-A5EC-FFE3-088B-7DF65D27F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6825" y="5730875"/>
            <a:ext cx="243444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cs-CZ" b="1" u="sng" dirty="0">
                <a:solidFill>
                  <a:srgbClr val="FF0000"/>
                </a:solidFill>
                <a:latin typeface="Times New Roman"/>
                <a:cs typeface="Arial"/>
              </a:rPr>
              <a:t>Всего 113 тренажеров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C4294DD3-A7F9-995C-368D-424757012964}"/>
              </a:ext>
            </a:extLst>
          </p:cNvPr>
          <p:cNvSpPr/>
          <p:nvPr/>
        </p:nvSpPr>
        <p:spPr>
          <a:xfrm>
            <a:off x="301625" y="6364288"/>
            <a:ext cx="8540750" cy="3159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  <a:latin typeface="Times New Roman"/>
                <a:cs typeface="Times New Roman"/>
              </a:rPr>
              <a:t>«Всероссийское добровольное пожарное общество», </a:t>
            </a:r>
            <a:r>
              <a:rPr lang="en-US" sz="1400" dirty="0">
                <a:solidFill>
                  <a:srgbClr val="1010F8"/>
                </a:solidFill>
                <a:latin typeface="Times New Roman"/>
                <a:cs typeface="Times New Roman"/>
              </a:rPr>
              <a:t>vdpo.ru,</a:t>
            </a:r>
            <a:r>
              <a:rPr lang="ru-RU" sz="1400" dirty="0">
                <a:solidFill>
                  <a:srgbClr val="1010F8"/>
                </a:solidFill>
                <a:latin typeface="Times New Roman"/>
                <a:cs typeface="Times New Roman"/>
              </a:rPr>
              <a:t> </a:t>
            </a:r>
            <a:r>
              <a:rPr lang="ru-RU" sz="1400" dirty="0" err="1">
                <a:solidFill>
                  <a:srgbClr val="1010F8"/>
                </a:solidFill>
                <a:latin typeface="Times New Roman"/>
                <a:cs typeface="Times New Roman"/>
              </a:rPr>
              <a:t>вдпо.рф</a:t>
            </a:r>
            <a:endParaRPr lang="ru-RU" sz="1400" dirty="0">
              <a:solidFill>
                <a:srgbClr val="1010F8"/>
              </a:solidFill>
              <a:latin typeface="Times New Roman"/>
              <a:cs typeface="Times New Roman"/>
            </a:endParaRPr>
          </a:p>
        </p:txBody>
      </p:sp>
      <p:sp>
        <p:nvSpPr>
          <p:cNvPr id="4" name="Прямоугольник 3">
            <a:hlinkClick r:id="rId2"/>
            <a:extLst>
              <a:ext uri="{FF2B5EF4-FFF2-40B4-BE49-F238E27FC236}">
                <a16:creationId xmlns:a16="http://schemas.microsoft.com/office/drawing/2014/main" id="{4F24A5E7-E53C-2A9F-BDE4-694F3D680075}"/>
              </a:ext>
            </a:extLst>
          </p:cNvPr>
          <p:cNvSpPr/>
          <p:nvPr/>
        </p:nvSpPr>
        <p:spPr>
          <a:xfrm>
            <a:off x="301625" y="177800"/>
            <a:ext cx="8540750" cy="1030288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9220" name="Заголовок 1">
            <a:extLst>
              <a:ext uri="{FF2B5EF4-FFF2-40B4-BE49-F238E27FC236}">
                <a16:creationId xmlns:a16="http://schemas.microsoft.com/office/drawing/2014/main" id="{D47D37C9-64F2-7C92-66D5-1D90CA79C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593725"/>
          </a:xfrm>
        </p:spPr>
        <p:txBody>
          <a:bodyPr/>
          <a:lstStyle/>
          <a:p>
            <a:pPr eaLnBrk="1" hangingPunct="1"/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Раздел «Культура безопасности» </a:t>
            </a:r>
            <a:br>
              <a:rPr lang="ru-RU" altLang="ru-RU" sz="3200" dirty="0">
                <a:latin typeface="Times New Roman"/>
              </a:rPr>
            </a:br>
            <a:r>
              <a:rPr lang="ru-RU" altLang="ru-RU" sz="3200" dirty="0">
                <a:solidFill>
                  <a:schemeClr val="bg1"/>
                </a:solidFill>
                <a:latin typeface="Times New Roman"/>
                <a:cs typeface="Times New Roman"/>
              </a:rPr>
              <a:t>(подраздел «тесты и викторины»)</a:t>
            </a:r>
          </a:p>
        </p:txBody>
      </p:sp>
      <p:sp>
        <p:nvSpPr>
          <p:cNvPr id="9221" name="TextBox 6">
            <a:extLst>
              <a:ext uri="{FF2B5EF4-FFF2-40B4-BE49-F238E27FC236}">
                <a16:creationId xmlns:a16="http://schemas.microsoft.com/office/drawing/2014/main" id="{CC10321C-1040-8D3D-478D-85C9B5466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0163" y="2168525"/>
            <a:ext cx="234705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cs-CZ" u="sng" dirty="0">
                <a:latin typeface="Times New Roman"/>
                <a:cs typeface="Arial"/>
              </a:rPr>
              <a:t>Возможность выбора: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cs-CZ" dirty="0">
                <a:latin typeface="Times New Roman"/>
                <a:cs typeface="Arial"/>
              </a:rPr>
              <a:t> темы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cs-CZ" dirty="0">
                <a:latin typeface="Times New Roman"/>
                <a:cs typeface="Arial"/>
              </a:rPr>
              <a:t> возраста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cs-CZ" dirty="0">
                <a:latin typeface="Times New Roman"/>
                <a:cs typeface="Arial"/>
              </a:rPr>
              <a:t> типа тренажеров</a:t>
            </a:r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4AE8A785-2AF3-19CD-8BB5-F14A46A91BEF}"/>
              </a:ext>
            </a:extLst>
          </p:cNvPr>
          <p:cNvCxnSpPr/>
          <p:nvPr/>
        </p:nvCxnSpPr>
        <p:spPr>
          <a:xfrm flipH="1" flipV="1">
            <a:off x="3933825" y="2136775"/>
            <a:ext cx="2519363" cy="10429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3" name="Рисунок 14" descr="Screenshot 2022-04-18 at 19-50-45 Тесты и викторины по пожарной безопасности.png">
            <a:extLst>
              <a:ext uri="{FF2B5EF4-FFF2-40B4-BE49-F238E27FC236}">
                <a16:creationId xmlns:a16="http://schemas.microsoft.com/office/drawing/2014/main" id="{A9E552C5-771D-F3F5-CA90-66B79028E3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0"/>
          <a:stretch>
            <a:fillRect/>
          </a:stretch>
        </p:blipFill>
        <p:spPr bwMode="auto">
          <a:xfrm>
            <a:off x="3357563" y="1233488"/>
            <a:ext cx="5510212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Овал 18">
            <a:extLst>
              <a:ext uri="{FF2B5EF4-FFF2-40B4-BE49-F238E27FC236}">
                <a16:creationId xmlns:a16="http://schemas.microsoft.com/office/drawing/2014/main" id="{6845B87A-E143-12D4-4A73-4B1F535A2106}"/>
              </a:ext>
            </a:extLst>
          </p:cNvPr>
          <p:cNvSpPr/>
          <p:nvPr/>
        </p:nvSpPr>
        <p:spPr>
          <a:xfrm>
            <a:off x="3359150" y="2252663"/>
            <a:ext cx="947738" cy="2889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4164EFA6-0B4C-091A-ACBD-378FBA5185D0}"/>
              </a:ext>
            </a:extLst>
          </p:cNvPr>
          <p:cNvSpPr/>
          <p:nvPr/>
        </p:nvSpPr>
        <p:spPr>
          <a:xfrm>
            <a:off x="3349625" y="3349625"/>
            <a:ext cx="914400" cy="29051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57608EFD-48C2-B5F4-37EA-391BBD00A424}"/>
              </a:ext>
            </a:extLst>
          </p:cNvPr>
          <p:cNvSpPr/>
          <p:nvPr/>
        </p:nvSpPr>
        <p:spPr>
          <a:xfrm>
            <a:off x="3370263" y="4157663"/>
            <a:ext cx="903287" cy="307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9227" name="TextBox 15">
            <a:extLst>
              <a:ext uri="{FF2B5EF4-FFF2-40B4-BE49-F238E27FC236}">
                <a16:creationId xmlns:a16="http://schemas.microsoft.com/office/drawing/2014/main" id="{86A2A6ED-5B77-C824-D620-9222DAD9A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475" y="1946275"/>
            <a:ext cx="304165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cs-CZ" dirty="0">
                <a:latin typeface="Times New Roman"/>
                <a:cs typeface="Arial"/>
              </a:rPr>
              <a:t>Возможность отбора по:</a:t>
            </a:r>
          </a:p>
          <a:p>
            <a:pPr eaLnBrk="1" hangingPunct="1"/>
            <a:endParaRPr lang="ru-RU" altLang="cs-CZ" dirty="0">
              <a:latin typeface="Times New Roman"/>
            </a:endParaRPr>
          </a:p>
          <a:p>
            <a:pPr eaLnBrk="1" hangingPunct="1">
              <a:buFontTx/>
              <a:buChar char="-"/>
            </a:pPr>
            <a:r>
              <a:rPr lang="ru-RU" altLang="cs-CZ" b="1" dirty="0">
                <a:latin typeface="Times New Roman"/>
                <a:cs typeface="Arial"/>
              </a:rPr>
              <a:t> </a:t>
            </a:r>
            <a:r>
              <a:rPr lang="ru-RU" altLang="cs-CZ" b="1" u="sng" dirty="0">
                <a:latin typeface="Times New Roman"/>
                <a:cs typeface="Arial"/>
              </a:rPr>
              <a:t>возрасту </a:t>
            </a:r>
            <a:endParaRPr lang="ru-RU" altLang="cs-CZ" u="sng">
              <a:latin typeface="Times New Roman"/>
            </a:endParaRPr>
          </a:p>
          <a:p>
            <a:pPr eaLnBrk="1" hangingPunct="1"/>
            <a:r>
              <a:rPr lang="ru-RU" altLang="cs-CZ" dirty="0">
                <a:latin typeface="Times New Roman"/>
                <a:cs typeface="Arial"/>
              </a:rPr>
              <a:t>    дошкольники</a:t>
            </a:r>
          </a:p>
          <a:p>
            <a:pPr eaLnBrk="1" hangingPunct="1"/>
            <a:r>
              <a:rPr lang="ru-RU" altLang="cs-CZ" dirty="0">
                <a:latin typeface="Times New Roman"/>
                <a:cs typeface="Arial"/>
              </a:rPr>
              <a:t>    начальная школа</a:t>
            </a:r>
          </a:p>
          <a:p>
            <a:pPr eaLnBrk="1" hangingPunct="1"/>
            <a:r>
              <a:rPr lang="ru-RU" altLang="cs-CZ" dirty="0">
                <a:latin typeface="Times New Roman"/>
                <a:cs typeface="Arial"/>
              </a:rPr>
              <a:t>    средняя школа</a:t>
            </a:r>
          </a:p>
          <a:p>
            <a:pPr eaLnBrk="1" hangingPunct="1"/>
            <a:r>
              <a:rPr lang="ru-RU" altLang="cs-CZ" dirty="0">
                <a:latin typeface="Times New Roman"/>
                <a:cs typeface="Arial"/>
              </a:rPr>
              <a:t>    взрослые</a:t>
            </a:r>
          </a:p>
          <a:p>
            <a:pPr eaLnBrk="1" hangingPunct="1">
              <a:buFontTx/>
              <a:buChar char="-"/>
            </a:pPr>
            <a:endParaRPr lang="ru-RU" altLang="cs-CZ" dirty="0">
              <a:latin typeface="Times New Roman"/>
            </a:endParaRPr>
          </a:p>
          <a:p>
            <a:pPr eaLnBrk="1" hangingPunct="1">
              <a:buFontTx/>
              <a:buChar char="-"/>
            </a:pPr>
            <a:r>
              <a:rPr lang="ru-RU" altLang="cs-CZ" dirty="0">
                <a:latin typeface="Times New Roman"/>
                <a:cs typeface="Arial"/>
              </a:rPr>
              <a:t> </a:t>
            </a:r>
            <a:r>
              <a:rPr lang="ru-RU" altLang="cs-CZ" b="1" u="sng" dirty="0">
                <a:latin typeface="Times New Roman"/>
                <a:cs typeface="Arial"/>
              </a:rPr>
              <a:t>типу</a:t>
            </a:r>
            <a:r>
              <a:rPr lang="ru-RU" altLang="cs-CZ" dirty="0">
                <a:latin typeface="Times New Roman"/>
                <a:cs typeface="Arial"/>
              </a:rPr>
              <a:t> </a:t>
            </a:r>
            <a:endParaRPr lang="ru-RU" altLang="cs-CZ" dirty="0">
              <a:latin typeface="Times New Roman"/>
            </a:endParaRPr>
          </a:p>
          <a:p>
            <a:pPr eaLnBrk="1" hangingPunct="1"/>
            <a:r>
              <a:rPr lang="ru-RU" altLang="cs-CZ" dirty="0">
                <a:latin typeface="Times New Roman"/>
                <a:cs typeface="Arial"/>
              </a:rPr>
              <a:t>     викторины</a:t>
            </a:r>
          </a:p>
          <a:p>
            <a:pPr eaLnBrk="1" hangingPunct="1"/>
            <a:r>
              <a:rPr lang="ru-RU" altLang="cs-CZ" dirty="0">
                <a:latin typeface="Times New Roman"/>
                <a:cs typeface="Arial"/>
              </a:rPr>
              <a:t>     личностный тест</a:t>
            </a:r>
          </a:p>
          <a:p>
            <a:pPr eaLnBrk="1" hangingPunct="1">
              <a:buFontTx/>
              <a:buChar char="-"/>
            </a:pPr>
            <a:endParaRPr lang="ru-RU" altLang="cs-CZ" dirty="0">
              <a:latin typeface="Times New Roman"/>
            </a:endParaRPr>
          </a:p>
          <a:p>
            <a:pPr eaLnBrk="1" hangingPunct="1">
              <a:buFontTx/>
              <a:buChar char="-"/>
            </a:pPr>
            <a:r>
              <a:rPr lang="ru-RU" altLang="cs-CZ" b="1" dirty="0">
                <a:latin typeface="Times New Roman"/>
                <a:cs typeface="Arial"/>
              </a:rPr>
              <a:t> </a:t>
            </a:r>
            <a:r>
              <a:rPr lang="ru-RU" altLang="cs-CZ" b="1" u="sng" dirty="0">
                <a:latin typeface="Times New Roman"/>
                <a:cs typeface="Arial"/>
              </a:rPr>
              <a:t>темам ПБ</a:t>
            </a:r>
            <a:r>
              <a:rPr lang="ru-RU" altLang="cs-CZ" dirty="0">
                <a:latin typeface="Times New Roman"/>
                <a:cs typeface="Arial"/>
              </a:rPr>
              <a:t> (все темы)</a:t>
            </a:r>
          </a:p>
        </p:txBody>
      </p: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921E13B5-C35A-A89D-6FF9-E274D14F7FA9}"/>
              </a:ext>
            </a:extLst>
          </p:cNvPr>
          <p:cNvCxnSpPr/>
          <p:nvPr/>
        </p:nvCxnSpPr>
        <p:spPr>
          <a:xfrm flipV="1">
            <a:off x="1627188" y="2509838"/>
            <a:ext cx="1647825" cy="3286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3E4D31FB-EDE8-2324-8EEB-7D3FBB850C74}"/>
              </a:ext>
            </a:extLst>
          </p:cNvPr>
          <p:cNvCxnSpPr/>
          <p:nvPr/>
        </p:nvCxnSpPr>
        <p:spPr>
          <a:xfrm flipV="1">
            <a:off x="1066800" y="3657600"/>
            <a:ext cx="2357438" cy="6619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6223E8CA-D24F-7D36-42BC-7F409519BC91}"/>
              </a:ext>
            </a:extLst>
          </p:cNvPr>
          <p:cNvCxnSpPr/>
          <p:nvPr/>
        </p:nvCxnSpPr>
        <p:spPr>
          <a:xfrm flipV="1">
            <a:off x="1609725" y="4551363"/>
            <a:ext cx="1920875" cy="7366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4002</TotalTime>
  <Words>1597</Words>
  <Application>Microsoft Office PowerPoint</Application>
  <PresentationFormat>Экран (4:3)</PresentationFormat>
  <Paragraphs>176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     Использование материалов  интернет-портала ВДПО.РФ </vt:lpstr>
      <vt:lpstr>Олимпиада по пожарной безопасности</vt:lpstr>
      <vt:lpstr>Презентация PowerPoint</vt:lpstr>
      <vt:lpstr>Презентация PowerPoint</vt:lpstr>
      <vt:lpstr>Презентация PowerPoint</vt:lpstr>
      <vt:lpstr>Раздел «Методические материалы»</vt:lpstr>
      <vt:lpstr>Раздел «Культура безопасности»  (подраздел «онлайн-тренажеры»)</vt:lpstr>
      <vt:lpstr>Раздел «Культура безопасности»  (подраздел «онлайн-тренажеры»)</vt:lpstr>
      <vt:lpstr>Раздел «Культура безопасности»  (подраздел «тесты и викторины»)</vt:lpstr>
      <vt:lpstr>Раздел «Интерактивные презентации» </vt:lpstr>
      <vt:lpstr>Раздел «Интерактивные презентации» </vt:lpstr>
      <vt:lpstr>Презентация PowerPoint</vt:lpstr>
      <vt:lpstr>Раздел «Виртуальный музей»</vt:lpstr>
      <vt:lpstr>Раздел «Музеи и памятные места»</vt:lpstr>
      <vt:lpstr>Подраздел «субъект РФ»</vt:lpstr>
      <vt:lpstr>Канал с видеороликами</vt:lpstr>
      <vt:lpstr>Раздел «Библиотека»</vt:lpstr>
      <vt:lpstr>Раздел «Журнал»</vt:lpstr>
      <vt:lpstr>Презентация PowerPoint</vt:lpstr>
    </vt:vector>
  </TitlesOfParts>
  <Company>ООО "Инновационные Технологии Безопасности"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пожарно-техническая выставка</dc:title>
  <dc:creator>Сергей Лисица</dc:creator>
  <cp:lastModifiedBy>Дмитрий Вячеславович Клеопатский</cp:lastModifiedBy>
  <cp:revision>727</cp:revision>
  <cp:lastPrinted>2022-04-27T10:02:19Z</cp:lastPrinted>
  <dcterms:created xsi:type="dcterms:W3CDTF">2019-01-08T08:13:20Z</dcterms:created>
  <dcterms:modified xsi:type="dcterms:W3CDTF">2022-05-06T08:14:23Z</dcterms:modified>
</cp:coreProperties>
</file>