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Социальный патронаж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</c:v>
                </c:pt>
                <c:pt idx="1">
                  <c:v>45</c:v>
                </c:pt>
                <c:pt idx="2">
                  <c:v>35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Консультации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140</c:v>
                </c:pt>
                <c:pt idx="1">
                  <c:v>96</c:v>
                </c:pt>
                <c:pt idx="2">
                  <c:v>73</c:v>
                </c:pt>
                <c:pt idx="3">
                  <c:v>229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Совет профилактики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13</c:v>
                </c:pt>
                <c:pt idx="1">
                  <c:v>28</c:v>
                </c:pt>
                <c:pt idx="2">
                  <c:v>26</c:v>
                </c:pt>
                <c:pt idx="3">
                  <c:v>26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Педагогический совет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27</c:v>
                </c:pt>
                <c:pt idx="1">
                  <c:v>39</c:v>
                </c:pt>
                <c:pt idx="2">
                  <c:v>29</c:v>
                </c:pt>
                <c:pt idx="3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526272"/>
        <c:axId val="34899072"/>
      </c:barChart>
      <c:catAx>
        <c:axId val="315262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4899072"/>
        <c:crosses val="autoZero"/>
        <c:auto val="1"/>
        <c:lblAlgn val="ctr"/>
        <c:lblOffset val="100"/>
        <c:noMultiLvlLbl val="0"/>
      </c:catAx>
      <c:valAx>
        <c:axId val="34899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152627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Учёт ВШУ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</c:v>
                </c:pt>
                <c:pt idx="1">
                  <c:v>35</c:v>
                </c:pt>
                <c:pt idx="2">
                  <c:v>29</c:v>
                </c:pt>
                <c:pt idx="3">
                  <c:v>29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Учёт ОДН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</c:v>
                </c:pt>
                <c:pt idx="1">
                  <c:v>9</c:v>
                </c:pt>
                <c:pt idx="2">
                  <c:v>14</c:v>
                </c:pt>
                <c:pt idx="3">
                  <c:v>13</c:v>
                </c:pt>
                <c:pt idx="4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Учёт КДН и ЗП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7</c:v>
                </c:pt>
                <c:pt idx="1">
                  <c:v>10</c:v>
                </c:pt>
                <c:pt idx="2">
                  <c:v>14</c:v>
                </c:pt>
                <c:pt idx="3">
                  <c:v>13</c:v>
                </c:pt>
                <c:pt idx="4">
                  <c:v>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Семьи в СОП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11</c:v>
                </c:pt>
                <c:pt idx="3">
                  <c:v>7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824576"/>
        <c:axId val="58826112"/>
      </c:barChart>
      <c:catAx>
        <c:axId val="58824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8826112"/>
        <c:crosses val="autoZero"/>
        <c:auto val="1"/>
        <c:lblAlgn val="ctr"/>
        <c:lblOffset val="100"/>
        <c:noMultiLvlLbl val="0"/>
      </c:catAx>
      <c:valAx>
        <c:axId val="58826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88245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Преступления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Административные правонарушения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Общественно-опасное деяние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Алкоголь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Учёба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4</c:v>
                </c:pt>
                <c:pt idx="1">
                  <c:v>16</c:v>
                </c:pt>
                <c:pt idx="2">
                  <c:v>4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625856"/>
        <c:axId val="59627392"/>
        <c:axId val="0"/>
      </c:bar3DChart>
      <c:catAx>
        <c:axId val="596258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9627392"/>
        <c:crosses val="autoZero"/>
        <c:auto val="1"/>
        <c:lblAlgn val="ctr"/>
        <c:lblOffset val="100"/>
        <c:noMultiLvlLbl val="0"/>
      </c:catAx>
      <c:valAx>
        <c:axId val="59627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96258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Кражи, мелкие хищения, грабежи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7</c:v>
                </c:pt>
                <c:pt idx="2">
                  <c:v>12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Побои, оскорбления личности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</c:v>
                </c:pt>
                <c:pt idx="1">
                  <c:v>7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Мелкое хулиганство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Употреление алкоголя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Бродяжничество, нежелание учиться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8</c:v>
                </c:pt>
                <c:pt idx="1">
                  <c:v>29</c:v>
                </c:pt>
                <c:pt idx="2">
                  <c:v>6</c:v>
                </c:pt>
                <c:pt idx="3">
                  <c:v>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Нарушение КЧ, употребление табака, правил поведения ОУ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10</c:v>
                </c:pt>
                <c:pt idx="1">
                  <c:v>11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9513216"/>
        <c:axId val="69514752"/>
        <c:axId val="0"/>
      </c:bar3DChart>
      <c:catAx>
        <c:axId val="695132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9514752"/>
        <c:crosses val="autoZero"/>
        <c:auto val="1"/>
        <c:lblAlgn val="ctr"/>
        <c:lblOffset val="100"/>
        <c:noMultiLvlLbl val="0"/>
      </c:catAx>
      <c:valAx>
        <c:axId val="69514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95132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дел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</c:v>
                </c:pt>
                <c:pt idx="1">
                  <c:v>57</c:v>
                </c:pt>
                <c:pt idx="2">
                  <c:v>31</c:v>
                </c:pt>
                <c:pt idx="3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н/них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</c:v>
                </c:pt>
                <c:pt idx="1">
                  <c:v>38</c:v>
                </c:pt>
                <c:pt idx="2">
                  <c:v>31</c:v>
                </c:pt>
                <c:pt idx="3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808320"/>
        <c:axId val="74814208"/>
      </c:barChart>
      <c:catAx>
        <c:axId val="748083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4814208"/>
        <c:crosses val="autoZero"/>
        <c:auto val="1"/>
        <c:lblAlgn val="ctr"/>
        <c:lblOffset val="100"/>
        <c:noMultiLvlLbl val="0"/>
      </c:catAx>
      <c:valAx>
        <c:axId val="74814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48083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КДН и ЗП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</c:v>
                </c:pt>
                <c:pt idx="1">
                  <c:v>73</c:v>
                </c:pt>
                <c:pt idx="2">
                  <c:v>38</c:v>
                </c:pt>
                <c:pt idx="3">
                  <c:v>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ОМВД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24</c:v>
                </c:pt>
                <c:pt idx="1">
                  <c:v>58</c:v>
                </c:pt>
                <c:pt idx="2">
                  <c:v>37</c:v>
                </c:pt>
                <c:pt idx="3">
                  <c:v>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ООП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</c:v>
                </c:pt>
                <c:pt idx="1">
                  <c:v>4</c:v>
                </c:pt>
                <c:pt idx="2">
                  <c:v>14</c:v>
                </c:pt>
                <c:pt idx="3">
                  <c:v>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СРЦН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8</c:v>
                </c:pt>
                <c:pt idx="1">
                  <c:v>5</c:v>
                </c:pt>
                <c:pt idx="2">
                  <c:v>7</c:v>
                </c:pt>
                <c:pt idx="3">
                  <c:v>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Прокуратура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20</c:v>
                </c:pt>
                <c:pt idx="3">
                  <c:v>15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КПНД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330880"/>
        <c:axId val="76332416"/>
      </c:barChart>
      <c:catAx>
        <c:axId val="76330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6332416"/>
        <c:crosses val="autoZero"/>
        <c:auto val="1"/>
        <c:lblAlgn val="ctr"/>
        <c:lblOffset val="100"/>
        <c:noMultiLvlLbl val="0"/>
      </c:catAx>
      <c:valAx>
        <c:axId val="76332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63308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421EB48-7F64-48B5-AB7B-6E8FCB8C6204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E478620-F244-44DB-AF3C-437735AFDD8B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EB48-7F64-48B5-AB7B-6E8FCB8C6204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8620-F244-44DB-AF3C-437735AFD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EB48-7F64-48B5-AB7B-6E8FCB8C6204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8620-F244-44DB-AF3C-437735AFD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EB48-7F64-48B5-AB7B-6E8FCB8C6204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8620-F244-44DB-AF3C-437735AFD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EB48-7F64-48B5-AB7B-6E8FCB8C6204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8620-F244-44DB-AF3C-437735AFD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EB48-7F64-48B5-AB7B-6E8FCB8C6204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8620-F244-44DB-AF3C-437735AFDD8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EB48-7F64-48B5-AB7B-6E8FCB8C6204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8620-F244-44DB-AF3C-437735AFD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EB48-7F64-48B5-AB7B-6E8FCB8C6204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8620-F244-44DB-AF3C-437735AFD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EB48-7F64-48B5-AB7B-6E8FCB8C6204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8620-F244-44DB-AF3C-437735AFD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EB48-7F64-48B5-AB7B-6E8FCB8C6204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8620-F244-44DB-AF3C-437735AFDD8B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EB48-7F64-48B5-AB7B-6E8FCB8C6204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78620-F244-44DB-AF3C-437735AFD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421EB48-7F64-48B5-AB7B-6E8FCB8C6204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E478620-F244-44DB-AF3C-437735AFDD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33365" y="2996952"/>
            <a:ext cx="3313355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работы социального педагога школы за 2016-2020 учебные года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33365" y="4797152"/>
            <a:ext cx="3309803" cy="1224136"/>
          </a:xfrm>
        </p:spPr>
        <p:txBody>
          <a:bodyPr>
            <a:normAutofit fontScale="85000" lnSpcReduction="10000"/>
          </a:bodyPr>
          <a:lstStyle/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педагог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«Средняя общеобразовательная школа № 2» О.А. Головкова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712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правонарушений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6279663"/>
              </p:ext>
            </p:extLst>
          </p:nvPr>
        </p:nvGraphicFramePr>
        <p:xfrm>
          <a:off x="683568" y="1772818"/>
          <a:ext cx="7704857" cy="48460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3444"/>
                <a:gridCol w="1191785"/>
                <a:gridCol w="1111660"/>
                <a:gridCol w="1032656"/>
                <a:gridCol w="1032656"/>
                <a:gridCol w="1032656"/>
              </a:tblGrid>
              <a:tr h="1935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правонарушений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57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конец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учебного года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конец учебного года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конец учебного года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конец учебного года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начало учебного года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</a:tr>
              <a:tr h="228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Кражи, мелкие хищения, грабежи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</a:tr>
              <a:tr h="457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Хулиганство, побои, оскорбление личности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</a:tr>
              <a:tr h="228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Мелкое хулиганство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</a:tr>
              <a:tr h="228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Употребление алкоголя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</a:tr>
              <a:tr h="228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ПДД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</a:tr>
              <a:tr h="457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Бродяжничество,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нежелание учиться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</a:tr>
              <a:tr h="1371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правонарушения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(вымогательство, нарушение комендантского часа, попрошайничество, употребление табака, нарушение Устава школы и т.д.)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</a:tr>
              <a:tr h="228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дел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</a:tr>
              <a:tr h="228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н/л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227" marR="5322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042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правонарушений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267436"/>
              </p:ext>
            </p:extLst>
          </p:nvPr>
        </p:nvGraphicFramePr>
        <p:xfrm>
          <a:off x="683568" y="1772816"/>
          <a:ext cx="770485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6895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правонарушений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216397"/>
              </p:ext>
            </p:extLst>
          </p:nvPr>
        </p:nvGraphicFramePr>
        <p:xfrm>
          <a:off x="1042988" y="1844824"/>
          <a:ext cx="7057404" cy="3987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3248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ходатайств по итогам СП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433191"/>
              </p:ext>
            </p:extLst>
          </p:nvPr>
        </p:nvGraphicFramePr>
        <p:xfrm>
          <a:off x="1043609" y="1844826"/>
          <a:ext cx="7128792" cy="4367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0300"/>
                <a:gridCol w="1310380"/>
                <a:gridCol w="1310380"/>
                <a:gridCol w="1328866"/>
                <a:gridCol w="1328866"/>
              </a:tblGrid>
              <a:tr h="3533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16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конец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уч/г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конец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уч/г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конец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уч/г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конец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уч/г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</a:tr>
              <a:tr h="353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КДН и ЗП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</a:tr>
              <a:tr h="706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 ОМВД России «Котласский»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</a:tr>
              <a:tr h="353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ООП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</a:tr>
              <a:tr h="706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ГБСУ АО «Котласский СРЦН «Маяк»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</a:tr>
              <a:tr h="353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Прокуратура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647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6117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направленных информаций в органы и учреждения системы профилактики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0259928"/>
              </p:ext>
            </p:extLst>
          </p:nvPr>
        </p:nvGraphicFramePr>
        <p:xfrm>
          <a:off x="827583" y="1988839"/>
          <a:ext cx="7344818" cy="43924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6370"/>
                <a:gridCol w="1350089"/>
                <a:gridCol w="1350089"/>
                <a:gridCol w="1369135"/>
                <a:gridCol w="1369135"/>
              </a:tblGrid>
              <a:tr h="29672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14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конец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уч/г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конец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уч/г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конец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уч/г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конец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уч/г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</a:tr>
              <a:tr h="296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Тревожные листы, информации, ходатайства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КДН и ЗП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</a:tr>
              <a:tr h="860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 ОМВД России «Котласский»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</a:tr>
              <a:tr h="296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ООП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</a:tr>
              <a:tr h="860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ГБСУ АО «Котласский СРЦН «Маяк»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</a:tr>
              <a:tr h="296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Прокуратура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</a:tr>
              <a:tr h="296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АО «КПНД»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825" marR="558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355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направленных информаций в органы и учреждения системы профилактики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935046"/>
              </p:ext>
            </p:extLst>
          </p:nvPr>
        </p:nvGraphicFramePr>
        <p:xfrm>
          <a:off x="1042988" y="2324100"/>
          <a:ext cx="7201420" cy="3913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7807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836712"/>
            <a:ext cx="7056900" cy="5328592"/>
          </a:xfrm>
        </p:spPr>
        <p:txBody>
          <a:bodyPr>
            <a:normAutofit lnSpcReduction="10000"/>
          </a:bodyPr>
          <a:lstStyle/>
          <a:p>
            <a:pPr marL="6858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ВШУ: 15 обучающихся.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постановки: ненадлежащее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учебной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проявления неадекватных форм поведения (повышенная тревожность, агрессивность, плаксивость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с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овершение общественно-опасного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деяния (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кражи, истязания н/них, порча чужого имущества, побои);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потребление алкогольной продукции.</a:t>
            </a:r>
          </a:p>
          <a:p>
            <a:pPr marL="6858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в СОП: 2 семьи.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/>
                <a:ea typeface="Calibri"/>
              </a:rPr>
              <a:t>Причины постановки: ненадлежащее </a:t>
            </a:r>
            <a:r>
              <a:rPr lang="ru-RU" dirty="0">
                <a:latin typeface="Times New Roman"/>
                <a:ea typeface="Calibri"/>
              </a:rPr>
              <a:t>исполнение родительских обязанностей в отношении </a:t>
            </a:r>
            <a:r>
              <a:rPr lang="ru-RU" dirty="0" smtClean="0">
                <a:latin typeface="Times New Roman"/>
                <a:ea typeface="Calibri"/>
              </a:rPr>
              <a:t>несовершеннолетних, </a:t>
            </a:r>
            <a:r>
              <a:rPr lang="ru-RU" dirty="0">
                <a:latin typeface="Times New Roman"/>
                <a:ea typeface="Calibri"/>
              </a:rPr>
              <a:t>а именно:</a:t>
            </a:r>
            <a:r>
              <a:rPr lang="ru-RU" dirty="0">
                <a:latin typeface="Times New Roman"/>
                <a:ea typeface="Times New Roman"/>
              </a:rPr>
              <a:t> обязанностей по воспитанию и содержанию несовершеннолетней, обучению, защите прав и законных интересов ребёнка.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326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393224"/>
          </a:xfrm>
        </p:spPr>
        <p:txBody>
          <a:bodyPr>
            <a:normAutofit/>
          </a:bodyPr>
          <a:lstStyle/>
          <a:p>
            <a:pPr algn="ctr"/>
            <a:r>
              <a:rPr lang="ru-RU" altLang="ru-RU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  </a:t>
            </a:r>
            <a:r>
              <a:rPr lang="ru-RU" altLang="ru-RU" b="1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ru-RU" altLang="ru-RU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852936"/>
            <a:ext cx="7272808" cy="3528392"/>
          </a:xfrm>
        </p:spPr>
        <p:txBody>
          <a:bodyPr>
            <a:normAutofit fontScale="40000" lnSpcReduction="20000"/>
          </a:bodyPr>
          <a:lstStyle/>
          <a:p>
            <a:pPr algn="just">
              <a:buFontTx/>
              <a:buChar char="-"/>
            </a:pPr>
            <a:r>
              <a:rPr lang="ru-RU" altLang="ru-RU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Первичное выявление детей и семей, попавших в трудную жизненную ситуацию</a:t>
            </a:r>
          </a:p>
          <a:p>
            <a:pPr algn="just">
              <a:buFontTx/>
              <a:buChar char="-"/>
            </a:pPr>
            <a:r>
              <a:rPr lang="ru-RU" altLang="ru-RU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Первичное выявление детей и семей, </a:t>
            </a:r>
            <a:r>
              <a:rPr lang="ru-RU" altLang="ru-RU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нуждающихся в помощи специалистов</a:t>
            </a:r>
          </a:p>
          <a:p>
            <a:pPr algn="just">
              <a:buFontTx/>
              <a:buChar char="-"/>
            </a:pPr>
            <a:r>
              <a:rPr lang="ru-RU" altLang="ru-RU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</a:t>
            </a:r>
            <a:r>
              <a:rPr lang="ru-RU" altLang="ru-RU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</a:t>
            </a:r>
            <a:r>
              <a:rPr lang="ru-RU" altLang="ru-RU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 </a:t>
            </a:r>
          </a:p>
          <a:p>
            <a:pPr algn="just">
              <a:buFontTx/>
              <a:buChar char="-"/>
            </a:pPr>
            <a:r>
              <a:rPr lang="ru-RU" altLang="ru-RU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altLang="ru-RU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рганизация первичного учёта и помощи семье и детям </a:t>
            </a:r>
            <a:r>
              <a:rPr lang="ru-RU" altLang="ru-RU" sz="4000" kern="0" dirty="0" smtClean="0">
                <a:solidFill>
                  <a:srgbClr val="EAEAEA"/>
                </a:solidFill>
                <a:latin typeface="Monotype Corsiva" pitchFamily="66" charset="0"/>
                <a:ea typeface="+mj-ea"/>
                <a:cs typeface="+mj-cs"/>
              </a:rPr>
              <a:t>о </a:t>
            </a:r>
            <a:r>
              <a:rPr lang="ru-RU" altLang="ru-RU" sz="4000" kern="0" dirty="0">
                <a:solidFill>
                  <a:srgbClr val="EAEAEA"/>
                </a:solidFill>
                <a:latin typeface="Monotype Corsiva" pitchFamily="66" charset="0"/>
                <a:ea typeface="+mj-ea"/>
                <a:cs typeface="+mj-cs"/>
              </a:rPr>
              <a:t>специалистов,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9053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/>
          </a:bodyPr>
          <a:lstStyle/>
          <a:p>
            <a:pPr algn="ctr"/>
            <a:r>
              <a:rPr lang="ru-RU" altLang="ru-RU" sz="24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 </a:t>
            </a:r>
            <a:r>
              <a:rPr lang="ru-RU" altLang="ru-RU" sz="2400" b="1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ИНФОРМАЦИИ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4392488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Наблюдение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Беседы с ребенком, родителями, родственниками,  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ближайшим 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окружением  </a:t>
            </a:r>
            <a:b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Сведения об успеваемости и посещаемости </a:t>
            </a:r>
            <a:b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Сведения о фактах нарушений дисциплины,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совершения правонарушений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Получение информация от органов и учреждений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безнадзорности и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правонарушений несовершеннолетних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Получение информации от лиц, ранее работавших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несовершеннолетним 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семьей (преемственность)</a:t>
            </a:r>
            <a:b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Социометрические исследования (социальный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класса, анкетирование, диагностики)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241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alt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работы </a:t>
            </a:r>
            <a:br>
              <a:rPr lang="ru-RU" alt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классного руководителя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 algn="just">
              <a:buFontTx/>
              <a:buAutoNum type="arabicPeriod"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несовершеннолетних 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семей, нуждающихся </a:t>
            </a: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сопровождении</a:t>
            </a:r>
          </a:p>
          <a:p>
            <a:pPr marL="609600" indent="-609600" algn="just">
              <a:buFontTx/>
              <a:buAutoNum type="arabicPeriod"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на классный учет</a:t>
            </a:r>
          </a:p>
          <a:p>
            <a:pPr marL="609600" indent="-609600" algn="just">
              <a:buFontTx/>
              <a:buAutoNum type="arabicPeriod"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 индивидуально-профилактической работы с несовершеннолетними и семьями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6373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деятельности</a:t>
            </a: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484300"/>
              </p:ext>
            </p:extLst>
          </p:nvPr>
        </p:nvGraphicFramePr>
        <p:xfrm>
          <a:off x="827584" y="2420887"/>
          <a:ext cx="7489451" cy="3816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7927"/>
                <a:gridCol w="1274481"/>
                <a:gridCol w="1271281"/>
                <a:gridCol w="1272881"/>
                <a:gridCol w="1272881"/>
              </a:tblGrid>
              <a:tr h="631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18" marR="612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-201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18" marR="612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18" marR="612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18" marR="612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18" marR="61218" marT="0" marB="0"/>
                </a:tc>
              </a:tr>
              <a:tr h="631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Социальный патронаж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18" marR="612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18" marR="612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18" marR="612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18" marR="612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18" marR="61218" marT="0" marB="0"/>
                </a:tc>
              </a:tr>
              <a:tr h="1289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консультации для родителей (законных представителей)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18" marR="612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18" marR="612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18" marR="612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18" marR="612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18" marR="61218" marT="0" marB="0"/>
                </a:tc>
              </a:tr>
              <a:tr h="631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 профилактики школы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18" marR="612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18" marR="612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18" marR="612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18" marR="612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18" marR="61218" marT="0" marB="0"/>
                </a:tc>
              </a:tr>
              <a:tr h="631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Педагогический совет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18" marR="612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18" marR="612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18" marR="612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18" marR="612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218" marR="6121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5438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</a:rPr>
              <a:t>Классный руководитель инициирует постановку несовершеннолетнего (семьи) </a:t>
            </a:r>
            <a:b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</a:rPr>
              <a:t>на внутришкольный 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учёт</a:t>
            </a:r>
            <a:r>
              <a:rPr lang="ru-RU" altLang="ru-RU" sz="2800" b="1" dirty="0">
                <a:solidFill>
                  <a:schemeClr val="tx1"/>
                </a:solidFill>
                <a:latin typeface="Times New Roman" pitchFamily="18" charset="0"/>
              </a:rPr>
              <a:t>, если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проведенная работа на уровне</a:t>
            </a:r>
          </a:p>
          <a:p>
            <a:pPr>
              <a:buFont typeface="Wingdings" pitchFamily="2" charset="2"/>
              <a:buNone/>
            </a:pP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классного руководителя,</a:t>
            </a:r>
          </a:p>
          <a:p>
            <a:r>
              <a:rPr lang="ru-RU" alt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 школы, </a:t>
            </a:r>
          </a:p>
          <a:p>
            <a:r>
              <a:rPr lang="ru-RU" alt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ПМПк,</a:t>
            </a:r>
          </a:p>
          <a:p>
            <a:r>
              <a:rPr lang="ru-RU" alt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профилактики</a:t>
            </a:r>
          </a:p>
          <a:p>
            <a:pPr>
              <a:buFont typeface="Wingdings" pitchFamily="2" charset="2"/>
              <a:buNone/>
            </a:pP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принесла должных результатов.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2305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61176"/>
          </a:xfrm>
        </p:spPr>
        <p:txBody>
          <a:bodyPr>
            <a:noAutofit/>
          </a:bodyPr>
          <a:lstStyle/>
          <a:p>
            <a:pPr algn="ctr"/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</a:t>
            </a:r>
            <a:b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КЛАССНОГО  РУКОВОДИТЕЛЯ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492896"/>
            <a:ext cx="7272924" cy="3888432"/>
          </a:xfrm>
        </p:spPr>
        <p:txBody>
          <a:bodyPr>
            <a:noAutofit/>
          </a:bodyPr>
          <a:lstStyle/>
          <a:p>
            <a:pPr marL="0" indent="0" algn="just">
              <a:buFontTx/>
              <a:buChar char="-"/>
            </a:pP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социальный паспорт класса 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(ОС и СК)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Char char="-"/>
            </a:pP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список 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и семей, 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состоящих 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контроле классного руководителя</a:t>
            </a:r>
          </a:p>
          <a:p>
            <a:pPr marL="0" indent="0" algn="just">
              <a:buFontTx/>
              <a:buChar char="-"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 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досуга детей во 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внеурочное время</a:t>
            </a:r>
          </a:p>
          <a:p>
            <a:pPr marL="0" indent="0" algn="just">
              <a:buFontTx/>
              <a:buChar char="-"/>
            </a:pP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или тетрадь индивидуальной профилактической работы 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и семьями </a:t>
            </a:r>
          </a:p>
          <a:p>
            <a:pPr marL="0" indent="0" algn="just">
              <a:buFontTx/>
              <a:buChar char="-"/>
            </a:pP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отчеты 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профилактической работы (по 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итогам 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четвертей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(приложение к ходатайству), по итогам полугодий (в личное дело)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690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492896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020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деятельности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4821568"/>
              </p:ext>
            </p:extLst>
          </p:nvPr>
        </p:nvGraphicFramePr>
        <p:xfrm>
          <a:off x="1042988" y="2324100"/>
          <a:ext cx="7273428" cy="3553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2074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учёта обучающихся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428186"/>
              </p:ext>
            </p:extLst>
          </p:nvPr>
        </p:nvGraphicFramePr>
        <p:xfrm>
          <a:off x="755575" y="1988839"/>
          <a:ext cx="7632848" cy="4104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0690"/>
                <a:gridCol w="1232755"/>
                <a:gridCol w="1232755"/>
                <a:gridCol w="1142216"/>
                <a:gridCol w="1142216"/>
                <a:gridCol w="1142216"/>
              </a:tblGrid>
              <a:tr h="2808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07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конец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уч/г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конец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уч/г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конец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уч/г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конец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уч/г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начало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уч/г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</a:tr>
              <a:tr h="1456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Несовершеннолетние,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состоящие на внутришкольном учёте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</a:tr>
              <a:tr h="280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ПДН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</a:tr>
              <a:tr h="280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КДН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</a:tr>
              <a:tr h="864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Семьи, находящиеся в СОП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050" marR="490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069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учёта обучающихся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3436484"/>
              </p:ext>
            </p:extLst>
          </p:nvPr>
        </p:nvGraphicFramePr>
        <p:xfrm>
          <a:off x="1042988" y="2324100"/>
          <a:ext cx="7273428" cy="3697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374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постановки на ВШУ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803769"/>
              </p:ext>
            </p:extLst>
          </p:nvPr>
        </p:nvGraphicFramePr>
        <p:xfrm>
          <a:off x="1043607" y="1628799"/>
          <a:ext cx="6984777" cy="5094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9945"/>
                <a:gridCol w="2267416"/>
                <a:gridCol w="2267416"/>
              </a:tblGrid>
              <a:tr h="79587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ПРИЧИНА ПОСТАНОВКИ (первоначальная)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отчёта по ФЗ 120-ФЗ «Об основах системы профилактики безнадзорности и правонарушений несовершеннолетних»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611" marR="5161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611" marR="51611" marT="0" marB="0"/>
                </a:tc>
              </a:tr>
              <a:tr h="265293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(семьи, где дети в СОП)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611" marR="51611" marT="0" marB="0"/>
                </a:tc>
              </a:tr>
              <a:tr h="265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611" marR="51611" marT="0" marB="0"/>
                </a:tc>
              </a:tr>
              <a:tr h="265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611" marR="51611" marT="0" marB="0"/>
                </a:tc>
              </a:tr>
              <a:tr h="5305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611" marR="51611" marT="0" marB="0"/>
                </a:tc>
              </a:tr>
              <a:tr h="5305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полугодие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611" marR="51611" marT="0" marB="0"/>
                </a:tc>
              </a:tr>
              <a:tr h="265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РИСКА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611" marR="51611" marT="0" marB="0"/>
                </a:tc>
              </a:tr>
              <a:tr h="265293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ПРЕСТУПЛЕНИЯ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611" marR="51611" marT="0" marB="0"/>
                </a:tc>
              </a:tr>
              <a:tr h="265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611" marR="51611" marT="0" marB="0"/>
                </a:tc>
              </a:tr>
              <a:tr h="265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611" marR="51611" marT="0" marB="0"/>
                </a:tc>
              </a:tr>
              <a:tr h="5305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611" marR="51611" marT="0" marB="0"/>
                </a:tc>
              </a:tr>
              <a:tr h="5305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полугодие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611" marR="5161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506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1741643"/>
              </p:ext>
            </p:extLst>
          </p:nvPr>
        </p:nvGraphicFramePr>
        <p:xfrm>
          <a:off x="971600" y="764709"/>
          <a:ext cx="7200799" cy="5888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5715"/>
                <a:gridCol w="2337542"/>
                <a:gridCol w="2337542"/>
              </a:tblGrid>
              <a:tr h="267458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АДМИНИСТАТИВНОЕ ПРАВОНАРУШЕНИЕ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7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7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49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49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полугодие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7458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ОБЩЕСТВЕННО-ОПАСНОЕ ДЕЯНИЕ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7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7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49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49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полугодие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7458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АЛКОГОЛЬ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7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7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49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49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полугодие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150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390187"/>
              </p:ext>
            </p:extLst>
          </p:nvPr>
        </p:nvGraphicFramePr>
        <p:xfrm>
          <a:off x="971600" y="764697"/>
          <a:ext cx="7272807" cy="5888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0973"/>
                <a:gridCol w="2360917"/>
                <a:gridCol w="2360917"/>
              </a:tblGrid>
              <a:tr h="243027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ТОКСИЧЕСКИЕ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ВЕЩЕСТВА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</a:tr>
              <a:tr h="2430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</a:tr>
              <a:tr h="2430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</a:tr>
              <a:tr h="2430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</a:tr>
              <a:tr h="243027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НАРКОТИКИ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</a:tr>
              <a:tr h="2430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</a:tr>
              <a:tr h="2430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</a:tr>
              <a:tr h="2430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</a:tr>
              <a:tr h="243027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КУРИТЕЛЬНЫЕ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СМЕСИ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</a:tr>
              <a:tr h="2430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</a:tr>
              <a:tr h="2430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</a:tr>
              <a:tr h="2430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</a:tr>
              <a:tr h="243027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УЧЁБА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</a:tr>
              <a:tr h="2430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</a:tr>
              <a:tr h="2430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</a:tr>
              <a:tr h="4860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</a:tr>
              <a:tr h="4860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полугодие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</a:tr>
              <a:tr h="243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ОСНОВАНИЯ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</a:tr>
              <a:tr h="48605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СНЯТЫ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УЧЁТА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</a:tr>
              <a:tr h="4860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полугодие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699" marR="5869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968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постановки на ВШУ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7110796"/>
              </p:ext>
            </p:extLst>
          </p:nvPr>
        </p:nvGraphicFramePr>
        <p:xfrm>
          <a:off x="683568" y="1700808"/>
          <a:ext cx="777686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336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415</TotalTime>
  <Words>812</Words>
  <Application>Microsoft Office PowerPoint</Application>
  <PresentationFormat>Экран (4:3)</PresentationFormat>
  <Paragraphs>380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Остин</vt:lpstr>
      <vt:lpstr>          Анализ работы социального педагога школы за 2016-2020 учебные года </vt:lpstr>
      <vt:lpstr>Результаты деятельности</vt:lpstr>
      <vt:lpstr>Результаты деятельности</vt:lpstr>
      <vt:lpstr>Анализ учёта обучающихся</vt:lpstr>
      <vt:lpstr>Анализ учёта обучающихся</vt:lpstr>
      <vt:lpstr>Причина постановки на ВШУ</vt:lpstr>
      <vt:lpstr>Презентация PowerPoint</vt:lpstr>
      <vt:lpstr>Презентация PowerPoint</vt:lpstr>
      <vt:lpstr>Причина постановки на ВШУ</vt:lpstr>
      <vt:lpstr>Анализ правонарушений </vt:lpstr>
      <vt:lpstr>Анализ правонарушений </vt:lpstr>
      <vt:lpstr>Анализ правонарушений </vt:lpstr>
      <vt:lpstr>Количество ходатайств по итогам СП</vt:lpstr>
      <vt:lpstr>Количество направленных информаций в органы и учреждения системы профилактики</vt:lpstr>
      <vt:lpstr>Количество направленных информаций в органы и учреждения системы профилактики</vt:lpstr>
      <vt:lpstr>Презентация PowerPoint</vt:lpstr>
      <vt:lpstr>КЛАССНЫЙ                              РУКОВОДИТЕЛЬ</vt:lpstr>
      <vt:lpstr>СПОСОБЫ  ПОЛУЧЕНИЯ ИНФОРМАЦИИ</vt:lpstr>
      <vt:lpstr>Этапы работы  классного руководителя</vt:lpstr>
      <vt:lpstr>Классный руководитель инициирует постановку несовершеннолетнего (семьи)  на внутришкольный учёт, если </vt:lpstr>
      <vt:lpstr>ДОКУМЕНТАЦИЯ  КЛАССНОГО  РУКОВОДИТЕЛЯ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Teacher</dc:creator>
  <cp:lastModifiedBy>Teacher</cp:lastModifiedBy>
  <cp:revision>23</cp:revision>
  <dcterms:created xsi:type="dcterms:W3CDTF">2020-09-07T08:39:13Z</dcterms:created>
  <dcterms:modified xsi:type="dcterms:W3CDTF">2020-09-08T07:29:41Z</dcterms:modified>
</cp:coreProperties>
</file>