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4" r:id="rId6"/>
    <p:sldId id="258" r:id="rId7"/>
    <p:sldId id="265" r:id="rId8"/>
    <p:sldId id="259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29F5-B019-4676-B54A-A0FE1DA3D55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FEB7-2CE2-4619-AEA3-FA0410EB3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41686167_153159" TargetMode="External"/><Relationship Id="rId2" Type="http://schemas.openxmlformats.org/officeDocument/2006/relationships/hyperlink" Target="http://paustovskiy.niv.ru/paustovskiy/text/kniga-o-zhizni/kniga-skitanij-1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liveinternet.ru/users/4647080/post411262049/" TargetMode="External"/><Relationship Id="rId4" Type="http://schemas.openxmlformats.org/officeDocument/2006/relationships/hyperlink" Target="https://profilib.com/chtenie/38615/dmitriy-merezhkovskiy-o-prichinakh-upadka-i-o-novykh-techeniyakh-sovremennoy-russkoy-17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672414" cy="31432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Элементы</a:t>
            </a:r>
            <a:r>
              <a:rPr lang="ru-RU" dirty="0" smtClean="0"/>
              <a:t> </a:t>
            </a:r>
            <a:r>
              <a:rPr lang="ru-RU" sz="3100" i="1" dirty="0" smtClean="0"/>
              <a:t>повторения</a:t>
            </a:r>
            <a:br>
              <a:rPr lang="ru-RU" sz="3100" i="1" dirty="0" smtClean="0"/>
            </a:br>
            <a:r>
              <a:rPr lang="ru-RU" sz="3100" i="1" dirty="0" smtClean="0"/>
              <a:t>и</a:t>
            </a:r>
            <a:br>
              <a:rPr lang="ru-RU" sz="3100" i="1" dirty="0" smtClean="0"/>
            </a:br>
            <a:r>
              <a:rPr lang="ru-RU" sz="3100" i="1" dirty="0" smtClean="0"/>
              <a:t>подготовки к ОГЭ по русскому языку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dirty="0" smtClean="0"/>
              <a:t> 9 класс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200" dirty="0" smtClean="0"/>
              <a:t>фрагменты уроков</a:t>
            </a:r>
            <a:r>
              <a:rPr lang="ru-RU" dirty="0" smtClean="0"/>
              <a:t>)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/>
              <a:t>Составила учитель русского языка и литературы</a:t>
            </a:r>
          </a:p>
          <a:p>
            <a:r>
              <a:rPr lang="ru-RU" sz="2000" b="1" i="1" dirty="0" smtClean="0"/>
              <a:t> МОУ «СОШ №2» </a:t>
            </a:r>
          </a:p>
          <a:p>
            <a:r>
              <a:rPr lang="ru-RU" sz="2000" b="1" i="1" dirty="0" smtClean="0"/>
              <a:t>Афанасьева Татьяна Анатольевна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3043230" cy="7921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Расставить буквы и знаки препинания.</a:t>
            </a:r>
            <a:endParaRPr lang="ru-RU" dirty="0"/>
          </a:p>
        </p:txBody>
      </p:sp>
      <p:pic>
        <p:nvPicPr>
          <p:cNvPr id="7" name="Содержимое 6" descr="0_f3442_fdc29b82_or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071678"/>
            <a:ext cx="5440766" cy="40719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3008313" cy="4691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Я родился!</a:t>
            </a:r>
            <a:br>
              <a:rPr lang="ru-RU" b="1" dirty="0" smtClean="0"/>
            </a:br>
            <a:r>
              <a:rPr lang="ru-RU" b="1" dirty="0" smtClean="0"/>
              <a:t>Я родился!</a:t>
            </a:r>
            <a:br>
              <a:rPr lang="ru-RU" b="1" dirty="0" smtClean="0"/>
            </a:br>
            <a:r>
              <a:rPr lang="ru-RU" b="1" dirty="0" smtClean="0"/>
              <a:t>Снег пробил</a:t>
            </a:r>
            <a:br>
              <a:rPr lang="ru-RU" b="1" dirty="0" smtClean="0"/>
            </a:br>
            <a:r>
              <a:rPr lang="ru-RU" b="1" dirty="0" smtClean="0"/>
              <a:t>На свет …вился!</a:t>
            </a:r>
            <a:br>
              <a:rPr lang="ru-RU" b="1" dirty="0" smtClean="0"/>
            </a:br>
            <a:r>
              <a:rPr lang="ru-RU" b="1" dirty="0" smtClean="0"/>
              <a:t>Ух какой ты снег к…</a:t>
            </a:r>
            <a:r>
              <a:rPr lang="ru-RU" b="1" dirty="0" err="1" smtClean="0"/>
              <a:t>лючий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Ты х…</a:t>
            </a:r>
            <a:r>
              <a:rPr lang="ru-RU" b="1" dirty="0" err="1" smtClean="0"/>
              <a:t>лодный</a:t>
            </a:r>
            <a:r>
              <a:rPr lang="ru-RU" b="1" dirty="0" smtClean="0"/>
              <a:t> снег  и злющий.</a:t>
            </a:r>
            <a:br>
              <a:rPr lang="ru-RU" b="1" dirty="0" smtClean="0"/>
            </a:br>
            <a:r>
              <a:rPr lang="ru-RU" b="1" dirty="0" smtClean="0"/>
              <a:t>О морозах зря </a:t>
            </a:r>
            <a:r>
              <a:rPr lang="ru-RU" b="1" dirty="0" err="1" smtClean="0"/>
              <a:t>мечтаеш</a:t>
            </a:r>
            <a:r>
              <a:rPr lang="ru-RU" b="1" dirty="0" smtClean="0"/>
              <a:t>…,</a:t>
            </a:r>
            <a:br>
              <a:rPr lang="ru-RU" b="1" dirty="0" smtClean="0"/>
            </a:br>
            <a:r>
              <a:rPr lang="ru-RU" b="1" dirty="0" smtClean="0"/>
              <a:t>Очень скоро ты р…</a:t>
            </a:r>
            <a:r>
              <a:rPr lang="ru-RU" b="1" dirty="0" err="1" smtClean="0"/>
              <a:t>стаеш</a:t>
            </a:r>
            <a:r>
              <a:rPr lang="ru-RU" b="1" dirty="0" smtClean="0"/>
              <a:t>…,</a:t>
            </a:r>
            <a:br>
              <a:rPr lang="ru-RU" b="1" dirty="0" smtClean="0"/>
            </a:br>
            <a:r>
              <a:rPr lang="ru-RU" b="1" dirty="0" err="1" smtClean="0"/>
              <a:t>Уплывеш</a:t>
            </a:r>
            <a:r>
              <a:rPr lang="ru-RU" b="1" dirty="0" smtClean="0"/>
              <a:t>…. потоком в </a:t>
            </a:r>
            <a:r>
              <a:rPr lang="ru-RU" b="1" dirty="0" err="1" smtClean="0"/>
              <a:t>реч</a:t>
            </a:r>
            <a:r>
              <a:rPr lang="ru-RU" b="1" dirty="0" smtClean="0"/>
              <a:t>…</a:t>
            </a:r>
            <a:r>
              <a:rPr lang="ru-RU" b="1" dirty="0" err="1" smtClean="0"/>
              <a:t>ку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(не)</a:t>
            </a:r>
            <a:r>
              <a:rPr lang="ru-RU" b="1" dirty="0" err="1" smtClean="0"/>
              <a:t>скажеш</a:t>
            </a:r>
            <a:r>
              <a:rPr lang="ru-RU" b="1" dirty="0" smtClean="0"/>
              <a:t>… н… </a:t>
            </a:r>
            <a:r>
              <a:rPr lang="ru-RU" b="1" dirty="0" err="1" smtClean="0"/>
              <a:t>словеч</a:t>
            </a:r>
            <a:r>
              <a:rPr lang="ru-RU" b="1" dirty="0" smtClean="0"/>
              <a:t>…</a:t>
            </a:r>
            <a:r>
              <a:rPr lang="ru-RU" b="1" dirty="0" err="1" smtClean="0"/>
              <a:t>ка</a:t>
            </a:r>
            <a:r>
              <a:rPr lang="ru-RU" b="1" dirty="0" smtClean="0"/>
              <a:t>!</a:t>
            </a:r>
          </a:p>
          <a:p>
            <a:endParaRPr lang="ru-RU" b="1" dirty="0" smtClean="0"/>
          </a:p>
          <a:p>
            <a:r>
              <a:rPr lang="ru-RU" b="1" dirty="0" err="1" smtClean="0"/>
              <a:t>Анзельмас</a:t>
            </a:r>
            <a:r>
              <a:rPr lang="ru-RU" b="1" dirty="0" smtClean="0"/>
              <a:t> </a:t>
            </a:r>
            <a:r>
              <a:rPr lang="ru-RU" b="1" dirty="0" err="1" smtClean="0"/>
              <a:t>Матутис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43306" y="669073"/>
          <a:ext cx="5099250" cy="759663"/>
        </p:xfrm>
        <a:graphic>
          <a:graphicData uri="http://schemas.openxmlformats.org/drawingml/2006/table">
            <a:tbl>
              <a:tblPr/>
              <a:tblGrid>
                <a:gridCol w="5099250"/>
              </a:tblGrid>
              <a:tr h="7596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Сказка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b="1" dirty="0" smtClean="0">
                <a:hlinkClick r:id="rId2"/>
              </a:rPr>
              <a:t>http://paustovskiy.niv.ru/paustovskiy/text/kniga-o-zhizni/kniga-skitanij-13.htm</a:t>
            </a:r>
            <a:endParaRPr lang="ru-RU" sz="1200" b="1" dirty="0" smtClean="0"/>
          </a:p>
          <a:p>
            <a:endParaRPr lang="ru-RU" sz="1200" b="1" dirty="0" smtClean="0"/>
          </a:p>
          <a:p>
            <a:r>
              <a:rPr lang="en-US" sz="1200" b="1" dirty="0" smtClean="0">
                <a:hlinkClick r:id="rId3"/>
              </a:rPr>
              <a:t>https://vk.com/wall-41686167_153159</a:t>
            </a:r>
            <a:endParaRPr lang="ru-RU" sz="1200" b="1" dirty="0" smtClean="0"/>
          </a:p>
          <a:p>
            <a:endParaRPr lang="ru-RU" sz="1200" b="1" dirty="0" smtClean="0"/>
          </a:p>
          <a:p>
            <a:r>
              <a:rPr lang="en-US" sz="1200" b="1" dirty="0" smtClean="0">
                <a:hlinkClick r:id="rId4"/>
              </a:rPr>
              <a:t>https://profilib.com/chtenie/38615/dmitriy-merezhkovskiy-o-prichinakh-upadka-i-o-novykh-techeniyakh-sovremennoy-russkoy-17.php</a:t>
            </a:r>
            <a:endParaRPr lang="ru-RU" sz="1200" b="1" dirty="0" smtClean="0"/>
          </a:p>
          <a:p>
            <a:r>
              <a:rPr lang="en-US" sz="1200" b="1" dirty="0" smtClean="0">
                <a:hlinkClick r:id="rId5"/>
              </a:rPr>
              <a:t>http://www.liveinternet.ru/users/4647080/post411262049/</a:t>
            </a:r>
            <a:endParaRPr lang="ru-RU" sz="1200" b="1" dirty="0" smtClean="0"/>
          </a:p>
          <a:p>
            <a:endParaRPr lang="ru-RU" sz="1200" b="1" dirty="0"/>
          </a:p>
        </p:txBody>
      </p:sp>
      <p:pic>
        <p:nvPicPr>
          <p:cNvPr id="4" name="Рисунок 14" descr="209.gif"/>
          <p:cNvPicPr>
            <a:picLocks noChangeAspect="1"/>
          </p:cNvPicPr>
          <p:nvPr/>
        </p:nvPicPr>
        <p:blipFill>
          <a:blip r:embed="rId6"/>
          <a:srcRect r="42967" b="47491"/>
          <a:stretch>
            <a:fillRect/>
          </a:stretch>
        </p:blipFill>
        <p:spPr bwMode="auto">
          <a:xfrm>
            <a:off x="500034" y="3143248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Мини-диктант с самопроверкой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1. Текст диктует учитель.</a:t>
            </a:r>
            <a:r>
              <a:rPr lang="ru-RU" i="1" dirty="0" smtClean="0"/>
              <a:t> </a:t>
            </a:r>
          </a:p>
          <a:p>
            <a:r>
              <a:rPr lang="ru-RU" sz="1400" i="1" dirty="0" smtClean="0"/>
              <a:t>Выражение«</a:t>
            </a:r>
            <a:r>
              <a:rPr lang="ru-RU" sz="1400" i="1" dirty="0" err="1" smtClean="0"/>
              <a:t>Prima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vera</a:t>
            </a:r>
            <a:r>
              <a:rPr lang="ru-RU" sz="1400" i="1" dirty="0" smtClean="0"/>
              <a:t>!» -записать на доске.</a:t>
            </a:r>
            <a:endParaRPr lang="ru-RU" dirty="0" smtClean="0"/>
          </a:p>
          <a:p>
            <a:r>
              <a:rPr lang="ru-RU" dirty="0" smtClean="0"/>
              <a:t>2.Самопроверка диктанта .</a:t>
            </a:r>
          </a:p>
          <a:p>
            <a:r>
              <a:rPr lang="ru-RU" dirty="0" smtClean="0"/>
              <a:t>Текст выведен на экран.</a:t>
            </a:r>
          </a:p>
          <a:p>
            <a:r>
              <a:rPr lang="ru-RU" dirty="0" smtClean="0"/>
              <a:t>3.Самооценка. </a:t>
            </a:r>
          </a:p>
          <a:p>
            <a:r>
              <a:rPr lang="ru-RU" dirty="0" smtClean="0"/>
              <a:t>4.Определение обучающимися тем для индивидуального повторения. Темы записываются на личных карточках.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2971792" cy="857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0" i="1" dirty="0" smtClean="0"/>
              <a:t>Константин Георгиевич  </a:t>
            </a:r>
            <a:r>
              <a:rPr lang="ru-RU" sz="1800" b="0" i="1" dirty="0"/>
              <a:t>Паустовский </a:t>
            </a:r>
            <a:r>
              <a:rPr lang="ru-RU" sz="1800" b="0" i="1" dirty="0" smtClean="0"/>
              <a:t>Из </a:t>
            </a:r>
            <a:br>
              <a:rPr lang="ru-RU" sz="1800" b="0" i="1" dirty="0" smtClean="0"/>
            </a:br>
            <a:r>
              <a:rPr lang="ru-RU" sz="1800" b="0" i="1" dirty="0" smtClean="0"/>
              <a:t>"Книги </a:t>
            </a:r>
            <a:r>
              <a:rPr lang="ru-RU" sz="1800" b="0" i="1" dirty="0"/>
              <a:t>скитаний"</a:t>
            </a:r>
            <a:endParaRPr lang="ru-RU" sz="1800" i="1" dirty="0"/>
          </a:p>
        </p:txBody>
      </p:sp>
      <p:pic>
        <p:nvPicPr>
          <p:cNvPr id="5" name="Содержимое 4" descr="XSzbGwidw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887" y="273050"/>
            <a:ext cx="3902075" cy="58531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Первый подснежник я заметил у самого края подтаявшего хрустящего снега в том месте, где уже сочились струйки талой воды. Они перекатывали какие-то зерна и песчинки.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Белые</a:t>
            </a:r>
            <a:r>
              <a:rPr lang="ru-RU" dirty="0"/>
              <a:t>, почти прозрачные лепестки подснежника, измятые после зимнего сна, распрямлялись на солнце и вздрагивали.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Первая </a:t>
            </a:r>
            <a:r>
              <a:rPr lang="ru-RU" dirty="0"/>
              <a:t>весна! </a:t>
            </a:r>
            <a:r>
              <a:rPr lang="ru-RU" dirty="0" err="1"/>
              <a:t>Prima</a:t>
            </a:r>
            <a:r>
              <a:rPr lang="ru-RU" dirty="0"/>
              <a:t> </a:t>
            </a:r>
            <a:r>
              <a:rPr lang="ru-RU" dirty="0" err="1"/>
              <a:t>vera</a:t>
            </a:r>
            <a:r>
              <a:rPr lang="ru-RU" dirty="0"/>
              <a:t>! Когда мы с мучениями зубрили в гимназии латынь, то только эти два благозвучные латинские слова впервые примирили нас – и то немногих – с этим языком. «Прима вера» – первая полудетская весна.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Комплексная работа с текстом</a:t>
            </a:r>
            <a:br>
              <a:rPr lang="ru-RU" sz="4000" dirty="0" smtClean="0"/>
            </a:br>
            <a:r>
              <a:rPr lang="ru-RU" sz="3200" i="1" dirty="0" smtClean="0"/>
              <a:t>(развитие речи, подготовка к ОГЭ)</a:t>
            </a:r>
            <a:br>
              <a:rPr lang="ru-RU" sz="3200" i="1" dirty="0" smtClean="0"/>
            </a:b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Лексическая работа с текстом:</a:t>
            </a:r>
          </a:p>
          <a:p>
            <a:r>
              <a:rPr lang="ru-RU" sz="1900" dirty="0" smtClean="0"/>
              <a:t>составить перечень тропов и фигур письменно,</a:t>
            </a:r>
          </a:p>
          <a:p>
            <a:r>
              <a:rPr lang="ru-RU" sz="1900" dirty="0" smtClean="0"/>
              <a:t>примеры из текста диктанта привести устно.</a:t>
            </a:r>
          </a:p>
          <a:p>
            <a:r>
              <a:rPr lang="ru-RU" dirty="0" smtClean="0"/>
              <a:t>Орфографическая работа с текстом:</a:t>
            </a:r>
          </a:p>
          <a:p>
            <a:r>
              <a:rPr lang="ru-RU" sz="1800" dirty="0" smtClean="0"/>
              <a:t>указать орфограммы, встретившиеся в тексте.</a:t>
            </a:r>
          </a:p>
          <a:p>
            <a:r>
              <a:rPr lang="ru-RU" dirty="0" smtClean="0"/>
              <a:t>Синтаксис и пунктуация :</a:t>
            </a:r>
          </a:p>
          <a:p>
            <a:r>
              <a:rPr lang="ru-RU" sz="1800" dirty="0" smtClean="0"/>
              <a:t>прокомментировать знаки препинания,</a:t>
            </a:r>
          </a:p>
          <a:p>
            <a:r>
              <a:rPr lang="ru-RU" sz="1800" dirty="0" smtClean="0"/>
              <a:t>указать типы придаточных предложений,</a:t>
            </a:r>
          </a:p>
          <a:p>
            <a:r>
              <a:rPr lang="ru-RU" sz="1800" dirty="0" smtClean="0"/>
              <a:t>привести примеры словосочетаний с разной грамматической связью.</a:t>
            </a:r>
          </a:p>
          <a:p>
            <a:r>
              <a:rPr lang="ru-RU" dirty="0" smtClean="0"/>
              <a:t>Словообразование:</a:t>
            </a:r>
          </a:p>
          <a:p>
            <a:r>
              <a:rPr lang="ru-RU" sz="1900" dirty="0" smtClean="0"/>
              <a:t>привести примеры различных способов словообразования.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2457466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Мини-текст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</a:rPr>
              <a:t>Развитие коммуникативных навыков общения на лингвистические темы.</a:t>
            </a:r>
            <a:endParaRPr lang="ru-RU" sz="3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500990" cy="2328882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r>
              <a:rPr lang="ru-RU" b="1" dirty="0" smtClean="0"/>
              <a:t>1.Работа в парах</a:t>
            </a:r>
            <a:r>
              <a:rPr lang="ru-RU" dirty="0" smtClean="0"/>
              <a:t>: составить вопросы и задания по тексту.</a:t>
            </a:r>
          </a:p>
          <a:p>
            <a:pPr algn="l"/>
            <a:r>
              <a:rPr lang="ru-RU" b="1" dirty="0" smtClean="0"/>
              <a:t>2.Работа в группах: </a:t>
            </a:r>
            <a:r>
              <a:rPr lang="ru-RU" dirty="0" smtClean="0"/>
              <a:t>объединяются две пары в группе и ведут </a:t>
            </a:r>
            <a:r>
              <a:rPr lang="ru-RU" dirty="0" err="1" smtClean="0"/>
              <a:t>взаимообщение</a:t>
            </a:r>
            <a:r>
              <a:rPr lang="ru-RU" dirty="0" smtClean="0"/>
              <a:t>  по составленным вопросам и заданиям. </a:t>
            </a:r>
            <a:r>
              <a:rPr lang="ru-RU" dirty="0" err="1" smtClean="0"/>
              <a:t>Взаимооценка</a:t>
            </a:r>
            <a:r>
              <a:rPr lang="ru-RU" dirty="0" smtClean="0"/>
              <a:t>.</a:t>
            </a:r>
          </a:p>
          <a:p>
            <a:pPr algn="l"/>
            <a:r>
              <a:rPr lang="ru-RU" b="1" dirty="0" smtClean="0"/>
              <a:t>3.Индивидуальная работа: </a:t>
            </a:r>
            <a:r>
              <a:rPr lang="ru-RU" dirty="0" smtClean="0"/>
              <a:t>написать продолжение к тексту.</a:t>
            </a:r>
          </a:p>
          <a:p>
            <a:pPr algn="l"/>
            <a:r>
              <a:rPr lang="ru-RU" dirty="0" smtClean="0"/>
              <a:t>Чтение примеров вслух. (Слушаем, оцениваем стиль, речь, грамматику).</a:t>
            </a:r>
          </a:p>
          <a:p>
            <a:pPr algn="l"/>
            <a:r>
              <a:rPr lang="ru-RU" b="1" dirty="0" smtClean="0"/>
              <a:t>4.Итог: </a:t>
            </a:r>
            <a:r>
              <a:rPr lang="ru-RU" dirty="0" smtClean="0"/>
              <a:t>назвать наиболее интересные задания.</a:t>
            </a:r>
          </a:p>
          <a:p>
            <a:pPr algn="l"/>
            <a:r>
              <a:rPr lang="ru-RU" dirty="0" smtClean="0"/>
              <a:t>Определение обучающимися тем для индивидуального повторения. </a:t>
            </a:r>
            <a:r>
              <a:rPr lang="ru-RU" sz="2900" dirty="0" smtClean="0"/>
              <a:t>Темы записываются на личных карточках.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Мини-текст</a:t>
            </a:r>
            <a:endParaRPr lang="ru-RU" dirty="0"/>
          </a:p>
        </p:txBody>
      </p:sp>
      <p:pic>
        <p:nvPicPr>
          <p:cNvPr id="5" name="Содержимое 4" descr="ktTwbklQk4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2084" y="273050"/>
            <a:ext cx="3517682" cy="58531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Весна. </a:t>
            </a:r>
          </a:p>
          <a:p>
            <a:r>
              <a:rPr lang="ru-RU" b="1" dirty="0" smtClean="0"/>
              <a:t>Время, когда все оживает: люди, животные, птицы. Наша жизнь обретает смысл. Мы снова возрождаемся. </a:t>
            </a:r>
          </a:p>
          <a:p>
            <a:r>
              <a:rPr lang="ru-RU" b="1" dirty="0" smtClean="0"/>
              <a:t>Снова мечтаем.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Мини-текст</a:t>
            </a:r>
            <a:br>
              <a:rPr lang="ru-RU" dirty="0" smtClean="0"/>
            </a:br>
            <a:r>
              <a:rPr lang="ru-RU" sz="2000" i="1" dirty="0" smtClean="0"/>
              <a:t>Интенсивное</a:t>
            </a:r>
            <a:r>
              <a:rPr lang="ru-RU" sz="2000" dirty="0" smtClean="0"/>
              <a:t>  </a:t>
            </a:r>
            <a:r>
              <a:rPr lang="ru-RU" sz="2000" i="1" dirty="0" smtClean="0"/>
              <a:t>повторение лексики, орфографии и синтаксиса.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7643866" cy="2186006"/>
          </a:xfr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514350" indent="-514350" algn="l"/>
            <a:r>
              <a:rPr lang="ru-RU" sz="5500" b="1" dirty="0" smtClean="0"/>
              <a:t>1.Лексическая  разминка:</a:t>
            </a:r>
            <a:r>
              <a:rPr lang="ru-RU" sz="5500" dirty="0" smtClean="0"/>
              <a:t> устно подобрать синонимы и антонимы  к словам - </a:t>
            </a:r>
            <a:r>
              <a:rPr lang="ru-RU" sz="5500" i="1" dirty="0" smtClean="0"/>
              <a:t>взбираешься, раздражённый, уродливый,  огорчение,  бремя, очарование. </a:t>
            </a:r>
            <a:endParaRPr lang="ru-RU" sz="5500" b="1" dirty="0" smtClean="0"/>
          </a:p>
          <a:p>
            <a:pPr marL="514350" indent="-514350" algn="l"/>
            <a:r>
              <a:rPr lang="ru-RU" sz="5500" b="1" dirty="0" smtClean="0"/>
              <a:t>2.Текст выводится на экран.</a:t>
            </a:r>
          </a:p>
          <a:p>
            <a:pPr marL="514350" indent="-514350" algn="l"/>
            <a:r>
              <a:rPr lang="ru-RU" sz="5500" b="1" dirty="0" smtClean="0"/>
              <a:t>1)Работа в группах: </a:t>
            </a:r>
            <a:r>
              <a:rPr lang="ru-RU" sz="5500" dirty="0" smtClean="0"/>
              <a:t>определить тип речи и стиль текста; подготовить выразительное чтение текста; составить словарный диктант на основе текста. </a:t>
            </a:r>
          </a:p>
          <a:p>
            <a:pPr marL="514350" indent="-514350" algn="l"/>
            <a:r>
              <a:rPr lang="ru-RU" sz="5500" b="1" dirty="0" smtClean="0"/>
              <a:t>2)Индивидуальная работа</a:t>
            </a:r>
            <a:r>
              <a:rPr lang="ru-RU" sz="5500" dirty="0" smtClean="0"/>
              <a:t>: заполнение орфографических карт примерами из текста.</a:t>
            </a:r>
          </a:p>
          <a:p>
            <a:pPr marL="914400" indent="-914400" algn="l"/>
            <a:r>
              <a:rPr lang="ru-RU" sz="5500" b="1" dirty="0" smtClean="0"/>
              <a:t>3)</a:t>
            </a:r>
            <a:r>
              <a:rPr lang="ru-RU" sz="5500" b="1" dirty="0" err="1" smtClean="0"/>
              <a:t>Взаимоопроверка</a:t>
            </a:r>
            <a:r>
              <a:rPr lang="ru-RU" sz="5500" b="1" dirty="0" smtClean="0"/>
              <a:t> индивидуальной работы </a:t>
            </a:r>
            <a:r>
              <a:rPr lang="ru-RU" sz="5500" dirty="0" smtClean="0"/>
              <a:t>по выведенной на экран орфографической карте.</a:t>
            </a:r>
          </a:p>
          <a:p>
            <a:pPr marL="914400" indent="-914400" algn="l"/>
            <a:r>
              <a:rPr lang="ru-RU" sz="5500" b="1" dirty="0" smtClean="0"/>
              <a:t>4)</a:t>
            </a:r>
            <a:r>
              <a:rPr lang="ru-RU" sz="5500" b="1" dirty="0" err="1" smtClean="0"/>
              <a:t>Взаимооценка</a:t>
            </a:r>
            <a:r>
              <a:rPr lang="ru-RU" sz="5500" b="1" dirty="0" smtClean="0"/>
              <a:t>.</a:t>
            </a:r>
          </a:p>
          <a:p>
            <a:pPr marL="914400" indent="-914400" algn="l"/>
            <a:r>
              <a:rPr lang="ru-RU" sz="5500" b="1" dirty="0" smtClean="0"/>
              <a:t>5) Повторение: </a:t>
            </a:r>
            <a:r>
              <a:rPr lang="ru-RU" sz="5500" dirty="0" smtClean="0"/>
              <a:t>предложение простое и сложное; простое </a:t>
            </a:r>
            <a:r>
              <a:rPr lang="ru-RU" sz="5500" dirty="0" err="1" smtClean="0"/>
              <a:t>дву</a:t>
            </a:r>
            <a:r>
              <a:rPr lang="ru-RU" sz="5500" dirty="0" smtClean="0"/>
              <a:t>- и односоставное предложение; грамматическая основа предложения.</a:t>
            </a:r>
          </a:p>
          <a:p>
            <a:pPr marL="914400" indent="-914400" algn="l"/>
            <a:endParaRPr lang="ru-RU" sz="5500" dirty="0" smtClean="0"/>
          </a:p>
          <a:p>
            <a:pPr marL="914400" indent="-914400" algn="l"/>
            <a:endParaRPr lang="ru-RU" sz="55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2984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Дмитрий Мережковский</a:t>
            </a:r>
            <a:endParaRPr lang="ru-RU" dirty="0"/>
          </a:p>
        </p:txBody>
      </p:sp>
      <p:pic>
        <p:nvPicPr>
          <p:cNvPr id="5" name="Содержимое 4" descr="X32W195Te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285860"/>
            <a:ext cx="4518244" cy="30003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2" y="928670"/>
            <a:ext cx="4000528" cy="433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...Иногда взбираешься по скучной петербургской лестнице куда-нибудь на пятый этаж: чувствуешь себя раздраженным уродливыми и глупыми житейскими мелочами. И вдруг, на повороте, из приотворенных дверей чужой квартиры донесутся звуки фортепьяно. И Бог знает, почему именно в это мгновение, как никогда прежде, волны музыки сразу охватят душу. </a:t>
            </a:r>
            <a:br>
              <a:rPr lang="ru-RU" sz="1200" dirty="0" smtClean="0"/>
            </a:br>
            <a:r>
              <a:rPr lang="ru-RU" sz="1200" dirty="0" smtClean="0"/>
              <a:t>Всё кругом озаряется как будто сильным и неожиданным светом, и понимаешь, что никаких, в сущности, огорчений, никаких житейских забот нет и не было, что всё это призрак, а есть только одно в мире важное и необходимое, то, о чем случайно напомнили эти волны музыки, то, что во всякое мгновение может так легко и неожиданно освободить человеческое сердце от бремени жизни. Так действуют маленькие поэмы Чехова. Поэтический порыв мгновенно налетает, охватывает душу, вырывает её из жизни и так же мгновенно уносится. В неожиданности заключительного аккорда, в краткости – вся тайна не определимого никакими словами музыкального очарования. Словно в комнату внесли букет живых цветов. Или только что вы видели улыбку на дорогом женском лице… </a:t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Орфографическая карта</a:t>
            </a:r>
            <a:br>
              <a:rPr lang="ru-RU" dirty="0" smtClean="0"/>
            </a:br>
            <a:r>
              <a:rPr lang="ru-RU" sz="4000" i="1" dirty="0" smtClean="0"/>
              <a:t>(для </a:t>
            </a:r>
            <a:r>
              <a:rPr lang="ru-RU" sz="4000" i="1" dirty="0" err="1" smtClean="0"/>
              <a:t>взаимо</a:t>
            </a:r>
            <a:r>
              <a:rPr lang="ru-RU" sz="4000" i="1" dirty="0" smtClean="0"/>
              <a:t>- и самопроверки).</a:t>
            </a:r>
            <a:endParaRPr lang="ru-RU" sz="4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90" cy="348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928694"/>
                <a:gridCol w="928694"/>
                <a:gridCol w="1071570"/>
                <a:gridCol w="1071570"/>
                <a:gridCol w="928694"/>
                <a:gridCol w="1000132"/>
                <a:gridCol w="214314"/>
                <a:gridCol w="1071570"/>
              </a:tblGrid>
              <a:tr h="828668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Чередование глас</a:t>
                      </a:r>
                    </a:p>
                    <a:p>
                      <a:r>
                        <a:rPr lang="ru-RU" sz="1100" b="0" dirty="0" err="1" smtClean="0"/>
                        <a:t>ных</a:t>
                      </a:r>
                      <a:r>
                        <a:rPr lang="ru-RU" sz="1100" b="0" baseline="0" dirty="0" smtClean="0"/>
                        <a:t> </a:t>
                      </a:r>
                      <a:r>
                        <a:rPr lang="ru-RU" sz="1100" b="0" dirty="0" smtClean="0"/>
                        <a:t> в корнях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/>
                        <a:t>н-нн</a:t>
                      </a:r>
                      <a:endParaRPr lang="ru-RU" sz="1100" b="0" dirty="0" smtClean="0"/>
                    </a:p>
                    <a:p>
                      <a:r>
                        <a:rPr lang="ru-RU" sz="1100" b="0" dirty="0" smtClean="0"/>
                        <a:t>в разных частях речи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Парные согласные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Непроизносимые согласные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Ь после шипящей</a:t>
                      </a:r>
                    </a:p>
                    <a:p>
                      <a:r>
                        <a:rPr lang="ru-RU" sz="1100" b="0" dirty="0" smtClean="0"/>
                        <a:t>в глаголах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Глаголы</a:t>
                      </a:r>
                      <a:r>
                        <a:rPr lang="ru-RU" sz="1100" b="0" baseline="0" dirty="0" smtClean="0"/>
                        <a:t> на </a:t>
                      </a:r>
                    </a:p>
                    <a:p>
                      <a:r>
                        <a:rPr lang="ru-RU" sz="1100" b="0" dirty="0" smtClean="0"/>
                        <a:t>-</a:t>
                      </a:r>
                      <a:r>
                        <a:rPr lang="ru-RU" sz="1100" b="0" dirty="0" err="1" smtClean="0"/>
                        <a:t>тся</a:t>
                      </a:r>
                      <a:r>
                        <a:rPr lang="ru-RU" sz="1100" b="0" dirty="0" smtClean="0"/>
                        <a:t>  и –</a:t>
                      </a:r>
                      <a:r>
                        <a:rPr lang="ru-RU" sz="1100" b="0" dirty="0" err="1" smtClean="0"/>
                        <a:t>ться</a:t>
                      </a:r>
                      <a:r>
                        <a:rPr lang="ru-RU" sz="1100" b="0" dirty="0" smtClean="0"/>
                        <a:t> </a:t>
                      </a:r>
                    </a:p>
                    <a:p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Правописание </a:t>
                      </a:r>
                      <a:r>
                        <a:rPr lang="ru-RU" sz="1100" b="0" dirty="0" err="1" smtClean="0"/>
                        <a:t>приста</a:t>
                      </a:r>
                      <a:endParaRPr lang="ru-RU" sz="11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/>
                        <a:t>вок</a:t>
                      </a:r>
                      <a:r>
                        <a:rPr lang="ru-RU" sz="1100" b="0" dirty="0" smtClean="0"/>
                        <a:t> </a:t>
                      </a:r>
                      <a:r>
                        <a:rPr lang="ru-RU" sz="1100" b="0" dirty="0" err="1" smtClean="0"/>
                        <a:t>пре-,при</a:t>
                      </a:r>
                      <a:r>
                        <a:rPr lang="ru-RU" sz="1100" b="0" dirty="0" smtClean="0"/>
                        <a:t>-</a:t>
                      </a:r>
                    </a:p>
                    <a:p>
                      <a:endParaRPr lang="ru-RU" sz="11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Правописание приставок 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–</a:t>
                      </a:r>
                      <a:r>
                        <a:rPr lang="ru-RU" sz="1200" b="0" dirty="0" err="1" smtClean="0"/>
                        <a:t>з</a:t>
                      </a:r>
                      <a:r>
                        <a:rPr lang="ru-RU" sz="1200" b="0" dirty="0" smtClean="0"/>
                        <a:t>, -с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взбира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ешься</a:t>
                      </a:r>
                    </a:p>
                    <a:p>
                      <a:r>
                        <a:rPr lang="ru-RU" sz="1200" dirty="0" err="1" smtClean="0"/>
                        <a:t>озаря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ется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понима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ешь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раздражённым</a:t>
                      </a:r>
                    </a:p>
                    <a:p>
                      <a:r>
                        <a:rPr lang="ru-RU" sz="1200" dirty="0" smtClean="0"/>
                        <a:t>приотворённых</a:t>
                      </a:r>
                    </a:p>
                    <a:p>
                      <a:r>
                        <a:rPr lang="ru-RU" sz="1200" dirty="0" smtClean="0"/>
                        <a:t>именно  неожидан</a:t>
                      </a:r>
                    </a:p>
                    <a:p>
                      <a:r>
                        <a:rPr lang="ru-RU" sz="1200" dirty="0" err="1" smtClean="0"/>
                        <a:t>ным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неожидан</a:t>
                      </a:r>
                    </a:p>
                    <a:p>
                      <a:r>
                        <a:rPr lang="ru-RU" sz="1200" dirty="0" smtClean="0"/>
                        <a:t>но </a:t>
                      </a:r>
                    </a:p>
                    <a:p>
                      <a:r>
                        <a:rPr lang="ru-RU" sz="1200" dirty="0" smtClean="0"/>
                        <a:t>мгновенно </a:t>
                      </a:r>
                    </a:p>
                    <a:p>
                      <a:r>
                        <a:rPr lang="ru-RU" sz="1200" dirty="0" smtClean="0"/>
                        <a:t>неожидан</a:t>
                      </a:r>
                    </a:p>
                    <a:p>
                      <a:r>
                        <a:rPr lang="ru-RU" sz="1200" dirty="0" err="1" smtClean="0"/>
                        <a:t>ности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куда-нибудь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вдруг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Бог</a:t>
                      </a:r>
                    </a:p>
                    <a:p>
                      <a:r>
                        <a:rPr lang="ru-RU" sz="1200" dirty="0" smtClean="0"/>
                        <a:t>этаж</a:t>
                      </a:r>
                    </a:p>
                    <a:p>
                      <a:r>
                        <a:rPr lang="ru-RU" sz="1200" dirty="0" smtClean="0"/>
                        <a:t>порыв </a:t>
                      </a:r>
                    </a:p>
                    <a:p>
                      <a:r>
                        <a:rPr lang="ru-RU" sz="1200" dirty="0" smtClean="0"/>
                        <a:t>легко</a:t>
                      </a:r>
                    </a:p>
                    <a:p>
                      <a:r>
                        <a:rPr lang="ru-RU" sz="1200" dirty="0" smtClean="0"/>
                        <a:t>неожидан</a:t>
                      </a:r>
                    </a:p>
                    <a:p>
                      <a:r>
                        <a:rPr lang="ru-RU" sz="1200" dirty="0" err="1" smtClean="0"/>
                        <a:t>ности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smtClean="0"/>
                        <a:t>улыбку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петербург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ской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лестнице</a:t>
                      </a:r>
                    </a:p>
                    <a:p>
                      <a:r>
                        <a:rPr lang="ru-RU" sz="1200" dirty="0" smtClean="0"/>
                        <a:t>чувствуешь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взбираешься</a:t>
                      </a:r>
                    </a:p>
                    <a:p>
                      <a:r>
                        <a:rPr lang="ru-RU" sz="1200" dirty="0" smtClean="0"/>
                        <a:t>чувствуешь </a:t>
                      </a:r>
                    </a:p>
                    <a:p>
                      <a:r>
                        <a:rPr lang="ru-RU" sz="1200" dirty="0" smtClean="0"/>
                        <a:t>понимаешь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донесутся</a:t>
                      </a:r>
                    </a:p>
                    <a:p>
                      <a:r>
                        <a:rPr lang="ru-RU" sz="1200" dirty="0" smtClean="0"/>
                        <a:t>озаряется</a:t>
                      </a:r>
                    </a:p>
                    <a:p>
                      <a:r>
                        <a:rPr lang="ru-RU" sz="1200" dirty="0" smtClean="0"/>
                        <a:t>уносится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приотворённых </a:t>
                      </a:r>
                    </a:p>
                    <a:p>
                      <a:r>
                        <a:rPr lang="ru-RU" sz="1200" dirty="0" smtClean="0"/>
                        <a:t>призрак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взбираешься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раздраженным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502</Words>
  <Application>Microsoft Office PowerPoint</Application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Элементы повторения и подготовки к ОГЭ по русскому языку  9 класс (фрагменты уроков)  </vt:lpstr>
      <vt:lpstr>Мини-диктант с самопроверкой</vt:lpstr>
      <vt:lpstr>  Константин Георгиевич  Паустовский Из  "Книги скитаний"</vt:lpstr>
      <vt:lpstr> Комплексная работа с текстом (развитие речи, подготовка к ОГЭ) </vt:lpstr>
      <vt:lpstr>Мини-текст Развитие коммуникативных навыков общения на лингвистические темы.</vt:lpstr>
      <vt:lpstr>Мини-текст</vt:lpstr>
      <vt:lpstr>Мини-текст Интенсивное  повторение лексики, орфографии и синтаксиса. </vt:lpstr>
      <vt:lpstr>Дмитрий Мережковский</vt:lpstr>
      <vt:lpstr>Орфографическая карта (для взаимо- и самопроверки).</vt:lpstr>
      <vt:lpstr>Расставить буквы и знаки препинания.</vt:lpstr>
      <vt:lpstr>Использованные материалы: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Мини-диктант Повторение на примерах хорошей родной речи </dc:title>
  <dc:creator>Админ</dc:creator>
  <cp:lastModifiedBy>Админ</cp:lastModifiedBy>
  <cp:revision>60</cp:revision>
  <dcterms:created xsi:type="dcterms:W3CDTF">2017-03-12T12:07:55Z</dcterms:created>
  <dcterms:modified xsi:type="dcterms:W3CDTF">2017-03-21T22:52:52Z</dcterms:modified>
</cp:coreProperties>
</file>