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C9D04-6ABD-4620-AB1B-23F1BECA10C0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7E344-4F26-4239-96F0-03D9E6EBFBC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Практика родительского контроля в школьной столовой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СОТРУДНИЧЕСТВО РОДИТЕЛЕЙ И НЕЗАВИСИМЫХ ЭКСПЕРТОВ – КЛЮЧЕВОЙ ФАКТОР ЭФФЕКТИВНОГО КОНТРОЛЯ КАЧЕСТВА ШКОЛЬНОГО ПИТАНИЯ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988840"/>
            <a:ext cx="7848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Родители – законные представители потребителей школьного питания, имеющие право на безопасную услугу (ст. 7 ФЗ «О защите прав потребителей»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Родители – оценка т.н. «</a:t>
            </a:r>
            <a:r>
              <a:rPr lang="ru-RU" sz="2400" dirty="0" err="1" smtClean="0"/>
              <a:t>поедаемости</a:t>
            </a:r>
            <a:r>
              <a:rPr lang="ru-RU" sz="2400" dirty="0" smtClean="0"/>
              <a:t>» блюд, полновесности порций, доступной информации о питании  в образовательной организации.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Эксперты и родители – оценка сбалансированности  меню, анализ его стоимости и разработка рекомендаций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95536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ЧТО ДОСТУПНО ДЛЯ РОДИТЕЛЬСКОГО КОНТРОЛЯ В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ШКОЛЬНОЙ СТОЛОВОЙ?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988840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Соответствие фактического меню примерному меню, утвержденному </a:t>
            </a:r>
            <a:r>
              <a:rPr lang="ru-RU" sz="2400" dirty="0" err="1" smtClean="0"/>
              <a:t>Роспотребнадзором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Соответствие фактического веса блюда весу, указанному в меню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Соответствие температуры блюд нормам </a:t>
            </a:r>
            <a:r>
              <a:rPr lang="ru-RU" sz="2400" dirty="0" err="1" smtClean="0"/>
              <a:t>СанПиНа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Вкусовые предпочтения детей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Причины неприятия конкретных блюд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Объем остатков конкретных блюд и общий объем отходов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ОБЕДЕННЫЙ ЗАЛ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Посещение за 10 минут до накрытия столов с целью наблюдения за работой </a:t>
            </a:r>
            <a:r>
              <a:rPr lang="ru-RU" dirty="0" err="1" smtClean="0"/>
              <a:t>бракеражной</a:t>
            </a:r>
            <a:r>
              <a:rPr lang="ru-RU" dirty="0" smtClean="0"/>
              <a:t> комиссии</a:t>
            </a:r>
          </a:p>
          <a:p>
            <a:r>
              <a:rPr lang="ru-RU" dirty="0" smtClean="0"/>
              <a:t>Участие в контрольном взвешивании блюд с целью установления соответствия их веса весу, указанному в меню.</a:t>
            </a:r>
          </a:p>
          <a:p>
            <a:r>
              <a:rPr lang="ru-RU" dirty="0" smtClean="0"/>
              <a:t>Наличие (в том числе на сайте школы) примерного (циклического) меню, согласованного с </a:t>
            </a:r>
            <a:r>
              <a:rPr lang="ru-RU" dirty="0" err="1" smtClean="0"/>
              <a:t>Роспотребнадзором</a:t>
            </a:r>
            <a:endParaRPr lang="ru-RU" dirty="0" smtClean="0"/>
          </a:p>
          <a:p>
            <a:r>
              <a:rPr lang="ru-RU" dirty="0" smtClean="0"/>
              <a:t>Наличие меню для льготников и для тех, кто питается за родительские деньги (в идеале меню должно быть одно)</a:t>
            </a:r>
          </a:p>
          <a:p>
            <a:r>
              <a:rPr lang="ru-RU" dirty="0" smtClean="0"/>
              <a:t>Наличие в обеденном зале фактического меню на день посещения столовой</a:t>
            </a:r>
          </a:p>
          <a:p>
            <a:r>
              <a:rPr lang="ru-RU" dirty="0" smtClean="0"/>
              <a:t>Сравнение примерного и фактического меню на день посещения столовой</a:t>
            </a:r>
          </a:p>
          <a:p>
            <a:r>
              <a:rPr lang="ru-RU" dirty="0" smtClean="0"/>
              <a:t>Сравнение примерного и фактического меню на предмет установления замен  блюд</a:t>
            </a:r>
          </a:p>
          <a:p>
            <a:r>
              <a:rPr lang="ru-RU" dirty="0" smtClean="0"/>
              <a:t>В случае нахождения замен блюд получение информации от руководителя столовой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ТЕМПЕРАТУРА БЛЮД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Оценка метода определения температуры блюд работникам столовой</a:t>
            </a:r>
          </a:p>
          <a:p>
            <a:r>
              <a:rPr lang="ru-RU" dirty="0" smtClean="0"/>
              <a:t>Контрольный замер температуры блюд при накрытии столов (с помощью бесконтактного термометра)</a:t>
            </a:r>
          </a:p>
          <a:p>
            <a:r>
              <a:rPr lang="ru-RU" dirty="0" smtClean="0"/>
              <a:t>Сравнение полученных результатов с нормами </a:t>
            </a:r>
            <a:r>
              <a:rPr lang="ru-RU" dirty="0" err="1" smtClean="0"/>
              <a:t>СанПиНа</a:t>
            </a:r>
            <a:r>
              <a:rPr lang="ru-RU" dirty="0" smtClean="0"/>
              <a:t>:</a:t>
            </a:r>
          </a:p>
          <a:p>
            <a:pPr lvl="1"/>
            <a:r>
              <a:rPr lang="ru-RU" dirty="0" smtClean="0"/>
              <a:t>второе блюдо +65</a:t>
            </a:r>
            <a:r>
              <a:rPr lang="ru-RU" baseline="30000" dirty="0" smtClean="0"/>
              <a:t>о</a:t>
            </a:r>
            <a:r>
              <a:rPr lang="ru-RU" dirty="0" smtClean="0"/>
              <a:t> С;</a:t>
            </a:r>
          </a:p>
          <a:p>
            <a:pPr lvl="1"/>
            <a:r>
              <a:rPr lang="ru-RU" dirty="0"/>
              <a:t>г</a:t>
            </a:r>
            <a:r>
              <a:rPr lang="ru-RU" dirty="0" smtClean="0"/>
              <a:t>орячие напитки (чай, какао) +75</a:t>
            </a:r>
            <a:r>
              <a:rPr lang="ru-RU" baseline="30000" dirty="0" smtClean="0"/>
              <a:t>о</a:t>
            </a:r>
            <a:r>
              <a:rPr lang="ru-RU" dirty="0" smtClean="0"/>
              <a:t> С</a:t>
            </a:r>
          </a:p>
          <a:p>
            <a:pPr lvl="1"/>
            <a:r>
              <a:rPr lang="ru-RU" dirty="0"/>
              <a:t>х</a:t>
            </a:r>
            <a:r>
              <a:rPr lang="ru-RU" dirty="0" smtClean="0"/>
              <a:t>олодные закуски – комнатная температура;</a:t>
            </a:r>
          </a:p>
          <a:p>
            <a:pPr lvl="1"/>
            <a:r>
              <a:rPr lang="ru-RU" dirty="0" smtClean="0"/>
              <a:t>холодные напитки</a:t>
            </a:r>
            <a:r>
              <a:rPr lang="ru-RU" dirty="0" smtClean="0"/>
              <a:t> +14</a:t>
            </a:r>
            <a:r>
              <a:rPr lang="ru-RU" baseline="30000" dirty="0" smtClean="0"/>
              <a:t>о</a:t>
            </a:r>
            <a:r>
              <a:rPr lang="ru-RU" dirty="0" smtClean="0"/>
              <a:t> С</a:t>
            </a:r>
          </a:p>
          <a:p>
            <a:r>
              <a:rPr lang="ru-RU" dirty="0" smtClean="0"/>
              <a:t>Повторный замер температуры по приходу детей в обеденный зал</a:t>
            </a:r>
          </a:p>
          <a:p>
            <a:pPr lvl="1"/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ПРИЕМ ПИЩИ ДЕТЬМИ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Наблюдение за детьми, в том числе и за их покупками в буфете (во время приема пищи, не мешая им)</a:t>
            </a:r>
          </a:p>
          <a:p>
            <a:r>
              <a:rPr lang="ru-RU" dirty="0" smtClean="0"/>
              <a:t>Выборочный блиц-опрос школьников (сразу после приема пищи):</a:t>
            </a:r>
          </a:p>
          <a:p>
            <a:pPr lvl="1"/>
            <a:r>
              <a:rPr lang="ru-RU" dirty="0"/>
              <a:t>к</a:t>
            </a:r>
            <a:r>
              <a:rPr lang="ru-RU" dirty="0" smtClean="0"/>
              <a:t>акие блюда вкусные/невкусные;</a:t>
            </a:r>
          </a:p>
          <a:p>
            <a:pPr lvl="1"/>
            <a:r>
              <a:rPr lang="ru-RU" dirty="0" smtClean="0"/>
              <a:t>что не съел и почему.</a:t>
            </a:r>
          </a:p>
          <a:p>
            <a:r>
              <a:rPr lang="ru-RU" dirty="0" smtClean="0"/>
              <a:t>Оценка остатков в тарелках (сотрудников столовой попросить не убирать сразу стол одного класса):</a:t>
            </a:r>
          </a:p>
          <a:p>
            <a:pPr lvl="1"/>
            <a:r>
              <a:rPr lang="ru-RU" dirty="0" smtClean="0"/>
              <a:t>что конкретно не съедено (определение непопулярных блюд);</a:t>
            </a:r>
          </a:p>
          <a:p>
            <a:pPr lvl="1"/>
            <a:r>
              <a:rPr lang="ru-RU" dirty="0" smtClean="0"/>
              <a:t>сколько (в %) съели все, половину, четверть, ничего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ДЕГУСТАЦИЯ, ОБСУЖДЕНИЕ И РАЗРАБОТКА РЕКОМЕНДАЦИЙ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Покупка на линии раздачи и в буфете тех же блюд, которые едят дети (не специально накрытые для проверяющих)</a:t>
            </a:r>
          </a:p>
          <a:p>
            <a:r>
              <a:rPr lang="ru-RU" dirty="0" smtClean="0"/>
              <a:t>Оценка вкусовых качеств купленных блюд и их температуры</a:t>
            </a:r>
          </a:p>
          <a:p>
            <a:r>
              <a:rPr lang="ru-RU" dirty="0" smtClean="0"/>
              <a:t>Обсуждение с директором школы и руководителем пищеблока итогов посещения</a:t>
            </a:r>
          </a:p>
          <a:p>
            <a:r>
              <a:rPr lang="ru-RU" dirty="0" smtClean="0"/>
              <a:t>Разработка рекомендаций по результатам проверки. Осуществляется в течение следующих нескольких дней с привлечение экспертов и с использованием экспресс-анализа примерного меню, что позволяет сформулировать предложения по т.н. «</a:t>
            </a:r>
            <a:r>
              <a:rPr lang="ru-RU" dirty="0" err="1" smtClean="0"/>
              <a:t>поедаемости</a:t>
            </a:r>
            <a:r>
              <a:rPr lang="ru-RU" dirty="0" smtClean="0"/>
              <a:t>» (замене блюд), сбалансированности и </a:t>
            </a:r>
            <a:r>
              <a:rPr lang="ru-RU" smtClean="0"/>
              <a:t>стоимости меню</a:t>
            </a: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465</Words>
  <Application>Microsoft Office PowerPoint</Application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Практика родительского контроля в школьной столовой</vt:lpstr>
      <vt:lpstr>СОТРУДНИЧЕСТВО РОДИТЕЛЕЙ И НЕЗАВИСИМЫХ ЭКСПЕРТОВ – КЛЮЧЕВОЙ ФАКТОР ЭФФЕКТИВНОГО КОНТРОЛЯ КАЧЕСТВА ШКОЛЬНОГО ПИТАНИЯ</vt:lpstr>
      <vt:lpstr>Слайд 3</vt:lpstr>
      <vt:lpstr>ОБЕДЕННЫЙ ЗАЛ</vt:lpstr>
      <vt:lpstr>ТЕМПЕРАТУРА БЛЮД</vt:lpstr>
      <vt:lpstr>ПРИЕМ ПИЩИ ДЕТЬМИ</vt:lpstr>
      <vt:lpstr>ДЕГУСТАЦИЯ, ОБСУЖДЕНИЕ И РАЗРАБОТКА РЕКОМЕНДАЦИЙ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родительского контроля в школьной столовой</dc:title>
  <dc:creator>Школа</dc:creator>
  <cp:lastModifiedBy>Школа</cp:lastModifiedBy>
  <cp:revision>5</cp:revision>
  <dcterms:created xsi:type="dcterms:W3CDTF">2020-08-26T06:25:31Z</dcterms:created>
  <dcterms:modified xsi:type="dcterms:W3CDTF">2020-08-26T07:11:14Z</dcterms:modified>
</cp:coreProperties>
</file>