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69" r:id="rId13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55" d="100"/>
          <a:sy n="155" d="100"/>
        </p:scale>
        <p:origin x="-354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37530"/>
            <a:ext cx="77724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3200" b="1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Воздушные и солнечные ванны в профилактике заболеваний детей</a:t>
            </a:r>
            <a:endParaRPr lang="en-US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74352" y="1879253"/>
            <a:ext cx="78552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Воздушные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и </a:t>
            </a:r>
            <a:r>
              <a:rPr lang="en-US" dirty="0" err="1" smtClean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солнечные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ванны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играют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важную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роль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в </a:t>
            </a:r>
            <a:r>
              <a:rPr lang="en-US" dirty="0" err="1" smtClean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укреплении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здоровья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детей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. </a:t>
            </a:r>
            <a:r>
              <a:rPr lang="en-US" dirty="0" err="1" smtClean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Эти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процедуры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способствуют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улучшению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общего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состояния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организма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, </a:t>
            </a:r>
            <a:r>
              <a:rPr lang="en-US" dirty="0" err="1" smtClean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повышению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иммунитета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и </a:t>
            </a:r>
            <a:r>
              <a:rPr lang="en-US" dirty="0" err="1" smtClean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профилактике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различных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заболеваний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. 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457200"/>
            <a:ext cx="77724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3200" b="1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Рекомендации по проведению солнечных ванн</a:t>
            </a:r>
            <a:endParaRPr lang="en-US" sz="3200" dirty="0"/>
          </a:p>
        </p:txBody>
      </p:sp>
      <p:sp>
        <p:nvSpPr>
          <p:cNvPr id="3" name="Text 1"/>
          <p:cNvSpPr/>
          <p:nvPr/>
        </p:nvSpPr>
        <p:spPr>
          <a:xfrm>
            <a:off x="457200" y="1737360"/>
            <a:ext cx="7772400" cy="192637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 algn="l">
              <a:lnSpc>
                <a:spcPts val="2000"/>
              </a:lnSpc>
              <a:buSzPct val="100000"/>
              <a:buChar char="•"/>
            </a:pPr>
            <a:r>
              <a:rPr lang="en-US" sz="18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Выбирайте утренние или вечерние часы для солнечных ванн</a:t>
            </a:r>
            <a:endParaRPr lang="en-US" sz="1800" dirty="0"/>
          </a:p>
          <a:p>
            <a:pPr marL="342900" indent="-342900" algn="l">
              <a:lnSpc>
                <a:spcPts val="2000"/>
              </a:lnSpc>
              <a:buSzPct val="100000"/>
              <a:buChar char="•"/>
            </a:pPr>
            <a:r>
              <a:rPr lang="en-US" sz="18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Используйте солнцезащитные кремы и головные уборы для защиты кожи</a:t>
            </a:r>
            <a:endParaRPr lang="en-US" sz="1800" dirty="0"/>
          </a:p>
          <a:p>
            <a:pPr marL="342900" indent="-342900" algn="l">
              <a:lnSpc>
                <a:spcPts val="2000"/>
              </a:lnSpc>
              <a:buSzPct val="100000"/>
              <a:buChar char="•"/>
            </a:pPr>
            <a:r>
              <a:rPr lang="en-US" sz="18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Начинайте с коротких промежутков времени и постепенно увеличивайте их</a:t>
            </a:r>
            <a:endParaRPr lang="en-US" sz="1800" dirty="0"/>
          </a:p>
          <a:p>
            <a:pPr marL="342900" indent="-342900" algn="l">
              <a:lnSpc>
                <a:spcPts val="2000"/>
              </a:lnSpc>
              <a:buSzPct val="100000"/>
              <a:buChar char="•"/>
            </a:pPr>
            <a:r>
              <a:rPr lang="en-US" sz="18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Следите за состоянием кожи и избегайте перегрева</a:t>
            </a:r>
            <a:endParaRPr lang="en-US" sz="1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457200"/>
            <a:ext cx="77724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3200" b="1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Возможные риски и меры предосторожности</a:t>
            </a:r>
            <a:endParaRPr lang="en-US" sz="3200" dirty="0"/>
          </a:p>
        </p:txBody>
      </p:sp>
      <p:sp>
        <p:nvSpPr>
          <p:cNvPr id="3" name="Text 1"/>
          <p:cNvSpPr/>
          <p:nvPr/>
        </p:nvSpPr>
        <p:spPr>
          <a:xfrm>
            <a:off x="346735" y="1554480"/>
            <a:ext cx="7772400" cy="25353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 algn="l">
              <a:lnSpc>
                <a:spcPts val="2000"/>
              </a:lnSpc>
              <a:buSzPct val="100000"/>
              <a:buChar char="•"/>
            </a:pPr>
            <a:r>
              <a:rPr lang="en-US" sz="18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Избегайте длительного пребывания на солнце в пик его активности</a:t>
            </a:r>
            <a:endParaRPr lang="en-US" sz="1800" dirty="0"/>
          </a:p>
          <a:p>
            <a:pPr marL="342900" indent="-342900" algn="l">
              <a:lnSpc>
                <a:spcPts val="2000"/>
              </a:lnSpc>
              <a:buSzPct val="100000"/>
              <a:buChar char="•"/>
            </a:pPr>
            <a:r>
              <a:rPr lang="en-US" sz="18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Следите за состоянием кожи и избегайте ожогов</a:t>
            </a:r>
            <a:endParaRPr lang="en-US" sz="1800" dirty="0"/>
          </a:p>
          <a:p>
            <a:pPr marL="342900" indent="-342900" algn="l">
              <a:lnSpc>
                <a:spcPts val="2000"/>
              </a:lnSpc>
              <a:buSzPct val="100000"/>
              <a:buChar char="•"/>
            </a:pPr>
            <a:r>
              <a:rPr lang="en-US" sz="18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При первых признаках недомогания прекратите процедуру</a:t>
            </a:r>
            <a:endParaRPr lang="en-US" sz="1800" dirty="0"/>
          </a:p>
          <a:p>
            <a:pPr marL="342900" indent="-342900" algn="l">
              <a:lnSpc>
                <a:spcPts val="2000"/>
              </a:lnSpc>
              <a:buSzPct val="100000"/>
              <a:buChar char="•"/>
            </a:pPr>
            <a:r>
              <a:rPr lang="en-US" sz="18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Консультируйтесь с врачом перед началом регулярных процедур</a:t>
            </a:r>
            <a:endParaRPr lang="en-US" sz="1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063240"/>
            <a:ext cx="77724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Воздушные и солнечные ванны являются эффективными методами профилактики заболеваний у детей. Они способствуют укреплению иммунной системы, улучшению общего самочувствия и нормализации работы различных органов и систем. Важно соблюдать меры предосторожности и рекомендации по проведению этих процедур, чтобы избежать возможных рисков и получить максимальную пользу.</a:t>
            </a:r>
            <a:endParaRPr lang="en-US" sz="14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884349" y="312599"/>
            <a:ext cx="2393396" cy="221619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457200"/>
            <a:ext cx="77724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3200" b="1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Что такое воздушные ванны</a:t>
            </a:r>
            <a:endParaRPr lang="en-US" sz="3200" dirty="0"/>
          </a:p>
        </p:txBody>
      </p:sp>
      <p:sp>
        <p:nvSpPr>
          <p:cNvPr id="3" name="Text 1"/>
          <p:cNvSpPr/>
          <p:nvPr/>
        </p:nvSpPr>
        <p:spPr>
          <a:xfrm>
            <a:off x="457200" y="1393079"/>
            <a:ext cx="7772400" cy="34061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 algn="l">
              <a:lnSpc>
                <a:spcPts val="2000"/>
              </a:lnSpc>
              <a:buSzPct val="100000"/>
              <a:buChar char="•"/>
            </a:pPr>
            <a:r>
              <a:rPr lang="en-US" sz="18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Воздушные ванны представляют собой пребывание ребенка на свежем воздухе</a:t>
            </a:r>
            <a:endParaRPr lang="en-US" sz="1800" dirty="0"/>
          </a:p>
          <a:p>
            <a:pPr marL="342900" indent="-342900" algn="l">
              <a:lnSpc>
                <a:spcPts val="2000"/>
              </a:lnSpc>
              <a:buSzPct val="100000"/>
              <a:buChar char="•"/>
            </a:pPr>
            <a:r>
              <a:rPr lang="en-US" sz="18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Они способствуют улучшению кровообращения и обмена веществ</a:t>
            </a:r>
            <a:endParaRPr lang="en-US" sz="1800" dirty="0"/>
          </a:p>
          <a:p>
            <a:pPr marL="342900" indent="-342900" algn="l">
              <a:lnSpc>
                <a:spcPts val="2000"/>
              </a:lnSpc>
              <a:buSzPct val="100000"/>
              <a:buChar char="•"/>
            </a:pPr>
            <a:r>
              <a:rPr lang="en-US" sz="18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Регулярные воздушные ванны помогают укрепить иммунную систему</a:t>
            </a:r>
            <a:endParaRPr lang="en-US" sz="1800" dirty="0"/>
          </a:p>
          <a:p>
            <a:pPr marL="342900" indent="-342900" algn="l">
              <a:lnSpc>
                <a:spcPts val="2000"/>
              </a:lnSpc>
              <a:buSzPct val="100000"/>
              <a:buChar char="•"/>
            </a:pPr>
            <a:r>
              <a:rPr lang="en-US" sz="18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Важно проводить их в спокойной и безопасной обстановке</a:t>
            </a:r>
            <a:endParaRPr lang="en-US" sz="1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457200"/>
            <a:ext cx="77724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3200" b="1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Преимущества воздушных ванн</a:t>
            </a:r>
            <a:endParaRPr lang="en-US" sz="3200" dirty="0"/>
          </a:p>
        </p:txBody>
      </p:sp>
      <p:sp>
        <p:nvSpPr>
          <p:cNvPr id="3" name="Text 1"/>
          <p:cNvSpPr/>
          <p:nvPr/>
        </p:nvSpPr>
        <p:spPr>
          <a:xfrm>
            <a:off x="242408" y="1393079"/>
            <a:ext cx="7772400" cy="270576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 algn="l">
              <a:lnSpc>
                <a:spcPts val="2000"/>
              </a:lnSpc>
              <a:buSzPct val="100000"/>
              <a:buChar char="•"/>
            </a:pPr>
            <a:r>
              <a:rPr lang="en-US" sz="18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Укрепление иммунной системы и повышение сопротивляемости к инфекциям</a:t>
            </a:r>
            <a:endParaRPr lang="en-US" sz="1800" dirty="0"/>
          </a:p>
          <a:p>
            <a:pPr marL="342900" indent="-342900" algn="l">
              <a:lnSpc>
                <a:spcPts val="2000"/>
              </a:lnSpc>
              <a:buSzPct val="100000"/>
              <a:buChar char="•"/>
            </a:pPr>
            <a:r>
              <a:rPr lang="en-US" sz="18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Улучшение сна и общего самочувствия ребенка</a:t>
            </a:r>
            <a:endParaRPr lang="en-US" sz="1800" dirty="0"/>
          </a:p>
          <a:p>
            <a:pPr marL="342900" indent="-342900" algn="l">
              <a:lnSpc>
                <a:spcPts val="2000"/>
              </a:lnSpc>
              <a:buSzPct val="100000"/>
              <a:buChar char="•"/>
            </a:pPr>
            <a:r>
              <a:rPr lang="en-US" sz="18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Нормализация нервной системы и снижение уровня стресса</a:t>
            </a:r>
            <a:endParaRPr lang="en-US" sz="1800" dirty="0"/>
          </a:p>
          <a:p>
            <a:pPr marL="342900" indent="-342900" algn="l">
              <a:lnSpc>
                <a:spcPts val="2000"/>
              </a:lnSpc>
              <a:buSzPct val="100000"/>
              <a:buChar char="•"/>
            </a:pPr>
            <a:r>
              <a:rPr lang="en-US" sz="18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Ускорение процесса заживления ран и восстановления после болезней</a:t>
            </a:r>
            <a:endParaRPr lang="en-US" sz="1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457200"/>
            <a:ext cx="77724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3200" b="1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Что такое солнечные ванны</a:t>
            </a:r>
            <a:endParaRPr lang="en-US" sz="3200" dirty="0"/>
          </a:p>
        </p:txBody>
      </p:sp>
      <p:sp>
        <p:nvSpPr>
          <p:cNvPr id="3" name="Text 1"/>
          <p:cNvSpPr/>
          <p:nvPr/>
        </p:nvSpPr>
        <p:spPr>
          <a:xfrm>
            <a:off x="457200" y="1448311"/>
            <a:ext cx="7772400" cy="238664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 algn="l">
              <a:lnSpc>
                <a:spcPts val="2000"/>
              </a:lnSpc>
              <a:buSzPct val="100000"/>
              <a:buChar char="•"/>
            </a:pPr>
            <a:r>
              <a:rPr lang="en-US" sz="18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Солнечные ванны включают пребывание на солнце в умеренных дозах</a:t>
            </a:r>
            <a:endParaRPr lang="en-US" sz="1800" dirty="0"/>
          </a:p>
          <a:p>
            <a:pPr marL="342900" indent="-342900" algn="l">
              <a:lnSpc>
                <a:spcPts val="2000"/>
              </a:lnSpc>
              <a:buSzPct val="100000"/>
              <a:buChar char="•"/>
            </a:pPr>
            <a:r>
              <a:rPr lang="en-US" sz="18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Они способствуют синтезу витамина D в организме</a:t>
            </a:r>
            <a:endParaRPr lang="en-US" sz="1800" dirty="0"/>
          </a:p>
          <a:p>
            <a:pPr marL="342900" indent="-342900" algn="l">
              <a:lnSpc>
                <a:spcPts val="2000"/>
              </a:lnSpc>
              <a:buSzPct val="100000"/>
              <a:buChar char="•"/>
            </a:pPr>
            <a:r>
              <a:rPr lang="en-US" sz="18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Солнечные ванны улучшают настроение и общее самочувствие</a:t>
            </a:r>
            <a:endParaRPr lang="en-US" sz="1800" dirty="0"/>
          </a:p>
          <a:p>
            <a:pPr marL="342900" indent="-342900" algn="l">
              <a:lnSpc>
                <a:spcPts val="2000"/>
              </a:lnSpc>
              <a:buSzPct val="100000"/>
              <a:buChar char="•"/>
            </a:pPr>
            <a:r>
              <a:rPr lang="en-US" sz="18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Важно соблюдать меры предосторожности для защиты кожи</a:t>
            </a:r>
            <a:endParaRPr lang="en-US" sz="1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457200"/>
            <a:ext cx="77724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3200" b="1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Преимущества солнечных ванн</a:t>
            </a:r>
            <a:endParaRPr lang="en-US" sz="3200" dirty="0"/>
          </a:p>
        </p:txBody>
      </p:sp>
      <p:sp>
        <p:nvSpPr>
          <p:cNvPr id="3" name="Text 1"/>
          <p:cNvSpPr/>
          <p:nvPr/>
        </p:nvSpPr>
        <p:spPr>
          <a:xfrm>
            <a:off x="457200" y="1737360"/>
            <a:ext cx="7772400" cy="34061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 algn="l">
              <a:lnSpc>
                <a:spcPts val="2000"/>
              </a:lnSpc>
              <a:buSzPct val="100000"/>
              <a:buChar char="•"/>
            </a:pPr>
            <a:r>
              <a:rPr lang="en-US" sz="18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Укрепление костей и зубов за счет синтеза витамина D</a:t>
            </a:r>
            <a:endParaRPr lang="en-US" sz="1800" dirty="0"/>
          </a:p>
          <a:p>
            <a:pPr marL="342900" indent="-342900" algn="l">
              <a:lnSpc>
                <a:spcPts val="2000"/>
              </a:lnSpc>
              <a:buSzPct val="100000"/>
              <a:buChar char="•"/>
            </a:pPr>
            <a:r>
              <a:rPr lang="en-US" sz="18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Повышение уровня энергии и улучшение настроения</a:t>
            </a:r>
            <a:endParaRPr lang="en-US" sz="1800" dirty="0"/>
          </a:p>
          <a:p>
            <a:pPr marL="342900" indent="-342900" algn="l">
              <a:lnSpc>
                <a:spcPts val="2000"/>
              </a:lnSpc>
              <a:buSzPct val="100000"/>
              <a:buChar char="•"/>
            </a:pPr>
            <a:r>
              <a:rPr lang="en-US" sz="18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Улучшение работы сердечно-сосудистой системы</a:t>
            </a:r>
            <a:endParaRPr lang="en-US" sz="1800" dirty="0"/>
          </a:p>
          <a:p>
            <a:pPr marL="342900" indent="-342900" algn="l">
              <a:lnSpc>
                <a:spcPts val="2000"/>
              </a:lnSpc>
              <a:buSzPct val="100000"/>
              <a:buChar char="•"/>
            </a:pPr>
            <a:r>
              <a:rPr lang="en-US" sz="18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Ускорение заживления кожных заболеваний и ран</a:t>
            </a:r>
            <a:endParaRPr lang="en-US" sz="1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457200"/>
            <a:ext cx="77724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3200" b="1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Рекомендации по проведению воздушных ванн</a:t>
            </a:r>
            <a:endParaRPr lang="en-US" sz="3200" dirty="0"/>
          </a:p>
        </p:txBody>
      </p:sp>
      <p:sp>
        <p:nvSpPr>
          <p:cNvPr id="3" name="Text 1"/>
          <p:cNvSpPr/>
          <p:nvPr/>
        </p:nvSpPr>
        <p:spPr>
          <a:xfrm>
            <a:off x="457200" y="1737360"/>
            <a:ext cx="7772400" cy="34061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 algn="l">
              <a:lnSpc>
                <a:spcPts val="2000"/>
              </a:lnSpc>
              <a:buSzPct val="100000"/>
              <a:buChar char="•"/>
            </a:pPr>
            <a:r>
              <a:rPr lang="en-US" sz="18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Выбирайте спокойные и безопасные места для проведения воздушных ванн</a:t>
            </a:r>
            <a:endParaRPr lang="en-US" sz="1800" dirty="0"/>
          </a:p>
          <a:p>
            <a:pPr marL="342900" indent="-342900" algn="l">
              <a:lnSpc>
                <a:spcPts val="2000"/>
              </a:lnSpc>
              <a:buSzPct val="100000"/>
              <a:buChar char="•"/>
            </a:pPr>
            <a:r>
              <a:rPr lang="en-US" sz="18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Одевайте ребенка в соответствии с погодными условиями</a:t>
            </a:r>
            <a:endParaRPr lang="en-US" sz="1800" dirty="0"/>
          </a:p>
          <a:p>
            <a:pPr marL="342900" indent="-342900" algn="l">
              <a:lnSpc>
                <a:spcPts val="2000"/>
              </a:lnSpc>
              <a:buSzPct val="100000"/>
              <a:buChar char="•"/>
            </a:pPr>
            <a:r>
              <a:rPr lang="en-US" sz="18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Начинайте с коротких промежутков времени и постепенно увеличивайте их</a:t>
            </a:r>
            <a:endParaRPr lang="en-US" sz="1800" dirty="0"/>
          </a:p>
          <a:p>
            <a:pPr marL="342900" indent="-342900" algn="l">
              <a:lnSpc>
                <a:spcPts val="2000"/>
              </a:lnSpc>
              <a:buSzPct val="100000"/>
              <a:buChar char="•"/>
            </a:pPr>
            <a:r>
              <a:rPr lang="en-US" sz="1800" dirty="0">
                <a:solidFill>
                  <a:srgbClr val="000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Следите за реакцией ребенка и избегайте переохлаждения</a:t>
            </a:r>
            <a:endParaRPr lang="en-US" sz="1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334</Words>
  <Application>Microsoft Office PowerPoint</Application>
  <PresentationFormat>Экран (16:9)</PresentationFormat>
  <Paragraphs>50</Paragraphs>
  <Slides>12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PptxGenJS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User</cp:lastModifiedBy>
  <cp:revision>2</cp:revision>
  <dcterms:created xsi:type="dcterms:W3CDTF">2025-05-18T17:38:00Z</dcterms:created>
  <dcterms:modified xsi:type="dcterms:W3CDTF">2025-05-18T17:42:27Z</dcterms:modified>
</cp:coreProperties>
</file>