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5" r:id="rId5"/>
    <p:sldId id="264" r:id="rId6"/>
    <p:sldId id="260" r:id="rId7"/>
    <p:sldId id="261" r:id="rId8"/>
    <p:sldId id="262" r:id="rId9"/>
    <p:sldId id="263" r:id="rId10"/>
  </p:sldIdLst>
  <p:sldSz cx="14630400" cy="8229600"/>
  <p:notesSz cx="8229600" cy="146304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Montserrat" charset="-52"/>
      <p:regular r:id="rId16"/>
    </p:embeddedFont>
    <p:embeddedFont>
      <p:font typeface="Red Hat Text" charset="0"/>
      <p:regular r:id="rId17"/>
    </p:embeddedFont>
    <p:embeddedFont>
      <p:font typeface="Roboto Light" charset="0"/>
      <p:regular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-330" y="-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D5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90E3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56755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Корригирующая гимнастика для дошкольников: Здоровье в движении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83203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Корригирующая гимнастика помогает детям расти здоровыми и сильными. Сегодня узнаем о лучших упражнениях для малышей.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270040" y="6175891"/>
            <a:ext cx="3214926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3091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7926" y="614005"/>
            <a:ext cx="7580948" cy="20934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Что такое корригирующая гимнастика?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6267926" y="3042404"/>
            <a:ext cx="3678912" cy="2707362"/>
          </a:xfrm>
          <a:prstGeom prst="roundRect">
            <a:avLst>
              <a:gd name="adj" fmla="val 3464"/>
            </a:avLst>
          </a:prstGeom>
          <a:solidFill>
            <a:srgbClr val="282D5E"/>
          </a:solidFill>
          <a:ln/>
        </p:spPr>
      </p:sp>
      <p:sp>
        <p:nvSpPr>
          <p:cNvPr id="5" name="Text 2"/>
          <p:cNvSpPr/>
          <p:nvPr/>
        </p:nvSpPr>
        <p:spPr>
          <a:xfrm>
            <a:off x="6491168" y="3265646"/>
            <a:ext cx="3232428" cy="697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Специальный комплекс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6491168" y="4097298"/>
            <a:ext cx="3232428" cy="14292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Физические упражнения для исправления нарушений осанки и движений.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0081" y="3042404"/>
            <a:ext cx="3678912" cy="2707362"/>
          </a:xfrm>
          <a:prstGeom prst="roundRect">
            <a:avLst>
              <a:gd name="adj" fmla="val 3464"/>
            </a:avLst>
          </a:prstGeom>
          <a:solidFill>
            <a:srgbClr val="282D5E"/>
          </a:solidFill>
          <a:ln/>
        </p:spPr>
      </p:sp>
      <p:sp>
        <p:nvSpPr>
          <p:cNvPr id="8" name="Text 5"/>
          <p:cNvSpPr/>
          <p:nvPr/>
        </p:nvSpPr>
        <p:spPr>
          <a:xfrm>
            <a:off x="10393323" y="3265646"/>
            <a:ext cx="2791301" cy="3488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Укрепление мышц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10393323" y="3748445"/>
            <a:ext cx="3232428" cy="1071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Работа над мышечным корсетом и правильной моторикой.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67926" y="5973008"/>
            <a:ext cx="7580948" cy="1643896"/>
          </a:xfrm>
          <a:prstGeom prst="roundRect">
            <a:avLst>
              <a:gd name="adj" fmla="val 5705"/>
            </a:avLst>
          </a:prstGeom>
          <a:solidFill>
            <a:srgbClr val="282D5E"/>
          </a:solidFill>
          <a:ln/>
        </p:spPr>
      </p:sp>
      <p:sp>
        <p:nvSpPr>
          <p:cNvPr id="11" name="Text 8"/>
          <p:cNvSpPr/>
          <p:nvPr/>
        </p:nvSpPr>
        <p:spPr>
          <a:xfrm>
            <a:off x="6491168" y="6196251"/>
            <a:ext cx="2791301" cy="3488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Профилактика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6491168" y="6679049"/>
            <a:ext cx="7134463" cy="7146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Отличается от обычной гимнастики выделением проблемных зон.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2236" y="584121"/>
            <a:ext cx="7659529" cy="1988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Цели и задачи корригирующей гимнастики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742236" y="2890718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5" name="Text 2"/>
          <p:cNvSpPr/>
          <p:nvPr/>
        </p:nvSpPr>
        <p:spPr>
          <a:xfrm>
            <a:off x="1431488" y="2963585"/>
            <a:ext cx="3205877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Формирование осанки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1431488" y="3422094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Правильная стойка и привычки движений у детей.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742236" y="4185404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8" name="Text 5"/>
          <p:cNvSpPr/>
          <p:nvPr/>
        </p:nvSpPr>
        <p:spPr>
          <a:xfrm>
            <a:off x="1431488" y="4258270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Укрепление мышц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1431488" y="4716780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Спина, живот, плечи и стопы становятся сильнее.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742236" y="5480090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11" name="Text 8"/>
          <p:cNvSpPr/>
          <p:nvPr/>
        </p:nvSpPr>
        <p:spPr>
          <a:xfrm>
            <a:off x="1431488" y="5552956"/>
            <a:ext cx="3856911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Координация и равновесие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1431488" y="6011466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Развитие моторных и балансировочных навыков.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742236" y="6774775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14" name="Text 11"/>
          <p:cNvSpPr/>
          <p:nvPr/>
        </p:nvSpPr>
        <p:spPr>
          <a:xfrm>
            <a:off x="1431488" y="6847642"/>
            <a:ext cx="3979902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Профилактика деформаций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1431488" y="7306151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Защита от плоскостопия и других проблем стоп.</a:t>
            </a:r>
            <a:endParaRPr lang="en-US" sz="16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7093" y="614720"/>
            <a:ext cx="7582614" cy="13120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dirty="0">
                <a:solidFill>
                  <a:schemeClr val="accent1">
                    <a:lumMod val="20000"/>
                    <a:lumOff val="80000"/>
                  </a:schemeClr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Виды упражнений и их воздействие</a:t>
            </a:r>
            <a:endParaRPr lang="en-US" sz="41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7093" y="2261354"/>
            <a:ext cx="1115258" cy="133838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716917" y="2484358"/>
            <a:ext cx="2624257" cy="328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chemeClr val="accent2">
                    <a:lumMod val="20000"/>
                    <a:lumOff val="80000"/>
                  </a:schemeClr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Общеразвивающие</a:t>
            </a:r>
            <a:endParaRPr lang="en-US" sz="20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 2"/>
          <p:cNvSpPr/>
          <p:nvPr/>
        </p:nvSpPr>
        <p:spPr>
          <a:xfrm>
            <a:off x="7716917" y="2946202"/>
            <a:ext cx="6132790" cy="35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Укрепляют здоровье в целом</a:t>
            </a:r>
            <a:r>
              <a:rPr lang="en-US" sz="17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7093" y="3599736"/>
            <a:ext cx="1115258" cy="133838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716917" y="3822740"/>
            <a:ext cx="2624257" cy="328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chemeClr val="accent2">
                    <a:lumMod val="20000"/>
                    <a:lumOff val="80000"/>
                  </a:schemeClr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Специальные</a:t>
            </a:r>
            <a:endParaRPr lang="en-US" sz="20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 4"/>
          <p:cNvSpPr/>
          <p:nvPr/>
        </p:nvSpPr>
        <p:spPr>
          <a:xfrm>
            <a:off x="7716917" y="4284583"/>
            <a:ext cx="6132790" cy="35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Целенаправленная коррекция нарушений</a:t>
            </a:r>
            <a:r>
              <a:rPr lang="en-US" sz="1750" dirty="0">
                <a:solidFill>
                  <a:srgbClr val="3B3535"/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7093" y="4938117"/>
            <a:ext cx="1115258" cy="133838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716917" y="5161121"/>
            <a:ext cx="2624257" cy="328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chemeClr val="accent2">
                    <a:lumMod val="20000"/>
                    <a:lumOff val="80000"/>
                  </a:schemeClr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Дыхательные</a:t>
            </a:r>
            <a:endParaRPr lang="en-US" sz="20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 6"/>
          <p:cNvSpPr/>
          <p:nvPr/>
        </p:nvSpPr>
        <p:spPr>
          <a:xfrm>
            <a:off x="7716917" y="5622965"/>
            <a:ext cx="6132790" cy="35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Улучшение работы легких и организма.</a:t>
            </a:r>
            <a:endParaRPr lang="en-US" sz="17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7093" y="6276499"/>
            <a:ext cx="1115258" cy="133838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716917" y="6499503"/>
            <a:ext cx="3521512" cy="328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chemeClr val="accent2">
                    <a:lumMod val="20000"/>
                    <a:lumOff val="80000"/>
                  </a:schemeClr>
                </a:solidFill>
                <a:latin typeface="Red Hat Text" pitchFamily="34" charset="0"/>
                <a:ea typeface="Red Hat Text" pitchFamily="34" charset="-122"/>
                <a:cs typeface="Red Hat Text" pitchFamily="34" charset="-120"/>
              </a:rPr>
              <a:t>Равновесие и координация</a:t>
            </a:r>
            <a:endParaRPr lang="en-US" sz="20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 8"/>
          <p:cNvSpPr/>
          <p:nvPr/>
        </p:nvSpPr>
        <p:spPr>
          <a:xfrm>
            <a:off x="7716917" y="6961346"/>
            <a:ext cx="6132790" cy="356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750" dirty="0">
                <a:solidFill>
                  <a:schemeClr val="accent2">
                    <a:lumMod val="20000"/>
                    <a:lumOff val="80000"/>
                  </a:schemeClr>
                </a:solidFill>
                <a:latin typeface="Roboto Light" pitchFamily="34" charset="0"/>
                <a:ea typeface="Roboto Light" pitchFamily="34" charset="-122"/>
                <a:cs typeface="Roboto Light" pitchFamily="34" charset="-120"/>
              </a:rPr>
              <a:t>Развитие моторики и баланса.</a:t>
            </a:r>
            <a:endParaRPr lang="en-US" sz="175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85511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Упражнения для формирования правильной осанки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41700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Лодочка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751189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Лежа на животе, подъем рук и ног вместе, 10-12 раз.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41700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Кошечка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5332928" y="4751189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 четвереньках прогиб и выгиб спины, 8-10 повторений.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41700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Корабль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9872067" y="4751189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Удержание равновесия с поднятыми руками и ногами 15-20 сек.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3186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2565" y="586264"/>
            <a:ext cx="7651671" cy="13325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Упражнения для укрепления мышц стоп</a:t>
            </a:r>
            <a:endParaRPr lang="en-US" sz="41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565" y="2238613"/>
            <a:ext cx="1065967" cy="156936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18333" y="2451735"/>
            <a:ext cx="4257437" cy="3330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Ходьба на разной части стопы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7618333" y="2912626"/>
            <a:ext cx="6265902" cy="682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На носках, пятках, внутренней и внешней стороне, 1-2 минуты.</a:t>
            </a:r>
            <a:endParaRPr lang="en-US" sz="16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565" y="3807976"/>
            <a:ext cx="1065967" cy="12792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18333" y="4021098"/>
            <a:ext cx="4729401" cy="3330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Подъем предметов пальцами ног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7618333" y="4481989"/>
            <a:ext cx="6265902" cy="3411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Собираем 5–7 мелких объектов каждой ногой.</a:t>
            </a:r>
            <a:endParaRPr lang="en-US" sz="16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2565" y="5087183"/>
            <a:ext cx="1065967" cy="127920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18333" y="5300305"/>
            <a:ext cx="3348395" cy="3330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Катание мячика стопой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7618333" y="5761196"/>
            <a:ext cx="6265902" cy="3411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Массаж стоп 2-3 минуты каждой ногой.</a:t>
            </a:r>
            <a:endParaRPr lang="en-US" sz="16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2565" y="6366391"/>
            <a:ext cx="1065967" cy="127920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618333" y="6579513"/>
            <a:ext cx="2664976" cy="3330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Велосипед</a:t>
            </a:r>
            <a:endParaRPr lang="en-US" sz="2050" dirty="0"/>
          </a:p>
        </p:txBody>
      </p:sp>
      <p:sp>
        <p:nvSpPr>
          <p:cNvPr id="15" name="Text 8"/>
          <p:cNvSpPr/>
          <p:nvPr/>
        </p:nvSpPr>
        <p:spPr>
          <a:xfrm>
            <a:off x="7618333" y="7040404"/>
            <a:ext cx="6265902" cy="3411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Круговые движения ногами лежа на спине.</a:t>
            </a:r>
            <a:endParaRPr lang="en-US" sz="16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79897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Упражнения при нарушениях осанки (сутулость)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546396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282D5E"/>
          </a:solidFill>
          <a:ln/>
        </p:spPr>
      </p:sp>
      <p:sp>
        <p:nvSpPr>
          <p:cNvPr id="5" name="Text 2"/>
          <p:cNvSpPr/>
          <p:nvPr/>
        </p:nvSpPr>
        <p:spPr>
          <a:xfrm>
            <a:off x="6790373" y="354639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Мельница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790373" y="4036814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Круговые движения руками в разные стороны, 10-12 раз.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620351" y="4626531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282D5E"/>
          </a:solidFill>
          <a:ln/>
        </p:spPr>
      </p:sp>
      <p:sp>
        <p:nvSpPr>
          <p:cNvPr id="8" name="Text 5"/>
          <p:cNvSpPr/>
          <p:nvPr/>
        </p:nvSpPr>
        <p:spPr>
          <a:xfrm>
            <a:off x="7130534" y="4626531"/>
            <a:ext cx="55483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Разведение рук с сведением лопаток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130534" y="5116949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Укрепляет плечи и спину, 10-12 повторений.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960632" y="5706666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282D5E"/>
          </a:solidFill>
          <a:ln/>
        </p:spPr>
      </p:sp>
      <p:sp>
        <p:nvSpPr>
          <p:cNvPr id="11" name="Text 8"/>
          <p:cNvSpPr/>
          <p:nvPr/>
        </p:nvSpPr>
        <p:spPr>
          <a:xfrm>
            <a:off x="7470815" y="5706666"/>
            <a:ext cx="325100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Упражнения с палкой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470815" y="6197084"/>
            <a:ext cx="636579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Приседания и наклоны с гимнастической палкой, 8-10 раз.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8636" y="915591"/>
            <a:ext cx="7659529" cy="13256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Важные рекомендации и меры предосторожности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228636" y="2559368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5" name="Text 2"/>
          <p:cNvSpPr/>
          <p:nvPr/>
        </p:nvSpPr>
        <p:spPr>
          <a:xfrm>
            <a:off x="6917888" y="2632234"/>
            <a:ext cx="3286006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Консультация с врачом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6917888" y="3090743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Обязательна перед началом занятий.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6228636" y="3854053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8" name="Text 5"/>
          <p:cNvSpPr/>
          <p:nvPr/>
        </p:nvSpPr>
        <p:spPr>
          <a:xfrm>
            <a:off x="6917888" y="3926919"/>
            <a:ext cx="3595568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Индивидуальный подход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6917888" y="4385429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Учитывайте особенности и противопоказания ребенка.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228636" y="5148739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11" name="Text 8"/>
          <p:cNvSpPr/>
          <p:nvPr/>
        </p:nvSpPr>
        <p:spPr>
          <a:xfrm>
            <a:off x="6917888" y="5221605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Постепенность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6917888" y="5680115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Увеличивайте нагрузку и повторения постепенно.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6228636" y="6443424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282D5E"/>
          </a:solidFill>
          <a:ln/>
        </p:spPr>
      </p:sp>
      <p:sp>
        <p:nvSpPr>
          <p:cNvPr id="14" name="Text 11"/>
          <p:cNvSpPr/>
          <p:nvPr/>
        </p:nvSpPr>
        <p:spPr>
          <a:xfrm>
            <a:off x="6917888" y="6516291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5DCE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Регулярность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6917888" y="6974800"/>
            <a:ext cx="6970276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Занимайтесь 2-3 раза в неделю, используя игры.</a:t>
            </a:r>
            <a:endParaRPr lang="en-US" sz="16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16302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 err="1" smtClean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Здоровые</a:t>
            </a:r>
            <a:r>
              <a:rPr lang="en-US" sz="4450" b="1" dirty="0" smtClean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 </a:t>
            </a:r>
            <a:r>
              <a:rPr lang="en-US" sz="4450" b="1" dirty="0">
                <a:solidFill>
                  <a:srgbClr val="EEAEF6"/>
                </a:solidFill>
                <a:latin typeface="Bricolage Grotesque Extra Bold" pitchFamily="34" charset="0"/>
                <a:ea typeface="Bricolage Grotesque Extra Bold" pitchFamily="34" charset="-122"/>
                <a:cs typeface="Bricolage Grotesque Extra Bold" pitchFamily="34" charset="-120"/>
              </a:rPr>
              <a:t>дети – счастливое будущее!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92074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Корригирующая гимнастика – залог здоровья и развития. Подарите детям лучший старт.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793790" y="653879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5DCE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Регулярные занятия помогают укрепить тело и улучшить самочувствие.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349</Words>
  <Application>Microsoft Office PowerPoint</Application>
  <PresentationFormat>Произвольный</PresentationFormat>
  <Paragraphs>71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Bricolage Grotesque Extra Bold</vt:lpstr>
      <vt:lpstr>Calibri</vt:lpstr>
      <vt:lpstr>Montserrat</vt:lpstr>
      <vt:lpstr>Red Hat Text</vt:lpstr>
      <vt:lpstr>Roboto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3</cp:revision>
  <dcterms:created xsi:type="dcterms:W3CDTF">2025-05-18T17:12:56Z</dcterms:created>
  <dcterms:modified xsi:type="dcterms:W3CDTF">2025-05-18T17:21:55Z</dcterms:modified>
</cp:coreProperties>
</file>